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26" r:id="rId2"/>
    <p:sldId id="263" r:id="rId3"/>
    <p:sldId id="335" r:id="rId4"/>
    <p:sldId id="265" r:id="rId5"/>
    <p:sldId id="283" r:id="rId6"/>
    <p:sldId id="307" r:id="rId7"/>
    <p:sldId id="336" r:id="rId8"/>
    <p:sldId id="327" r:id="rId9"/>
    <p:sldId id="287" r:id="rId10"/>
    <p:sldId id="331" r:id="rId11"/>
    <p:sldId id="289" r:id="rId12"/>
    <p:sldId id="290" r:id="rId13"/>
    <p:sldId id="337" r:id="rId14"/>
    <p:sldId id="310" r:id="rId15"/>
    <p:sldId id="338" r:id="rId16"/>
    <p:sldId id="312" r:id="rId17"/>
    <p:sldId id="341" r:id="rId18"/>
    <p:sldId id="315" r:id="rId19"/>
    <p:sldId id="340" r:id="rId20"/>
    <p:sldId id="318" r:id="rId21"/>
    <p:sldId id="300" r:id="rId22"/>
    <p:sldId id="321" r:id="rId23"/>
    <p:sldId id="320" r:id="rId24"/>
    <p:sldId id="325" r:id="rId25"/>
    <p:sldId id="339" r:id="rId26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7B4B0"/>
    <a:srgbClr val="98948F"/>
    <a:srgbClr val="5B88BA"/>
    <a:srgbClr val="86C16C"/>
    <a:srgbClr val="E78638"/>
    <a:srgbClr val="68B147"/>
    <a:srgbClr val="15559D"/>
    <a:srgbClr val="AFB2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3705" autoAdjust="0"/>
  </p:normalViewPr>
  <p:slideViewPr>
    <p:cSldViewPr snapToGrid="0" snapToObjects="1">
      <p:cViewPr varScale="1">
        <p:scale>
          <a:sx n="84" d="100"/>
          <a:sy n="84" d="100"/>
        </p:scale>
        <p:origin x="726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冬青黑体简体中文 W3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冬青黑体简体中文 W3" panose="020B0300000000000000" pitchFamily="34" charset="-122"/>
              </a:defRPr>
            </a:lvl1pPr>
          </a:lstStyle>
          <a:p>
            <a:fld id="{43A3454F-E862-49C7-93C3-68699E50AC81}" type="datetimeFigureOut">
              <a:rPr lang="zh-CN" altLang="en-US" smtClean="0"/>
              <a:pPr/>
              <a:t>2016-9-9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冬青黑体简体中文 W3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冬青黑体简体中文 W3" panose="020B0300000000000000" pitchFamily="34" charset="-122"/>
              </a:defRPr>
            </a:lvl1pPr>
          </a:lstStyle>
          <a:p>
            <a:fld id="{7A086683-01F7-4FA0-9421-472342EE1D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011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冬青黑体简体中文 W3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冬青黑体简体中文 W3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冬青黑体简体中文 W3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冬青黑体简体中文 W3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冬青黑体简体中文 W3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86683-01F7-4FA0-9421-472342EE1D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86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93418-5E0E-0347-BB6F-51465D1FA18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1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93418-5E0E-0347-BB6F-51465D1FA18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783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93418-5E0E-0347-BB6F-51465D1FA18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46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01F3C-C325-8244-8721-4EAB640214C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7057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01F3C-C325-8244-8721-4EAB640214C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39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01F3C-C325-8244-8721-4EAB640214C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055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01F3C-C325-8244-8721-4EAB640214C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2311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01F3C-C325-8244-8721-4EAB640214C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013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86683-01F7-4FA0-9421-472342EE1D58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029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86683-01F7-4FA0-9421-472342EE1D58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90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 smtClean="0">
              <a:solidFill>
                <a:schemeClr val="bg1"/>
              </a:solidFill>
              <a:latin typeface="冬青黑体简体中文 W3" panose="020B03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86683-01F7-4FA0-9421-472342EE1D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165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01F3C-C325-8244-8721-4EAB640214C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29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93418-5E0E-0347-BB6F-51465D1FA18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630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D0995-885E-41FB-BDBE-18E3CCD520A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88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34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86683-01F7-4FA0-9421-472342EE1D58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328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914400">
              <a:defRPr/>
            </a:pPr>
            <a:endParaRPr lang="zh-CN" altLang="en-US" sz="12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3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86683-01F7-4FA0-9421-472342EE1D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30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solidFill>
                <a:schemeClr val="bg1"/>
              </a:solidFill>
              <a:latin typeface="冬青黑体简体中文 W3" panose="020B03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86683-01F7-4FA0-9421-472342EE1D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05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defTabSz="914400">
              <a:defRPr/>
            </a:pPr>
            <a:endParaRPr lang="zh-CN" altLang="en-US" sz="1200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86683-01F7-4FA0-9421-472342EE1D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277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93418-5E0E-0347-BB6F-51465D1FA18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7861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93418-5E0E-0347-BB6F-51465D1FA18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655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93418-5E0E-0347-BB6F-51465D1FA18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4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93418-5E0E-0347-BB6F-51465D1FA18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458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0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冬青黑体简体中文 W3" panose="020B0300000000000000" pitchFamily="34" charset="-122"/>
              </a:defRPr>
            </a:lvl1pPr>
          </a:lstStyle>
          <a:p>
            <a:fld id="{5C1CECEB-5547-FF47-AAC2-B73BDA8BCA96}" type="datetimeFigureOut">
              <a:rPr kumimoji="1" lang="zh-CN" altLang="en-US" smtClean="0"/>
              <a:pPr/>
              <a:t>2016-9-9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冬青黑体简体中文 W3" panose="020B0300000000000000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冬青黑体简体中文 W3" panose="020B0300000000000000" pitchFamily="34" charset="-122"/>
              </a:defRPr>
            </a:lvl1pPr>
          </a:lstStyle>
          <a:p>
            <a:fld id="{D5A4A840-687A-1B41-98E8-F5391046B9B8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矩形 6"/>
          <p:cNvSpPr>
            <a:spLocks/>
          </p:cNvSpPr>
          <p:nvPr userDrawn="1"/>
        </p:nvSpPr>
        <p:spPr>
          <a:xfrm>
            <a:off x="-516850" y="1187351"/>
            <a:ext cx="432000" cy="216000"/>
          </a:xfrm>
          <a:prstGeom prst="rect">
            <a:avLst/>
          </a:prstGeom>
          <a:solidFill>
            <a:srgbClr val="68B147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i="1" dirty="0">
              <a:latin typeface="Arial Black" panose="020B0A040201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>
            <a:spLocks/>
          </p:cNvSpPr>
          <p:nvPr userDrawn="1"/>
        </p:nvSpPr>
        <p:spPr>
          <a:xfrm>
            <a:off x="-516850" y="1488041"/>
            <a:ext cx="432000" cy="216000"/>
          </a:xfrm>
          <a:prstGeom prst="rect">
            <a:avLst/>
          </a:prstGeom>
          <a:solidFill>
            <a:srgbClr val="E78638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i="1" dirty="0">
              <a:latin typeface="Arial Black" panose="020B0A040201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>
            <a:spLocks/>
          </p:cNvSpPr>
          <p:nvPr userDrawn="1"/>
        </p:nvSpPr>
        <p:spPr>
          <a:xfrm>
            <a:off x="-516850" y="1796562"/>
            <a:ext cx="432000" cy="216000"/>
          </a:xfrm>
          <a:prstGeom prst="rect">
            <a:avLst/>
          </a:prstGeom>
          <a:solidFill>
            <a:srgbClr val="98948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i="1" dirty="0">
              <a:latin typeface="Arial Black" panose="020B0A040201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>
            <a:spLocks/>
          </p:cNvSpPr>
          <p:nvPr userDrawn="1"/>
        </p:nvSpPr>
        <p:spPr>
          <a:xfrm>
            <a:off x="-516850" y="2104336"/>
            <a:ext cx="432000" cy="216000"/>
          </a:xfrm>
          <a:prstGeom prst="rect">
            <a:avLst/>
          </a:prstGeom>
          <a:solidFill>
            <a:srgbClr val="15559D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i="1" dirty="0">
              <a:latin typeface="Arial Black" panose="020B0A040201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>
            <a:spLocks/>
          </p:cNvSpPr>
          <p:nvPr userDrawn="1"/>
        </p:nvSpPr>
        <p:spPr>
          <a:xfrm>
            <a:off x="-1755228" y="1187351"/>
            <a:ext cx="1238378" cy="2160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 dirty="0" smtClean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(104, 177, 71)</a:t>
            </a:r>
            <a:endParaRPr lang="zh-CN" altLang="en-US" sz="1050" dirty="0">
              <a:solidFill>
                <a:schemeClr val="tx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>
            <a:spLocks/>
          </p:cNvSpPr>
          <p:nvPr userDrawn="1"/>
        </p:nvSpPr>
        <p:spPr>
          <a:xfrm>
            <a:off x="-1755228" y="1488041"/>
            <a:ext cx="1238378" cy="2160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 dirty="0" smtClean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(231, 134, 56)</a:t>
            </a:r>
            <a:endParaRPr lang="zh-CN" altLang="en-US" sz="1050" dirty="0">
              <a:solidFill>
                <a:schemeClr val="tx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>
            <a:spLocks/>
          </p:cNvSpPr>
          <p:nvPr userDrawn="1"/>
        </p:nvSpPr>
        <p:spPr>
          <a:xfrm>
            <a:off x="-1755228" y="1796562"/>
            <a:ext cx="1238378" cy="2160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 dirty="0" smtClean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(152, 148, 143)</a:t>
            </a:r>
            <a:endParaRPr lang="zh-CN" altLang="en-US" sz="1050" dirty="0">
              <a:solidFill>
                <a:schemeClr val="tx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>
            <a:spLocks/>
          </p:cNvSpPr>
          <p:nvPr userDrawn="1"/>
        </p:nvSpPr>
        <p:spPr>
          <a:xfrm>
            <a:off x="-1755228" y="2104336"/>
            <a:ext cx="1238378" cy="2160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 dirty="0" smtClean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(21, 85, 157)</a:t>
            </a:r>
            <a:endParaRPr lang="zh-CN" altLang="en-US" sz="1050" dirty="0">
              <a:solidFill>
                <a:schemeClr val="tx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7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冬青黑体简体中文 W3" panose="020B0300000000000000" pitchFamily="34" charset="-122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冬青黑体简体中文 W3" panose="020B0300000000000000" pitchFamily="34" charset="-122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冬青黑体简体中文 W3" panose="020B0300000000000000" pitchFamily="34" charset="-122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冬青黑体简体中文 W3" panose="020B0300000000000000" pitchFamily="34" charset="-122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冬青黑体简体中文 W3" panose="020B0300000000000000" pitchFamily="34" charset="-122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冬青黑体简体中文 W3" panose="020B0300000000000000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6.tiff"/><Relationship Id="rId3" Type="http://schemas.openxmlformats.org/officeDocument/2006/relationships/image" Target="../media/image84.jpe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29.png"/><Relationship Id="rId5" Type="http://schemas.openxmlformats.org/officeDocument/2006/relationships/image" Target="../media/image86.png"/><Relationship Id="rId15" Type="http://schemas.openxmlformats.org/officeDocument/2006/relationships/image" Target="../media/image88.jpg"/><Relationship Id="rId10" Type="http://schemas.openxmlformats.org/officeDocument/2006/relationships/image" Target="../media/image35.png"/><Relationship Id="rId4" Type="http://schemas.openxmlformats.org/officeDocument/2006/relationships/image" Target="../media/image85.png"/><Relationship Id="rId9" Type="http://schemas.openxmlformats.org/officeDocument/2006/relationships/image" Target="../media/image33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3.png"/><Relationship Id="rId3" Type="http://schemas.openxmlformats.org/officeDocument/2006/relationships/image" Target="../media/image89.jp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0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91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tiff"/><Relationship Id="rId3" Type="http://schemas.openxmlformats.org/officeDocument/2006/relationships/image" Target="../media/image25.png"/><Relationship Id="rId21" Type="http://schemas.openxmlformats.org/officeDocument/2006/relationships/image" Target="../media/image46.tiff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20" Type="http://schemas.openxmlformats.org/officeDocument/2006/relationships/image" Target="../media/image4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tiff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tiff"/><Relationship Id="rId28" Type="http://schemas.openxmlformats.org/officeDocument/2006/relationships/image" Target="../media/image53.tiff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tiff"/><Relationship Id="rId27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hebigdata.cn/upload/2016-03/160309102239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54" y="-4000"/>
            <a:ext cx="1888726" cy="1477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3.imgtn.bdimg.com/it/u=3385965231,2567341378&amp;fm=21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38" y="2106864"/>
            <a:ext cx="1527637" cy="1105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icmyk.net/uploads/allimg/111210/1033144B6-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9" b="11247"/>
          <a:stretch/>
        </p:blipFill>
        <p:spPr bwMode="auto">
          <a:xfrm>
            <a:off x="841797" y="1896332"/>
            <a:ext cx="1899821" cy="11683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file.gucn.com/file/CurioPicfile/200910/Gucn_89210_200910191050628CheckCurioPic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9"/>
          <a:stretch/>
        </p:blipFill>
        <p:spPr bwMode="auto">
          <a:xfrm>
            <a:off x="2129618" y="1840280"/>
            <a:ext cx="1616058" cy="10908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us.all.biz/img/us/catalog/233914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64" y="1059289"/>
            <a:ext cx="2015383" cy="1440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umbs.dreamstime.com/x/%E9%98%BF%E6%8B%89%E4%BC%AF%E9%BB%91%E6%9D%BF%E6%95%B0%E5%AD%97-6678168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1" t="9702" r="13319" b="10397"/>
          <a:stretch/>
        </p:blipFill>
        <p:spPr bwMode="auto">
          <a:xfrm>
            <a:off x="3341764" y="1727040"/>
            <a:ext cx="1492799" cy="10502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4843" y="104087"/>
            <a:ext cx="9000000" cy="4206445"/>
            <a:chOff x="64843" y="805543"/>
            <a:chExt cx="9000000" cy="4206445"/>
          </a:xfrm>
        </p:grpSpPr>
        <p:cxnSp>
          <p:nvCxnSpPr>
            <p:cNvPr id="4" name="直线连接符 31"/>
            <p:cNvCxnSpPr/>
            <p:nvPr/>
          </p:nvCxnSpPr>
          <p:spPr>
            <a:xfrm>
              <a:off x="64843" y="4533900"/>
              <a:ext cx="9000000" cy="0"/>
            </a:xfrm>
            <a:prstGeom prst="line">
              <a:avLst/>
            </a:prstGeom>
            <a:ln w="412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1709786" y="4484189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94615" y="4704211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远古时期</a:t>
              </a:r>
              <a:endPara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046736" y="4484189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96095" y="4704211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公元</a:t>
              </a:r>
              <a:r>
                <a:rPr kumimoji="1" lang="en-US" altLang="zh-CN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500</a:t>
              </a:r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年</a:t>
              </a:r>
              <a:endPara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524323" y="4484189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954830" y="4704211"/>
              <a:ext cx="1236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公元</a:t>
              </a:r>
              <a:r>
                <a:rPr kumimoji="1" lang="en-US" altLang="zh-CN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2000</a:t>
              </a:r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年</a:t>
              </a:r>
              <a:endPara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94615" y="805543"/>
              <a:ext cx="7727766" cy="3611248"/>
            </a:xfrm>
            <a:custGeom>
              <a:avLst/>
              <a:gdLst>
                <a:gd name="connsiteX0" fmla="*/ 0 w 10334172"/>
                <a:gd name="connsiteY0" fmla="*/ 5167085 h 5167085"/>
                <a:gd name="connsiteX1" fmla="*/ 8200572 w 10334172"/>
                <a:gd name="connsiteY1" fmla="*/ 3904342 h 5167085"/>
                <a:gd name="connsiteX2" fmla="*/ 10334172 w 10334172"/>
                <a:gd name="connsiteY2" fmla="*/ 0 h 5167085"/>
                <a:gd name="connsiteX0" fmla="*/ 0 w 10334172"/>
                <a:gd name="connsiteY0" fmla="*/ 5167085 h 5167085"/>
                <a:gd name="connsiteX1" fmla="*/ 8878304 w 10334172"/>
                <a:gd name="connsiteY1" fmla="*/ 4152489 h 5167085"/>
                <a:gd name="connsiteX2" fmla="*/ 10334172 w 10334172"/>
                <a:gd name="connsiteY2" fmla="*/ 0 h 5167085"/>
                <a:gd name="connsiteX0" fmla="*/ 0 w 10295444"/>
                <a:gd name="connsiteY0" fmla="*/ 5262526 h 5262526"/>
                <a:gd name="connsiteX1" fmla="*/ 8878304 w 10295444"/>
                <a:gd name="connsiteY1" fmla="*/ 4247930 h 5262526"/>
                <a:gd name="connsiteX2" fmla="*/ 10295444 w 10295444"/>
                <a:gd name="connsiteY2" fmla="*/ 0 h 5262526"/>
                <a:gd name="connsiteX0" fmla="*/ 0 w 10295444"/>
                <a:gd name="connsiteY0" fmla="*/ 5262526 h 5262526"/>
                <a:gd name="connsiteX1" fmla="*/ 8878304 w 10295444"/>
                <a:gd name="connsiteY1" fmla="*/ 4247930 h 5262526"/>
                <a:gd name="connsiteX2" fmla="*/ 10295444 w 10295444"/>
                <a:gd name="connsiteY2" fmla="*/ 0 h 526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95444" h="5262526">
                  <a:moveTo>
                    <a:pt x="0" y="5262526"/>
                  </a:moveTo>
                  <a:cubicBezTo>
                    <a:pt x="3239105" y="5061745"/>
                    <a:pt x="7155942" y="5109111"/>
                    <a:pt x="8878304" y="4247930"/>
                  </a:cubicBezTo>
                  <a:cubicBezTo>
                    <a:pt x="10600666" y="3386749"/>
                    <a:pt x="10193981" y="727078"/>
                    <a:pt x="10295444" y="0"/>
                  </a:cubicBezTo>
                </a:path>
              </a:pathLst>
            </a:custGeom>
            <a:noFill/>
            <a:ln>
              <a:solidFill>
                <a:srgbClr val="E46C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97820" y="3877823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结绳记事</a:t>
              </a:r>
              <a:endParaRPr kumimoji="1" lang="zh-CN" altLang="en-US" sz="14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590019" y="3612279"/>
              <a:ext cx="1106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阿拉伯数字</a:t>
              </a:r>
              <a:endParaRPr kumimoji="1" lang="zh-CN" altLang="en-US" sz="14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39304" y="2255373"/>
              <a:ext cx="1106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大数据时代</a:t>
              </a:r>
              <a:endParaRPr kumimoji="1" lang="zh-CN" altLang="en-US" sz="14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56729" y="3938703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口耳</a:t>
              </a:r>
              <a:r>
                <a:rPr kumimoji="1" lang="zh-CN" altLang="en-US" sz="14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相传</a:t>
              </a:r>
              <a:endParaRPr kumimoji="1" lang="zh-CN" altLang="en-US" sz="14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378100" y="3750352"/>
              <a:ext cx="1106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甲骨文计数</a:t>
              </a:r>
              <a:endParaRPr kumimoji="1" lang="zh-CN" altLang="en-US" sz="14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16123" y="3279031"/>
              <a:ext cx="1106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计算机时代</a:t>
              </a:r>
              <a:endParaRPr kumimoji="1" lang="zh-CN" altLang="en-US" sz="14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647340" y="447983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52798" y="4704211"/>
              <a:ext cx="1430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公元前</a:t>
              </a:r>
              <a:r>
                <a:rPr kumimoji="1" lang="en-US" altLang="zh-CN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1300</a:t>
              </a:r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年</a:t>
              </a:r>
              <a:endPara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298082" y="4704211"/>
              <a:ext cx="1236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公元</a:t>
              </a:r>
              <a:r>
                <a:rPr kumimoji="1" lang="en-US" altLang="zh-CN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1950</a:t>
              </a:r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年</a:t>
              </a:r>
              <a:endPara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844996" y="4484189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781163" y="448894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58380" y="4704211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上古时期</a:t>
              </a:r>
              <a:endPara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口耳相传、结绳记事、甲骨文计数、阿拉伯数字，文献、照片、语音、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视频，</a:t>
            </a:r>
            <a:endParaRPr lang="en-US" altLang="zh-CN" sz="1400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科技数字化了社会，而我们正处于大数据时代的序幕。</a:t>
            </a:r>
            <a:endParaRPr lang="zh-CN" altLang="en-US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21" name="voice2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94491" y="20884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5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直线连接符 124"/>
          <p:cNvCxnSpPr/>
          <p:nvPr/>
        </p:nvCxnSpPr>
        <p:spPr>
          <a:xfrm>
            <a:off x="2879139" y="3967578"/>
            <a:ext cx="5439927" cy="0"/>
          </a:xfrm>
          <a:prstGeom prst="line">
            <a:avLst/>
          </a:prstGeom>
          <a:ln w="38100">
            <a:solidFill>
              <a:srgbClr val="AFB2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 9"/>
          <p:cNvGrpSpPr/>
          <p:nvPr/>
        </p:nvGrpSpPr>
        <p:grpSpPr>
          <a:xfrm>
            <a:off x="1677634" y="1331390"/>
            <a:ext cx="1765299" cy="1347787"/>
            <a:chOff x="495301" y="684213"/>
            <a:chExt cx="1765299" cy="1347787"/>
          </a:xfrm>
        </p:grpSpPr>
        <p:grpSp>
          <p:nvGrpSpPr>
            <p:cNvPr id="6" name="组 5"/>
            <p:cNvGrpSpPr/>
            <p:nvPr/>
          </p:nvGrpSpPr>
          <p:grpSpPr>
            <a:xfrm>
              <a:off x="495301" y="684213"/>
              <a:ext cx="1765299" cy="1347787"/>
              <a:chOff x="495301" y="684213"/>
              <a:chExt cx="854075" cy="827087"/>
            </a:xfrm>
          </p:grpSpPr>
          <p:sp>
            <p:nvSpPr>
              <p:cNvPr id="3" name="Freeform 121"/>
              <p:cNvSpPr>
                <a:spLocks/>
              </p:cNvSpPr>
              <p:nvPr/>
            </p:nvSpPr>
            <p:spPr bwMode="auto">
              <a:xfrm>
                <a:off x="628651" y="866775"/>
                <a:ext cx="587375" cy="644525"/>
              </a:xfrm>
              <a:custGeom>
                <a:avLst/>
                <a:gdLst>
                  <a:gd name="T0" fmla="*/ 0 w 370"/>
                  <a:gd name="T1" fmla="*/ 169 h 406"/>
                  <a:gd name="T2" fmla="*/ 0 w 370"/>
                  <a:gd name="T3" fmla="*/ 388 h 406"/>
                  <a:gd name="T4" fmla="*/ 0 w 370"/>
                  <a:gd name="T5" fmla="*/ 388 h 406"/>
                  <a:gd name="T6" fmla="*/ 0 w 370"/>
                  <a:gd name="T7" fmla="*/ 392 h 406"/>
                  <a:gd name="T8" fmla="*/ 4 w 370"/>
                  <a:gd name="T9" fmla="*/ 398 h 406"/>
                  <a:gd name="T10" fmla="*/ 10 w 370"/>
                  <a:gd name="T11" fmla="*/ 404 h 406"/>
                  <a:gd name="T12" fmla="*/ 10 w 370"/>
                  <a:gd name="T13" fmla="*/ 404 h 406"/>
                  <a:gd name="T14" fmla="*/ 16 w 370"/>
                  <a:gd name="T15" fmla="*/ 406 h 406"/>
                  <a:gd name="T16" fmla="*/ 24 w 370"/>
                  <a:gd name="T17" fmla="*/ 406 h 406"/>
                  <a:gd name="T18" fmla="*/ 123 w 370"/>
                  <a:gd name="T19" fmla="*/ 406 h 406"/>
                  <a:gd name="T20" fmla="*/ 123 w 370"/>
                  <a:gd name="T21" fmla="*/ 406 h 406"/>
                  <a:gd name="T22" fmla="*/ 129 w 370"/>
                  <a:gd name="T23" fmla="*/ 406 h 406"/>
                  <a:gd name="T24" fmla="*/ 133 w 370"/>
                  <a:gd name="T25" fmla="*/ 404 h 406"/>
                  <a:gd name="T26" fmla="*/ 133 w 370"/>
                  <a:gd name="T27" fmla="*/ 404 h 406"/>
                  <a:gd name="T28" fmla="*/ 135 w 370"/>
                  <a:gd name="T29" fmla="*/ 398 h 406"/>
                  <a:gd name="T30" fmla="*/ 137 w 370"/>
                  <a:gd name="T31" fmla="*/ 394 h 406"/>
                  <a:gd name="T32" fmla="*/ 137 w 370"/>
                  <a:gd name="T33" fmla="*/ 289 h 406"/>
                  <a:gd name="T34" fmla="*/ 235 w 370"/>
                  <a:gd name="T35" fmla="*/ 289 h 406"/>
                  <a:gd name="T36" fmla="*/ 235 w 370"/>
                  <a:gd name="T37" fmla="*/ 394 h 406"/>
                  <a:gd name="T38" fmla="*/ 235 w 370"/>
                  <a:gd name="T39" fmla="*/ 394 h 406"/>
                  <a:gd name="T40" fmla="*/ 235 w 370"/>
                  <a:gd name="T41" fmla="*/ 398 h 406"/>
                  <a:gd name="T42" fmla="*/ 237 w 370"/>
                  <a:gd name="T43" fmla="*/ 404 h 406"/>
                  <a:gd name="T44" fmla="*/ 237 w 370"/>
                  <a:gd name="T45" fmla="*/ 404 h 406"/>
                  <a:gd name="T46" fmla="*/ 243 w 370"/>
                  <a:gd name="T47" fmla="*/ 406 h 406"/>
                  <a:gd name="T48" fmla="*/ 247 w 370"/>
                  <a:gd name="T49" fmla="*/ 406 h 406"/>
                  <a:gd name="T50" fmla="*/ 346 w 370"/>
                  <a:gd name="T51" fmla="*/ 406 h 406"/>
                  <a:gd name="T52" fmla="*/ 346 w 370"/>
                  <a:gd name="T53" fmla="*/ 406 h 406"/>
                  <a:gd name="T54" fmla="*/ 354 w 370"/>
                  <a:gd name="T55" fmla="*/ 406 h 406"/>
                  <a:gd name="T56" fmla="*/ 360 w 370"/>
                  <a:gd name="T57" fmla="*/ 404 h 406"/>
                  <a:gd name="T58" fmla="*/ 360 w 370"/>
                  <a:gd name="T59" fmla="*/ 404 h 406"/>
                  <a:gd name="T60" fmla="*/ 368 w 370"/>
                  <a:gd name="T61" fmla="*/ 398 h 406"/>
                  <a:gd name="T62" fmla="*/ 370 w 370"/>
                  <a:gd name="T63" fmla="*/ 392 h 406"/>
                  <a:gd name="T64" fmla="*/ 370 w 370"/>
                  <a:gd name="T65" fmla="*/ 388 h 406"/>
                  <a:gd name="T66" fmla="*/ 370 w 370"/>
                  <a:gd name="T67" fmla="*/ 169 h 406"/>
                  <a:gd name="T68" fmla="*/ 185 w 370"/>
                  <a:gd name="T69" fmla="*/ 0 h 406"/>
                  <a:gd name="T70" fmla="*/ 0 w 370"/>
                  <a:gd name="T71" fmla="*/ 169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0" h="406">
                    <a:moveTo>
                      <a:pt x="0" y="169"/>
                    </a:moveTo>
                    <a:lnTo>
                      <a:pt x="0" y="388"/>
                    </a:lnTo>
                    <a:lnTo>
                      <a:pt x="0" y="388"/>
                    </a:lnTo>
                    <a:lnTo>
                      <a:pt x="0" y="392"/>
                    </a:lnTo>
                    <a:lnTo>
                      <a:pt x="4" y="398"/>
                    </a:lnTo>
                    <a:lnTo>
                      <a:pt x="10" y="404"/>
                    </a:lnTo>
                    <a:lnTo>
                      <a:pt x="10" y="404"/>
                    </a:lnTo>
                    <a:lnTo>
                      <a:pt x="16" y="406"/>
                    </a:lnTo>
                    <a:lnTo>
                      <a:pt x="24" y="406"/>
                    </a:lnTo>
                    <a:lnTo>
                      <a:pt x="123" y="406"/>
                    </a:lnTo>
                    <a:lnTo>
                      <a:pt x="123" y="406"/>
                    </a:lnTo>
                    <a:lnTo>
                      <a:pt x="129" y="406"/>
                    </a:lnTo>
                    <a:lnTo>
                      <a:pt x="133" y="404"/>
                    </a:lnTo>
                    <a:lnTo>
                      <a:pt x="133" y="404"/>
                    </a:lnTo>
                    <a:lnTo>
                      <a:pt x="135" y="398"/>
                    </a:lnTo>
                    <a:lnTo>
                      <a:pt x="137" y="394"/>
                    </a:lnTo>
                    <a:lnTo>
                      <a:pt x="137" y="289"/>
                    </a:lnTo>
                    <a:lnTo>
                      <a:pt x="235" y="289"/>
                    </a:lnTo>
                    <a:lnTo>
                      <a:pt x="235" y="394"/>
                    </a:lnTo>
                    <a:lnTo>
                      <a:pt x="235" y="394"/>
                    </a:lnTo>
                    <a:lnTo>
                      <a:pt x="235" y="398"/>
                    </a:lnTo>
                    <a:lnTo>
                      <a:pt x="237" y="404"/>
                    </a:lnTo>
                    <a:lnTo>
                      <a:pt x="237" y="404"/>
                    </a:lnTo>
                    <a:lnTo>
                      <a:pt x="243" y="406"/>
                    </a:lnTo>
                    <a:lnTo>
                      <a:pt x="247" y="406"/>
                    </a:lnTo>
                    <a:lnTo>
                      <a:pt x="346" y="406"/>
                    </a:lnTo>
                    <a:lnTo>
                      <a:pt x="346" y="406"/>
                    </a:lnTo>
                    <a:lnTo>
                      <a:pt x="354" y="406"/>
                    </a:lnTo>
                    <a:lnTo>
                      <a:pt x="360" y="404"/>
                    </a:lnTo>
                    <a:lnTo>
                      <a:pt x="360" y="404"/>
                    </a:lnTo>
                    <a:lnTo>
                      <a:pt x="368" y="398"/>
                    </a:lnTo>
                    <a:lnTo>
                      <a:pt x="370" y="392"/>
                    </a:lnTo>
                    <a:lnTo>
                      <a:pt x="370" y="388"/>
                    </a:lnTo>
                    <a:lnTo>
                      <a:pt x="370" y="169"/>
                    </a:lnTo>
                    <a:lnTo>
                      <a:pt x="185" y="0"/>
                    </a:lnTo>
                    <a:lnTo>
                      <a:pt x="0" y="169"/>
                    </a:lnTo>
                    <a:close/>
                  </a:path>
                </a:pathLst>
              </a:custGeom>
              <a:noFill/>
              <a:ln w="38100">
                <a:solidFill>
                  <a:srgbClr val="E78638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4" name="Freeform 122"/>
              <p:cNvSpPr>
                <a:spLocks/>
              </p:cNvSpPr>
              <p:nvPr/>
            </p:nvSpPr>
            <p:spPr bwMode="auto">
              <a:xfrm>
                <a:off x="495301" y="684213"/>
                <a:ext cx="854075" cy="450850"/>
              </a:xfrm>
              <a:custGeom>
                <a:avLst/>
                <a:gdLst>
                  <a:gd name="T0" fmla="*/ 526 w 538"/>
                  <a:gd name="T1" fmla="*/ 223 h 284"/>
                  <a:gd name="T2" fmla="*/ 440 w 538"/>
                  <a:gd name="T3" fmla="*/ 145 h 284"/>
                  <a:gd name="T4" fmla="*/ 440 w 538"/>
                  <a:gd name="T5" fmla="*/ 22 h 284"/>
                  <a:gd name="T6" fmla="*/ 440 w 538"/>
                  <a:gd name="T7" fmla="*/ 22 h 284"/>
                  <a:gd name="T8" fmla="*/ 440 w 538"/>
                  <a:gd name="T9" fmla="*/ 16 h 284"/>
                  <a:gd name="T10" fmla="*/ 436 w 538"/>
                  <a:gd name="T11" fmla="*/ 12 h 284"/>
                  <a:gd name="T12" fmla="*/ 432 w 538"/>
                  <a:gd name="T13" fmla="*/ 10 h 284"/>
                  <a:gd name="T14" fmla="*/ 428 w 538"/>
                  <a:gd name="T15" fmla="*/ 8 h 284"/>
                  <a:gd name="T16" fmla="*/ 394 w 538"/>
                  <a:gd name="T17" fmla="*/ 8 h 284"/>
                  <a:gd name="T18" fmla="*/ 394 w 538"/>
                  <a:gd name="T19" fmla="*/ 8 h 284"/>
                  <a:gd name="T20" fmla="*/ 390 w 538"/>
                  <a:gd name="T21" fmla="*/ 10 h 284"/>
                  <a:gd name="T22" fmla="*/ 386 w 538"/>
                  <a:gd name="T23" fmla="*/ 12 h 284"/>
                  <a:gd name="T24" fmla="*/ 382 w 538"/>
                  <a:gd name="T25" fmla="*/ 16 h 284"/>
                  <a:gd name="T26" fmla="*/ 382 w 538"/>
                  <a:gd name="T27" fmla="*/ 22 h 284"/>
                  <a:gd name="T28" fmla="*/ 382 w 538"/>
                  <a:gd name="T29" fmla="*/ 91 h 284"/>
                  <a:gd name="T30" fmla="*/ 293 w 538"/>
                  <a:gd name="T31" fmla="*/ 10 h 284"/>
                  <a:gd name="T32" fmla="*/ 293 w 538"/>
                  <a:gd name="T33" fmla="*/ 10 h 284"/>
                  <a:gd name="T34" fmla="*/ 287 w 538"/>
                  <a:gd name="T35" fmla="*/ 6 h 284"/>
                  <a:gd name="T36" fmla="*/ 281 w 538"/>
                  <a:gd name="T37" fmla="*/ 4 h 284"/>
                  <a:gd name="T38" fmla="*/ 269 w 538"/>
                  <a:gd name="T39" fmla="*/ 0 h 284"/>
                  <a:gd name="T40" fmla="*/ 257 w 538"/>
                  <a:gd name="T41" fmla="*/ 4 h 284"/>
                  <a:gd name="T42" fmla="*/ 251 w 538"/>
                  <a:gd name="T43" fmla="*/ 6 h 284"/>
                  <a:gd name="T44" fmla="*/ 245 w 538"/>
                  <a:gd name="T45" fmla="*/ 10 h 284"/>
                  <a:gd name="T46" fmla="*/ 12 w 538"/>
                  <a:gd name="T47" fmla="*/ 223 h 284"/>
                  <a:gd name="T48" fmla="*/ 12 w 538"/>
                  <a:gd name="T49" fmla="*/ 223 h 284"/>
                  <a:gd name="T50" fmla="*/ 8 w 538"/>
                  <a:gd name="T51" fmla="*/ 229 h 284"/>
                  <a:gd name="T52" fmla="*/ 4 w 538"/>
                  <a:gd name="T53" fmla="*/ 236 h 284"/>
                  <a:gd name="T54" fmla="*/ 2 w 538"/>
                  <a:gd name="T55" fmla="*/ 242 h 284"/>
                  <a:gd name="T56" fmla="*/ 0 w 538"/>
                  <a:gd name="T57" fmla="*/ 248 h 284"/>
                  <a:gd name="T58" fmla="*/ 2 w 538"/>
                  <a:gd name="T59" fmla="*/ 256 h 284"/>
                  <a:gd name="T60" fmla="*/ 2 w 538"/>
                  <a:gd name="T61" fmla="*/ 262 h 284"/>
                  <a:gd name="T62" fmla="*/ 6 w 538"/>
                  <a:gd name="T63" fmla="*/ 268 h 284"/>
                  <a:gd name="T64" fmla="*/ 10 w 538"/>
                  <a:gd name="T65" fmla="*/ 274 h 284"/>
                  <a:gd name="T66" fmla="*/ 10 w 538"/>
                  <a:gd name="T67" fmla="*/ 274 h 284"/>
                  <a:gd name="T68" fmla="*/ 16 w 538"/>
                  <a:gd name="T69" fmla="*/ 278 h 284"/>
                  <a:gd name="T70" fmla="*/ 22 w 538"/>
                  <a:gd name="T71" fmla="*/ 282 h 284"/>
                  <a:gd name="T72" fmla="*/ 28 w 538"/>
                  <a:gd name="T73" fmla="*/ 284 h 284"/>
                  <a:gd name="T74" fmla="*/ 36 w 538"/>
                  <a:gd name="T75" fmla="*/ 284 h 284"/>
                  <a:gd name="T76" fmla="*/ 36 w 538"/>
                  <a:gd name="T77" fmla="*/ 284 h 284"/>
                  <a:gd name="T78" fmla="*/ 48 w 538"/>
                  <a:gd name="T79" fmla="*/ 282 h 284"/>
                  <a:gd name="T80" fmla="*/ 54 w 538"/>
                  <a:gd name="T81" fmla="*/ 280 h 284"/>
                  <a:gd name="T82" fmla="*/ 58 w 538"/>
                  <a:gd name="T83" fmla="*/ 276 h 284"/>
                  <a:gd name="T84" fmla="*/ 269 w 538"/>
                  <a:gd name="T85" fmla="*/ 83 h 284"/>
                  <a:gd name="T86" fmla="*/ 480 w 538"/>
                  <a:gd name="T87" fmla="*/ 276 h 284"/>
                  <a:gd name="T88" fmla="*/ 480 w 538"/>
                  <a:gd name="T89" fmla="*/ 276 h 284"/>
                  <a:gd name="T90" fmla="*/ 486 w 538"/>
                  <a:gd name="T91" fmla="*/ 280 h 284"/>
                  <a:gd name="T92" fmla="*/ 492 w 538"/>
                  <a:gd name="T93" fmla="*/ 282 h 284"/>
                  <a:gd name="T94" fmla="*/ 498 w 538"/>
                  <a:gd name="T95" fmla="*/ 284 h 284"/>
                  <a:gd name="T96" fmla="*/ 504 w 538"/>
                  <a:gd name="T97" fmla="*/ 284 h 284"/>
                  <a:gd name="T98" fmla="*/ 512 w 538"/>
                  <a:gd name="T99" fmla="*/ 284 h 284"/>
                  <a:gd name="T100" fmla="*/ 518 w 538"/>
                  <a:gd name="T101" fmla="*/ 282 h 284"/>
                  <a:gd name="T102" fmla="*/ 524 w 538"/>
                  <a:gd name="T103" fmla="*/ 278 h 284"/>
                  <a:gd name="T104" fmla="*/ 528 w 538"/>
                  <a:gd name="T105" fmla="*/ 274 h 284"/>
                  <a:gd name="T106" fmla="*/ 528 w 538"/>
                  <a:gd name="T107" fmla="*/ 274 h 284"/>
                  <a:gd name="T108" fmla="*/ 532 w 538"/>
                  <a:gd name="T109" fmla="*/ 268 h 284"/>
                  <a:gd name="T110" fmla="*/ 536 w 538"/>
                  <a:gd name="T111" fmla="*/ 262 h 284"/>
                  <a:gd name="T112" fmla="*/ 538 w 538"/>
                  <a:gd name="T113" fmla="*/ 256 h 284"/>
                  <a:gd name="T114" fmla="*/ 538 w 538"/>
                  <a:gd name="T115" fmla="*/ 248 h 284"/>
                  <a:gd name="T116" fmla="*/ 536 w 538"/>
                  <a:gd name="T117" fmla="*/ 242 h 284"/>
                  <a:gd name="T118" fmla="*/ 534 w 538"/>
                  <a:gd name="T119" fmla="*/ 236 h 284"/>
                  <a:gd name="T120" fmla="*/ 530 w 538"/>
                  <a:gd name="T121" fmla="*/ 229 h 284"/>
                  <a:gd name="T122" fmla="*/ 526 w 538"/>
                  <a:gd name="T123" fmla="*/ 223 h 284"/>
                  <a:gd name="T124" fmla="*/ 526 w 538"/>
                  <a:gd name="T125" fmla="*/ 223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38" h="284">
                    <a:moveTo>
                      <a:pt x="526" y="223"/>
                    </a:moveTo>
                    <a:lnTo>
                      <a:pt x="440" y="145"/>
                    </a:lnTo>
                    <a:lnTo>
                      <a:pt x="440" y="22"/>
                    </a:lnTo>
                    <a:lnTo>
                      <a:pt x="440" y="22"/>
                    </a:lnTo>
                    <a:lnTo>
                      <a:pt x="440" y="16"/>
                    </a:lnTo>
                    <a:lnTo>
                      <a:pt x="436" y="12"/>
                    </a:lnTo>
                    <a:lnTo>
                      <a:pt x="432" y="10"/>
                    </a:lnTo>
                    <a:lnTo>
                      <a:pt x="428" y="8"/>
                    </a:lnTo>
                    <a:lnTo>
                      <a:pt x="394" y="8"/>
                    </a:lnTo>
                    <a:lnTo>
                      <a:pt x="394" y="8"/>
                    </a:lnTo>
                    <a:lnTo>
                      <a:pt x="390" y="10"/>
                    </a:lnTo>
                    <a:lnTo>
                      <a:pt x="386" y="12"/>
                    </a:lnTo>
                    <a:lnTo>
                      <a:pt x="382" y="16"/>
                    </a:lnTo>
                    <a:lnTo>
                      <a:pt x="382" y="22"/>
                    </a:lnTo>
                    <a:lnTo>
                      <a:pt x="382" y="91"/>
                    </a:lnTo>
                    <a:lnTo>
                      <a:pt x="293" y="10"/>
                    </a:lnTo>
                    <a:lnTo>
                      <a:pt x="293" y="10"/>
                    </a:lnTo>
                    <a:lnTo>
                      <a:pt x="287" y="6"/>
                    </a:lnTo>
                    <a:lnTo>
                      <a:pt x="281" y="4"/>
                    </a:lnTo>
                    <a:lnTo>
                      <a:pt x="269" y="0"/>
                    </a:lnTo>
                    <a:lnTo>
                      <a:pt x="257" y="4"/>
                    </a:lnTo>
                    <a:lnTo>
                      <a:pt x="251" y="6"/>
                    </a:lnTo>
                    <a:lnTo>
                      <a:pt x="245" y="10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8" y="229"/>
                    </a:lnTo>
                    <a:lnTo>
                      <a:pt x="4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256"/>
                    </a:lnTo>
                    <a:lnTo>
                      <a:pt x="2" y="262"/>
                    </a:lnTo>
                    <a:lnTo>
                      <a:pt x="6" y="268"/>
                    </a:lnTo>
                    <a:lnTo>
                      <a:pt x="10" y="274"/>
                    </a:lnTo>
                    <a:lnTo>
                      <a:pt x="10" y="274"/>
                    </a:lnTo>
                    <a:lnTo>
                      <a:pt x="16" y="278"/>
                    </a:lnTo>
                    <a:lnTo>
                      <a:pt x="22" y="282"/>
                    </a:lnTo>
                    <a:lnTo>
                      <a:pt x="28" y="284"/>
                    </a:lnTo>
                    <a:lnTo>
                      <a:pt x="36" y="284"/>
                    </a:lnTo>
                    <a:lnTo>
                      <a:pt x="36" y="284"/>
                    </a:lnTo>
                    <a:lnTo>
                      <a:pt x="48" y="282"/>
                    </a:lnTo>
                    <a:lnTo>
                      <a:pt x="54" y="280"/>
                    </a:lnTo>
                    <a:lnTo>
                      <a:pt x="58" y="276"/>
                    </a:lnTo>
                    <a:lnTo>
                      <a:pt x="269" y="83"/>
                    </a:lnTo>
                    <a:lnTo>
                      <a:pt x="480" y="276"/>
                    </a:lnTo>
                    <a:lnTo>
                      <a:pt x="480" y="276"/>
                    </a:lnTo>
                    <a:lnTo>
                      <a:pt x="486" y="280"/>
                    </a:lnTo>
                    <a:lnTo>
                      <a:pt x="492" y="282"/>
                    </a:lnTo>
                    <a:lnTo>
                      <a:pt x="498" y="284"/>
                    </a:lnTo>
                    <a:lnTo>
                      <a:pt x="504" y="284"/>
                    </a:lnTo>
                    <a:lnTo>
                      <a:pt x="512" y="284"/>
                    </a:lnTo>
                    <a:lnTo>
                      <a:pt x="518" y="282"/>
                    </a:lnTo>
                    <a:lnTo>
                      <a:pt x="524" y="278"/>
                    </a:lnTo>
                    <a:lnTo>
                      <a:pt x="528" y="274"/>
                    </a:lnTo>
                    <a:lnTo>
                      <a:pt x="528" y="274"/>
                    </a:lnTo>
                    <a:lnTo>
                      <a:pt x="532" y="268"/>
                    </a:lnTo>
                    <a:lnTo>
                      <a:pt x="536" y="262"/>
                    </a:lnTo>
                    <a:lnTo>
                      <a:pt x="538" y="256"/>
                    </a:lnTo>
                    <a:lnTo>
                      <a:pt x="538" y="248"/>
                    </a:lnTo>
                    <a:lnTo>
                      <a:pt x="536" y="242"/>
                    </a:lnTo>
                    <a:lnTo>
                      <a:pt x="534" y="236"/>
                    </a:lnTo>
                    <a:lnTo>
                      <a:pt x="530" y="229"/>
                    </a:lnTo>
                    <a:lnTo>
                      <a:pt x="526" y="223"/>
                    </a:lnTo>
                    <a:lnTo>
                      <a:pt x="526" y="223"/>
                    </a:lnTo>
                    <a:close/>
                  </a:path>
                </a:pathLst>
              </a:custGeom>
              <a:solidFill>
                <a:srgbClr val="98948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788" y="1642110"/>
              <a:ext cx="409058" cy="35179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2900" y="1669697"/>
              <a:ext cx="292100" cy="28991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01700" y="1265011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代码仓库</a:t>
              </a: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3191883" y="732183"/>
            <a:ext cx="1098706" cy="1016144"/>
            <a:chOff x="3316433" y="534404"/>
            <a:chExt cx="1098706" cy="1016144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3772439" y="534404"/>
              <a:ext cx="642700" cy="126191"/>
            </a:xfrm>
            <a:custGeom>
              <a:avLst/>
              <a:gdLst>
                <a:gd name="T0" fmla="*/ 411 w 411"/>
                <a:gd name="T1" fmla="*/ 0 h 84"/>
                <a:gd name="T2" fmla="*/ 411 w 411"/>
                <a:gd name="T3" fmla="*/ 84 h 84"/>
                <a:gd name="T4" fmla="*/ 100 w 411"/>
                <a:gd name="T5" fmla="*/ 84 h 84"/>
                <a:gd name="T6" fmla="*/ 100 w 411"/>
                <a:gd name="T7" fmla="*/ 61 h 84"/>
                <a:gd name="T8" fmla="*/ 68 w 411"/>
                <a:gd name="T9" fmla="*/ 29 h 84"/>
                <a:gd name="T10" fmla="*/ 50 w 411"/>
                <a:gd name="T11" fmla="*/ 29 h 84"/>
                <a:gd name="T12" fmla="*/ 17 w 411"/>
                <a:gd name="T13" fmla="*/ 61 h 84"/>
                <a:gd name="T14" fmla="*/ 17 w 411"/>
                <a:gd name="T15" fmla="*/ 84 h 84"/>
                <a:gd name="T16" fmla="*/ 0 w 411"/>
                <a:gd name="T17" fmla="*/ 84 h 84"/>
                <a:gd name="T18" fmla="*/ 0 w 411"/>
                <a:gd name="T19" fmla="*/ 0 h 84"/>
                <a:gd name="T20" fmla="*/ 411 w 411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84">
                  <a:moveTo>
                    <a:pt x="411" y="0"/>
                  </a:moveTo>
                  <a:cubicBezTo>
                    <a:pt x="411" y="84"/>
                    <a:pt x="411" y="84"/>
                    <a:pt x="411" y="84"/>
                  </a:cubicBezTo>
                  <a:cubicBezTo>
                    <a:pt x="100" y="84"/>
                    <a:pt x="100" y="84"/>
                    <a:pt x="100" y="84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44"/>
                    <a:pt x="85" y="29"/>
                    <a:pt x="68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32" y="29"/>
                    <a:pt x="17" y="44"/>
                    <a:pt x="17" y="61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553126" y="883659"/>
              <a:ext cx="641375" cy="520695"/>
            </a:xfrm>
            <a:custGeom>
              <a:avLst/>
              <a:gdLst>
                <a:gd name="T0" fmla="*/ 240 w 410"/>
                <a:gd name="T1" fmla="*/ 0 h 346"/>
                <a:gd name="T2" fmla="*/ 410 w 410"/>
                <a:gd name="T3" fmla="*/ 202 h 346"/>
                <a:gd name="T4" fmla="*/ 351 w 410"/>
                <a:gd name="T5" fmla="*/ 345 h 346"/>
                <a:gd name="T6" fmla="*/ 351 w 410"/>
                <a:gd name="T7" fmla="*/ 345 h 346"/>
                <a:gd name="T8" fmla="*/ 351 w 410"/>
                <a:gd name="T9" fmla="*/ 195 h 346"/>
                <a:gd name="T10" fmla="*/ 212 w 410"/>
                <a:gd name="T11" fmla="*/ 148 h 346"/>
                <a:gd name="T12" fmla="*/ 198 w 410"/>
                <a:gd name="T13" fmla="*/ 150 h 346"/>
                <a:gd name="T14" fmla="*/ 59 w 410"/>
                <a:gd name="T15" fmla="*/ 197 h 346"/>
                <a:gd name="T16" fmla="*/ 59 w 410"/>
                <a:gd name="T17" fmla="*/ 346 h 346"/>
                <a:gd name="T18" fmla="*/ 0 w 410"/>
                <a:gd name="T19" fmla="*/ 202 h 346"/>
                <a:gd name="T20" fmla="*/ 157 w 410"/>
                <a:gd name="T21" fmla="*/ 3 h 346"/>
                <a:gd name="T22" fmla="*/ 157 w 410"/>
                <a:gd name="T23" fmla="*/ 7 h 346"/>
                <a:gd name="T24" fmla="*/ 190 w 410"/>
                <a:gd name="T25" fmla="*/ 40 h 346"/>
                <a:gd name="T26" fmla="*/ 208 w 410"/>
                <a:gd name="T27" fmla="*/ 40 h 346"/>
                <a:gd name="T28" fmla="*/ 240 w 410"/>
                <a:gd name="T29" fmla="*/ 7 h 346"/>
                <a:gd name="T30" fmla="*/ 240 w 410"/>
                <a:gd name="T3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0" h="346">
                  <a:moveTo>
                    <a:pt x="240" y="0"/>
                  </a:moveTo>
                  <a:cubicBezTo>
                    <a:pt x="336" y="17"/>
                    <a:pt x="410" y="101"/>
                    <a:pt x="410" y="202"/>
                  </a:cubicBezTo>
                  <a:cubicBezTo>
                    <a:pt x="410" y="258"/>
                    <a:pt x="387" y="308"/>
                    <a:pt x="351" y="345"/>
                  </a:cubicBezTo>
                  <a:cubicBezTo>
                    <a:pt x="351" y="345"/>
                    <a:pt x="351" y="345"/>
                    <a:pt x="351" y="34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59" y="346"/>
                    <a:pt x="59" y="346"/>
                    <a:pt x="59" y="346"/>
                  </a:cubicBezTo>
                  <a:cubicBezTo>
                    <a:pt x="23" y="309"/>
                    <a:pt x="0" y="258"/>
                    <a:pt x="0" y="202"/>
                  </a:cubicBezTo>
                  <a:cubicBezTo>
                    <a:pt x="0" y="105"/>
                    <a:pt x="67" y="24"/>
                    <a:pt x="157" y="3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7" y="25"/>
                    <a:pt x="172" y="40"/>
                    <a:pt x="190" y="40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25" y="40"/>
                    <a:pt x="240" y="25"/>
                    <a:pt x="240" y="7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814181" y="660595"/>
              <a:ext cx="98724" cy="223064"/>
            </a:xfrm>
            <a:custGeom>
              <a:avLst/>
              <a:gdLst>
                <a:gd name="T0" fmla="*/ 63 w 63"/>
                <a:gd name="T1" fmla="*/ 0 h 148"/>
                <a:gd name="T2" fmla="*/ 63 w 63"/>
                <a:gd name="T3" fmla="*/ 146 h 148"/>
                <a:gd name="T4" fmla="*/ 63 w 63"/>
                <a:gd name="T5" fmla="*/ 147 h 148"/>
                <a:gd name="T6" fmla="*/ 38 w 63"/>
                <a:gd name="T7" fmla="*/ 145 h 148"/>
                <a:gd name="T8" fmla="*/ 0 w 63"/>
                <a:gd name="T9" fmla="*/ 148 h 148"/>
                <a:gd name="T10" fmla="*/ 0 w 63"/>
                <a:gd name="T11" fmla="*/ 146 h 148"/>
                <a:gd name="T12" fmla="*/ 0 w 63"/>
                <a:gd name="T13" fmla="*/ 0 h 148"/>
                <a:gd name="T14" fmla="*/ 63 w 63"/>
                <a:gd name="T1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48">
                  <a:moveTo>
                    <a:pt x="63" y="0"/>
                  </a:moveTo>
                  <a:cubicBezTo>
                    <a:pt x="63" y="146"/>
                    <a:pt x="63" y="146"/>
                    <a:pt x="63" y="146"/>
                  </a:cubicBezTo>
                  <a:cubicBezTo>
                    <a:pt x="63" y="146"/>
                    <a:pt x="63" y="146"/>
                    <a:pt x="63" y="147"/>
                  </a:cubicBezTo>
                  <a:cubicBezTo>
                    <a:pt x="54" y="146"/>
                    <a:pt x="46" y="145"/>
                    <a:pt x="38" y="145"/>
                  </a:cubicBezTo>
                  <a:cubicBezTo>
                    <a:pt x="25" y="145"/>
                    <a:pt x="12" y="146"/>
                    <a:pt x="0" y="148"/>
                  </a:cubicBezTo>
                  <a:cubicBezTo>
                    <a:pt x="0" y="148"/>
                    <a:pt x="0" y="147"/>
                    <a:pt x="0" y="1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E78638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814181" y="617256"/>
              <a:ext cx="98724" cy="43338"/>
            </a:xfrm>
            <a:custGeom>
              <a:avLst/>
              <a:gdLst>
                <a:gd name="T0" fmla="*/ 63 w 63"/>
                <a:gd name="T1" fmla="*/ 29 h 29"/>
                <a:gd name="T2" fmla="*/ 0 w 63"/>
                <a:gd name="T3" fmla="*/ 29 h 29"/>
                <a:gd name="T4" fmla="*/ 0 w 63"/>
                <a:gd name="T5" fmla="*/ 27 h 29"/>
                <a:gd name="T6" fmla="*/ 25 w 63"/>
                <a:gd name="T7" fmla="*/ 0 h 29"/>
                <a:gd name="T8" fmla="*/ 38 w 63"/>
                <a:gd name="T9" fmla="*/ 0 h 29"/>
                <a:gd name="T10" fmla="*/ 63 w 63"/>
                <a:gd name="T11" fmla="*/ 27 h 29"/>
                <a:gd name="T12" fmla="*/ 63 w 63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9">
                  <a:moveTo>
                    <a:pt x="63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0"/>
                    <a:pt x="63" y="12"/>
                    <a:pt x="63" y="27"/>
                  </a:cubicBezTo>
                  <a:lnTo>
                    <a:pt x="63" y="29"/>
                  </a:lnTo>
                  <a:close/>
                </a:path>
              </a:pathLst>
            </a:custGeom>
            <a:solidFill>
              <a:srgbClr val="E7863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3814181" y="879197"/>
              <a:ext cx="98724" cy="40151"/>
            </a:xfrm>
            <a:custGeom>
              <a:avLst/>
              <a:gdLst>
                <a:gd name="T0" fmla="*/ 63 w 63"/>
                <a:gd name="T1" fmla="*/ 2 h 27"/>
                <a:gd name="T2" fmla="*/ 38 w 63"/>
                <a:gd name="T3" fmla="*/ 27 h 27"/>
                <a:gd name="T4" fmla="*/ 25 w 63"/>
                <a:gd name="T5" fmla="*/ 27 h 27"/>
                <a:gd name="T6" fmla="*/ 0 w 63"/>
                <a:gd name="T7" fmla="*/ 3 h 27"/>
                <a:gd name="T8" fmla="*/ 38 w 63"/>
                <a:gd name="T9" fmla="*/ 0 h 27"/>
                <a:gd name="T10" fmla="*/ 63 w 63"/>
                <a:gd name="T11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27">
                  <a:moveTo>
                    <a:pt x="63" y="2"/>
                  </a:moveTo>
                  <a:cubicBezTo>
                    <a:pt x="62" y="16"/>
                    <a:pt x="51" y="27"/>
                    <a:pt x="38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2" y="27"/>
                    <a:pt x="2" y="17"/>
                    <a:pt x="0" y="3"/>
                  </a:cubicBezTo>
                  <a:cubicBezTo>
                    <a:pt x="12" y="1"/>
                    <a:pt x="25" y="0"/>
                    <a:pt x="38" y="0"/>
                  </a:cubicBezTo>
                  <a:cubicBezTo>
                    <a:pt x="46" y="0"/>
                    <a:pt x="54" y="1"/>
                    <a:pt x="63" y="2"/>
                  </a:cubicBezTo>
                  <a:close/>
                </a:path>
              </a:pathLst>
            </a:custGeom>
            <a:solidFill>
              <a:srgbClr val="E7863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16433" y="1019633"/>
              <a:ext cx="1098706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&lt;/&gt;</a:t>
              </a:r>
            </a:p>
            <a:p>
              <a:pPr algn="ctr"/>
              <a:r>
                <a:rPr kumimoji="1" lang="zh-CN" altLang="en-US" sz="1050" b="1" dirty="0">
                  <a:solidFill>
                    <a:schemeClr val="accent6">
                      <a:lumMod val="7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代码</a:t>
              </a:r>
            </a:p>
          </p:txBody>
        </p:sp>
      </p:grpSp>
      <p:cxnSp>
        <p:nvCxnSpPr>
          <p:cNvPr id="60" name="直线连接符 59"/>
          <p:cNvCxnSpPr/>
          <p:nvPr/>
        </p:nvCxnSpPr>
        <p:spPr>
          <a:xfrm>
            <a:off x="3341333" y="2279759"/>
            <a:ext cx="5400000" cy="5717"/>
          </a:xfrm>
          <a:prstGeom prst="line">
            <a:avLst/>
          </a:prstGeom>
          <a:ln w="38100">
            <a:solidFill>
              <a:srgbClr val="AFB2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弧 68"/>
          <p:cNvSpPr/>
          <p:nvPr/>
        </p:nvSpPr>
        <p:spPr>
          <a:xfrm rot="6197121">
            <a:off x="7623873" y="2711315"/>
            <a:ext cx="1734246" cy="807522"/>
          </a:xfrm>
          <a:prstGeom prst="arc">
            <a:avLst>
              <a:gd name="adj1" fmla="val 10974418"/>
              <a:gd name="adj2" fmla="val 21528200"/>
            </a:avLst>
          </a:prstGeom>
          <a:ln w="38100">
            <a:solidFill>
              <a:srgbClr val="AFB2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75" name="Freeform 32"/>
          <p:cNvSpPr>
            <a:spLocks/>
          </p:cNvSpPr>
          <p:nvPr/>
        </p:nvSpPr>
        <p:spPr bwMode="auto">
          <a:xfrm>
            <a:off x="1500201" y="3618399"/>
            <a:ext cx="381074" cy="267038"/>
          </a:xfrm>
          <a:custGeom>
            <a:avLst/>
            <a:gdLst>
              <a:gd name="T0" fmla="*/ 85 w 209"/>
              <a:gd name="T1" fmla="*/ 19 h 179"/>
              <a:gd name="T2" fmla="*/ 104 w 209"/>
              <a:gd name="T3" fmla="*/ 0 h 179"/>
              <a:gd name="T4" fmla="*/ 124 w 209"/>
              <a:gd name="T5" fmla="*/ 19 h 179"/>
              <a:gd name="T6" fmla="*/ 124 w 209"/>
              <a:gd name="T7" fmla="*/ 98 h 179"/>
              <a:gd name="T8" fmla="*/ 197 w 209"/>
              <a:gd name="T9" fmla="*/ 141 h 179"/>
              <a:gd name="T10" fmla="*/ 204 w 209"/>
              <a:gd name="T11" fmla="*/ 167 h 179"/>
              <a:gd name="T12" fmla="*/ 178 w 209"/>
              <a:gd name="T13" fmla="*/ 174 h 179"/>
              <a:gd name="T14" fmla="*/ 104 w 209"/>
              <a:gd name="T15" fmla="*/ 131 h 179"/>
              <a:gd name="T16" fmla="*/ 31 w 209"/>
              <a:gd name="T17" fmla="*/ 174 h 179"/>
              <a:gd name="T18" fmla="*/ 5 w 209"/>
              <a:gd name="T19" fmla="*/ 167 h 179"/>
              <a:gd name="T20" fmla="*/ 12 w 209"/>
              <a:gd name="T21" fmla="*/ 141 h 179"/>
              <a:gd name="T22" fmla="*/ 85 w 209"/>
              <a:gd name="T23" fmla="*/ 98 h 179"/>
              <a:gd name="T24" fmla="*/ 85 w 209"/>
              <a:gd name="T25" fmla="*/ 1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9" h="179">
                <a:moveTo>
                  <a:pt x="85" y="19"/>
                </a:moveTo>
                <a:cubicBezTo>
                  <a:pt x="85" y="8"/>
                  <a:pt x="94" y="0"/>
                  <a:pt x="104" y="0"/>
                </a:cubicBezTo>
                <a:cubicBezTo>
                  <a:pt x="115" y="0"/>
                  <a:pt x="124" y="8"/>
                  <a:pt x="124" y="19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97" y="141"/>
                  <a:pt x="197" y="141"/>
                  <a:pt x="197" y="141"/>
                </a:cubicBezTo>
                <a:cubicBezTo>
                  <a:pt x="206" y="146"/>
                  <a:pt x="209" y="158"/>
                  <a:pt x="204" y="167"/>
                </a:cubicBezTo>
                <a:cubicBezTo>
                  <a:pt x="198" y="176"/>
                  <a:pt x="187" y="179"/>
                  <a:pt x="178" y="174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31" y="174"/>
                  <a:pt x="31" y="174"/>
                  <a:pt x="31" y="174"/>
                </a:cubicBezTo>
                <a:cubicBezTo>
                  <a:pt x="22" y="179"/>
                  <a:pt x="11" y="176"/>
                  <a:pt x="5" y="167"/>
                </a:cubicBezTo>
                <a:cubicBezTo>
                  <a:pt x="0" y="158"/>
                  <a:pt x="3" y="146"/>
                  <a:pt x="12" y="141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19"/>
                  <a:pt x="85" y="19"/>
                  <a:pt x="85" y="19"/>
                </a:cubicBezTo>
                <a:close/>
              </a:path>
            </a:pathLst>
          </a:custGeom>
          <a:solidFill>
            <a:srgbClr val="68B14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77" name="Freeform 512"/>
          <p:cNvSpPr>
            <a:spLocks/>
          </p:cNvSpPr>
          <p:nvPr/>
        </p:nvSpPr>
        <p:spPr bwMode="auto">
          <a:xfrm>
            <a:off x="1505057" y="2992649"/>
            <a:ext cx="450078" cy="22360"/>
          </a:xfrm>
          <a:custGeom>
            <a:avLst/>
            <a:gdLst>
              <a:gd name="T0" fmla="*/ 257 w 264"/>
              <a:gd name="T1" fmla="*/ 0 h 13"/>
              <a:gd name="T2" fmla="*/ 6 w 264"/>
              <a:gd name="T3" fmla="*/ 0 h 13"/>
              <a:gd name="T4" fmla="*/ 2 w 264"/>
              <a:gd name="T5" fmla="*/ 2 h 13"/>
              <a:gd name="T6" fmla="*/ 0 w 264"/>
              <a:gd name="T7" fmla="*/ 7 h 13"/>
              <a:gd name="T8" fmla="*/ 6 w 264"/>
              <a:gd name="T9" fmla="*/ 13 h 13"/>
              <a:gd name="T10" fmla="*/ 257 w 264"/>
              <a:gd name="T11" fmla="*/ 13 h 13"/>
              <a:gd name="T12" fmla="*/ 264 w 264"/>
              <a:gd name="T13" fmla="*/ 7 h 13"/>
              <a:gd name="T14" fmla="*/ 257 w 264"/>
              <a:gd name="T1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4" h="13">
                <a:moveTo>
                  <a:pt x="257" y="0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3" y="1"/>
                  <a:pt x="2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0"/>
                  <a:pt x="3" y="13"/>
                  <a:pt x="6" y="13"/>
                </a:cubicBezTo>
                <a:cubicBezTo>
                  <a:pt x="257" y="13"/>
                  <a:pt x="257" y="13"/>
                  <a:pt x="257" y="13"/>
                </a:cubicBezTo>
                <a:cubicBezTo>
                  <a:pt x="261" y="13"/>
                  <a:pt x="264" y="10"/>
                  <a:pt x="264" y="7"/>
                </a:cubicBezTo>
                <a:cubicBezTo>
                  <a:pt x="264" y="3"/>
                  <a:pt x="261" y="0"/>
                  <a:pt x="257" y="0"/>
                </a:cubicBezTo>
                <a:close/>
              </a:path>
            </a:pathLst>
          </a:custGeom>
          <a:solidFill>
            <a:srgbClr val="58595B"/>
          </a:solidFill>
          <a:ln>
            <a:solidFill>
              <a:srgbClr val="98948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81" name="Freeform 516"/>
          <p:cNvSpPr>
            <a:spLocks/>
          </p:cNvSpPr>
          <p:nvPr/>
        </p:nvSpPr>
        <p:spPr bwMode="auto">
          <a:xfrm>
            <a:off x="1686099" y="3395122"/>
            <a:ext cx="86554" cy="146420"/>
          </a:xfrm>
          <a:custGeom>
            <a:avLst/>
            <a:gdLst>
              <a:gd name="T0" fmla="*/ 43 w 51"/>
              <a:gd name="T1" fmla="*/ 71 h 86"/>
              <a:gd name="T2" fmla="*/ 36 w 51"/>
              <a:gd name="T3" fmla="*/ 71 h 86"/>
              <a:gd name="T4" fmla="*/ 36 w 51"/>
              <a:gd name="T5" fmla="*/ 0 h 86"/>
              <a:gd name="T6" fmla="*/ 19 w 51"/>
              <a:gd name="T7" fmla="*/ 0 h 86"/>
              <a:gd name="T8" fmla="*/ 19 w 51"/>
              <a:gd name="T9" fmla="*/ 71 h 86"/>
              <a:gd name="T10" fmla="*/ 7 w 51"/>
              <a:gd name="T11" fmla="*/ 71 h 86"/>
              <a:gd name="T12" fmla="*/ 2 w 51"/>
              <a:gd name="T13" fmla="*/ 73 h 86"/>
              <a:gd name="T14" fmla="*/ 0 w 51"/>
              <a:gd name="T15" fmla="*/ 79 h 86"/>
              <a:gd name="T16" fmla="*/ 7 w 51"/>
              <a:gd name="T17" fmla="*/ 86 h 86"/>
              <a:gd name="T18" fmla="*/ 43 w 51"/>
              <a:gd name="T19" fmla="*/ 86 h 86"/>
              <a:gd name="T20" fmla="*/ 51 w 51"/>
              <a:gd name="T21" fmla="*/ 79 h 86"/>
              <a:gd name="T22" fmla="*/ 43 w 51"/>
              <a:gd name="T23" fmla="*/ 7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" h="86">
                <a:moveTo>
                  <a:pt x="43" y="71"/>
                </a:moveTo>
                <a:cubicBezTo>
                  <a:pt x="36" y="71"/>
                  <a:pt x="36" y="71"/>
                  <a:pt x="36" y="71"/>
                </a:cubicBezTo>
                <a:cubicBezTo>
                  <a:pt x="36" y="0"/>
                  <a:pt x="36" y="0"/>
                  <a:pt x="3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71"/>
                  <a:pt x="19" y="71"/>
                  <a:pt x="19" y="71"/>
                </a:cubicBezTo>
                <a:cubicBezTo>
                  <a:pt x="7" y="71"/>
                  <a:pt x="7" y="71"/>
                  <a:pt x="7" y="71"/>
                </a:cubicBezTo>
                <a:cubicBezTo>
                  <a:pt x="5" y="71"/>
                  <a:pt x="3" y="72"/>
                  <a:pt x="2" y="73"/>
                </a:cubicBezTo>
                <a:cubicBezTo>
                  <a:pt x="0" y="75"/>
                  <a:pt x="0" y="77"/>
                  <a:pt x="0" y="79"/>
                </a:cubicBezTo>
                <a:cubicBezTo>
                  <a:pt x="0" y="83"/>
                  <a:pt x="3" y="86"/>
                  <a:pt x="7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7" y="86"/>
                  <a:pt x="51" y="83"/>
                  <a:pt x="51" y="79"/>
                </a:cubicBezTo>
                <a:cubicBezTo>
                  <a:pt x="51" y="75"/>
                  <a:pt x="47" y="71"/>
                  <a:pt x="43" y="71"/>
                </a:cubicBezTo>
                <a:close/>
              </a:path>
            </a:pathLst>
          </a:custGeom>
          <a:solidFill>
            <a:srgbClr val="E786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03873" y="3145121"/>
            <a:ext cx="230088" cy="131273"/>
            <a:chOff x="1603873" y="3145121"/>
            <a:chExt cx="230088" cy="131273"/>
          </a:xfrm>
          <a:solidFill>
            <a:srgbClr val="68B147"/>
          </a:solidFill>
        </p:grpSpPr>
        <p:sp>
          <p:nvSpPr>
            <p:cNvPr id="78" name="Rectangle 513"/>
            <p:cNvSpPr>
              <a:spLocks noChangeArrowheads="1"/>
            </p:cNvSpPr>
            <p:nvPr/>
          </p:nvSpPr>
          <p:spPr bwMode="auto">
            <a:xfrm>
              <a:off x="1805110" y="3153777"/>
              <a:ext cx="28851" cy="1226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79" name="Rectangle 514"/>
            <p:cNvSpPr>
              <a:spLocks noChangeArrowheads="1"/>
            </p:cNvSpPr>
            <p:nvPr/>
          </p:nvSpPr>
          <p:spPr bwMode="auto">
            <a:xfrm>
              <a:off x="1757505" y="3189840"/>
              <a:ext cx="30294" cy="865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80" name="Rectangle 515"/>
            <p:cNvSpPr>
              <a:spLocks noChangeArrowheads="1"/>
            </p:cNvSpPr>
            <p:nvPr/>
          </p:nvSpPr>
          <p:spPr bwMode="auto">
            <a:xfrm>
              <a:off x="1707737" y="3145121"/>
              <a:ext cx="28851" cy="1312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82" name="Rectangle 517"/>
            <p:cNvSpPr>
              <a:spLocks noChangeArrowheads="1"/>
            </p:cNvSpPr>
            <p:nvPr/>
          </p:nvSpPr>
          <p:spPr bwMode="auto">
            <a:xfrm>
              <a:off x="1656526" y="3189840"/>
              <a:ext cx="29573" cy="865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83" name="Rectangle 518"/>
            <p:cNvSpPr>
              <a:spLocks noChangeArrowheads="1"/>
            </p:cNvSpPr>
            <p:nvPr/>
          </p:nvSpPr>
          <p:spPr bwMode="auto">
            <a:xfrm>
              <a:off x="1603873" y="3222298"/>
              <a:ext cx="28851" cy="540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</p:grpSp>
      <p:sp>
        <p:nvSpPr>
          <p:cNvPr id="84" name="Freeform 519"/>
          <p:cNvSpPr>
            <a:spLocks noEditPoints="1"/>
          </p:cNvSpPr>
          <p:nvPr/>
        </p:nvSpPr>
        <p:spPr bwMode="auto">
          <a:xfrm>
            <a:off x="1537516" y="3035205"/>
            <a:ext cx="383721" cy="346214"/>
          </a:xfrm>
          <a:custGeom>
            <a:avLst/>
            <a:gdLst>
              <a:gd name="T0" fmla="*/ 0 w 532"/>
              <a:gd name="T1" fmla="*/ 480 h 480"/>
              <a:gd name="T2" fmla="*/ 532 w 532"/>
              <a:gd name="T3" fmla="*/ 480 h 480"/>
              <a:gd name="T4" fmla="*/ 532 w 532"/>
              <a:gd name="T5" fmla="*/ 0 h 480"/>
              <a:gd name="T6" fmla="*/ 0 w 532"/>
              <a:gd name="T7" fmla="*/ 0 h 480"/>
              <a:gd name="T8" fmla="*/ 0 w 532"/>
              <a:gd name="T9" fmla="*/ 480 h 480"/>
              <a:gd name="T10" fmla="*/ 28 w 532"/>
              <a:gd name="T11" fmla="*/ 28 h 480"/>
              <a:gd name="T12" fmla="*/ 506 w 532"/>
              <a:gd name="T13" fmla="*/ 28 h 480"/>
              <a:gd name="T14" fmla="*/ 506 w 532"/>
              <a:gd name="T15" fmla="*/ 442 h 480"/>
              <a:gd name="T16" fmla="*/ 28 w 532"/>
              <a:gd name="T17" fmla="*/ 442 h 480"/>
              <a:gd name="T18" fmla="*/ 28 w 532"/>
              <a:gd name="T19" fmla="*/ 28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2" h="480">
                <a:moveTo>
                  <a:pt x="0" y="480"/>
                </a:moveTo>
                <a:lnTo>
                  <a:pt x="532" y="480"/>
                </a:lnTo>
                <a:lnTo>
                  <a:pt x="532" y="0"/>
                </a:lnTo>
                <a:lnTo>
                  <a:pt x="0" y="0"/>
                </a:lnTo>
                <a:lnTo>
                  <a:pt x="0" y="480"/>
                </a:lnTo>
                <a:close/>
                <a:moveTo>
                  <a:pt x="28" y="28"/>
                </a:moveTo>
                <a:lnTo>
                  <a:pt x="506" y="28"/>
                </a:lnTo>
                <a:lnTo>
                  <a:pt x="506" y="442"/>
                </a:lnTo>
                <a:lnTo>
                  <a:pt x="28" y="442"/>
                </a:lnTo>
                <a:lnTo>
                  <a:pt x="28" y="28"/>
                </a:lnTo>
                <a:close/>
              </a:path>
            </a:pathLst>
          </a:custGeom>
          <a:solidFill>
            <a:srgbClr val="E786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85" name="Freeform 520"/>
          <p:cNvSpPr>
            <a:spLocks/>
          </p:cNvSpPr>
          <p:nvPr/>
        </p:nvSpPr>
        <p:spPr bwMode="auto">
          <a:xfrm>
            <a:off x="1210055" y="3172969"/>
            <a:ext cx="313757" cy="281299"/>
          </a:xfrm>
          <a:custGeom>
            <a:avLst/>
            <a:gdLst>
              <a:gd name="T0" fmla="*/ 161 w 184"/>
              <a:gd name="T1" fmla="*/ 20 h 165"/>
              <a:gd name="T2" fmla="*/ 119 w 184"/>
              <a:gd name="T3" fmla="*/ 0 h 165"/>
              <a:gd name="T4" fmla="*/ 92 w 184"/>
              <a:gd name="T5" fmla="*/ 11 h 165"/>
              <a:gd name="T6" fmla="*/ 114 w 184"/>
              <a:gd name="T7" fmla="*/ 90 h 165"/>
              <a:gd name="T8" fmla="*/ 92 w 184"/>
              <a:gd name="T9" fmla="*/ 122 h 165"/>
              <a:gd name="T10" fmla="*/ 70 w 184"/>
              <a:gd name="T11" fmla="*/ 90 h 165"/>
              <a:gd name="T12" fmla="*/ 92 w 184"/>
              <a:gd name="T13" fmla="*/ 11 h 165"/>
              <a:gd name="T14" fmla="*/ 65 w 184"/>
              <a:gd name="T15" fmla="*/ 0 h 165"/>
              <a:gd name="T16" fmla="*/ 0 w 184"/>
              <a:gd name="T17" fmla="*/ 65 h 165"/>
              <a:gd name="T18" fmla="*/ 0 w 184"/>
              <a:gd name="T19" fmla="*/ 135 h 165"/>
              <a:gd name="T20" fmla="*/ 84 w 184"/>
              <a:gd name="T21" fmla="*/ 165 h 165"/>
              <a:gd name="T22" fmla="*/ 100 w 184"/>
              <a:gd name="T23" fmla="*/ 165 h 165"/>
              <a:gd name="T24" fmla="*/ 184 w 184"/>
              <a:gd name="T25" fmla="*/ 135 h 165"/>
              <a:gd name="T26" fmla="*/ 184 w 184"/>
              <a:gd name="T27" fmla="*/ 65 h 165"/>
              <a:gd name="T28" fmla="*/ 161 w 184"/>
              <a:gd name="T29" fmla="*/ 2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4" h="165">
                <a:moveTo>
                  <a:pt x="161" y="20"/>
                </a:moveTo>
                <a:cubicBezTo>
                  <a:pt x="148" y="10"/>
                  <a:pt x="132" y="4"/>
                  <a:pt x="119" y="0"/>
                </a:cubicBezTo>
                <a:cubicBezTo>
                  <a:pt x="92" y="11"/>
                  <a:pt x="92" y="11"/>
                  <a:pt x="92" y="11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92" y="122"/>
                  <a:pt x="92" y="122"/>
                  <a:pt x="92" y="122"/>
                </a:cubicBezTo>
                <a:cubicBezTo>
                  <a:pt x="70" y="90"/>
                  <a:pt x="70" y="90"/>
                  <a:pt x="70" y="90"/>
                </a:cubicBezTo>
                <a:cubicBezTo>
                  <a:pt x="92" y="11"/>
                  <a:pt x="92" y="11"/>
                  <a:pt x="92" y="11"/>
                </a:cubicBezTo>
                <a:cubicBezTo>
                  <a:pt x="65" y="0"/>
                  <a:pt x="65" y="0"/>
                  <a:pt x="65" y="0"/>
                </a:cubicBezTo>
                <a:cubicBezTo>
                  <a:pt x="40" y="7"/>
                  <a:pt x="0" y="24"/>
                  <a:pt x="0" y="65"/>
                </a:cubicBezTo>
                <a:cubicBezTo>
                  <a:pt x="0" y="124"/>
                  <a:pt x="0" y="135"/>
                  <a:pt x="0" y="135"/>
                </a:cubicBezTo>
                <a:cubicBezTo>
                  <a:pt x="0" y="135"/>
                  <a:pt x="3" y="165"/>
                  <a:pt x="84" y="165"/>
                </a:cubicBezTo>
                <a:cubicBezTo>
                  <a:pt x="100" y="165"/>
                  <a:pt x="100" y="165"/>
                  <a:pt x="100" y="165"/>
                </a:cubicBezTo>
                <a:cubicBezTo>
                  <a:pt x="182" y="165"/>
                  <a:pt x="184" y="135"/>
                  <a:pt x="184" y="135"/>
                </a:cubicBezTo>
                <a:cubicBezTo>
                  <a:pt x="184" y="135"/>
                  <a:pt x="184" y="124"/>
                  <a:pt x="184" y="65"/>
                </a:cubicBezTo>
                <a:cubicBezTo>
                  <a:pt x="184" y="44"/>
                  <a:pt x="174" y="30"/>
                  <a:pt x="161" y="20"/>
                </a:cubicBezTo>
                <a:close/>
              </a:path>
            </a:pathLst>
          </a:custGeom>
          <a:solidFill>
            <a:srgbClr val="98948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86" name="Oval 521"/>
          <p:cNvSpPr>
            <a:spLocks noChangeArrowheads="1"/>
          </p:cNvSpPr>
          <p:nvPr/>
        </p:nvSpPr>
        <p:spPr bwMode="auto">
          <a:xfrm>
            <a:off x="1288675" y="2977501"/>
            <a:ext cx="156518" cy="182484"/>
          </a:xfrm>
          <a:prstGeom prst="ellipse">
            <a:avLst/>
          </a:prstGeom>
          <a:solidFill>
            <a:srgbClr val="98948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99" name="Freeform 512"/>
          <p:cNvSpPr>
            <a:spLocks/>
          </p:cNvSpPr>
          <p:nvPr/>
        </p:nvSpPr>
        <p:spPr bwMode="auto">
          <a:xfrm>
            <a:off x="2127493" y="3871455"/>
            <a:ext cx="450078" cy="22360"/>
          </a:xfrm>
          <a:custGeom>
            <a:avLst/>
            <a:gdLst>
              <a:gd name="T0" fmla="*/ 257 w 264"/>
              <a:gd name="T1" fmla="*/ 0 h 13"/>
              <a:gd name="T2" fmla="*/ 6 w 264"/>
              <a:gd name="T3" fmla="*/ 0 h 13"/>
              <a:gd name="T4" fmla="*/ 2 w 264"/>
              <a:gd name="T5" fmla="*/ 2 h 13"/>
              <a:gd name="T6" fmla="*/ 0 w 264"/>
              <a:gd name="T7" fmla="*/ 7 h 13"/>
              <a:gd name="T8" fmla="*/ 6 w 264"/>
              <a:gd name="T9" fmla="*/ 13 h 13"/>
              <a:gd name="T10" fmla="*/ 257 w 264"/>
              <a:gd name="T11" fmla="*/ 13 h 13"/>
              <a:gd name="T12" fmla="*/ 264 w 264"/>
              <a:gd name="T13" fmla="*/ 7 h 13"/>
              <a:gd name="T14" fmla="*/ 257 w 264"/>
              <a:gd name="T1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4" h="13">
                <a:moveTo>
                  <a:pt x="257" y="0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3" y="1"/>
                  <a:pt x="2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0"/>
                  <a:pt x="3" y="13"/>
                  <a:pt x="6" y="13"/>
                </a:cubicBezTo>
                <a:cubicBezTo>
                  <a:pt x="257" y="13"/>
                  <a:pt x="257" y="13"/>
                  <a:pt x="257" y="13"/>
                </a:cubicBezTo>
                <a:cubicBezTo>
                  <a:pt x="261" y="13"/>
                  <a:pt x="264" y="10"/>
                  <a:pt x="264" y="7"/>
                </a:cubicBezTo>
                <a:cubicBezTo>
                  <a:pt x="264" y="3"/>
                  <a:pt x="261" y="0"/>
                  <a:pt x="257" y="0"/>
                </a:cubicBezTo>
                <a:close/>
              </a:path>
            </a:pathLst>
          </a:custGeom>
          <a:solidFill>
            <a:srgbClr val="58595B"/>
          </a:solidFill>
          <a:ln>
            <a:solidFill>
              <a:srgbClr val="98948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07" name="Freeform 520"/>
          <p:cNvSpPr>
            <a:spLocks/>
          </p:cNvSpPr>
          <p:nvPr/>
        </p:nvSpPr>
        <p:spPr bwMode="auto">
          <a:xfrm>
            <a:off x="1832491" y="4057666"/>
            <a:ext cx="313757" cy="281299"/>
          </a:xfrm>
          <a:custGeom>
            <a:avLst/>
            <a:gdLst>
              <a:gd name="T0" fmla="*/ 161 w 184"/>
              <a:gd name="T1" fmla="*/ 20 h 165"/>
              <a:gd name="T2" fmla="*/ 119 w 184"/>
              <a:gd name="T3" fmla="*/ 0 h 165"/>
              <a:gd name="T4" fmla="*/ 92 w 184"/>
              <a:gd name="T5" fmla="*/ 11 h 165"/>
              <a:gd name="T6" fmla="*/ 114 w 184"/>
              <a:gd name="T7" fmla="*/ 90 h 165"/>
              <a:gd name="T8" fmla="*/ 92 w 184"/>
              <a:gd name="T9" fmla="*/ 122 h 165"/>
              <a:gd name="T10" fmla="*/ 70 w 184"/>
              <a:gd name="T11" fmla="*/ 90 h 165"/>
              <a:gd name="T12" fmla="*/ 92 w 184"/>
              <a:gd name="T13" fmla="*/ 11 h 165"/>
              <a:gd name="T14" fmla="*/ 65 w 184"/>
              <a:gd name="T15" fmla="*/ 0 h 165"/>
              <a:gd name="T16" fmla="*/ 0 w 184"/>
              <a:gd name="T17" fmla="*/ 65 h 165"/>
              <a:gd name="T18" fmla="*/ 0 w 184"/>
              <a:gd name="T19" fmla="*/ 135 h 165"/>
              <a:gd name="T20" fmla="*/ 84 w 184"/>
              <a:gd name="T21" fmla="*/ 165 h 165"/>
              <a:gd name="T22" fmla="*/ 100 w 184"/>
              <a:gd name="T23" fmla="*/ 165 h 165"/>
              <a:gd name="T24" fmla="*/ 184 w 184"/>
              <a:gd name="T25" fmla="*/ 135 h 165"/>
              <a:gd name="T26" fmla="*/ 184 w 184"/>
              <a:gd name="T27" fmla="*/ 65 h 165"/>
              <a:gd name="T28" fmla="*/ 161 w 184"/>
              <a:gd name="T29" fmla="*/ 2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4" h="165">
                <a:moveTo>
                  <a:pt x="161" y="20"/>
                </a:moveTo>
                <a:cubicBezTo>
                  <a:pt x="148" y="10"/>
                  <a:pt x="132" y="4"/>
                  <a:pt x="119" y="0"/>
                </a:cubicBezTo>
                <a:cubicBezTo>
                  <a:pt x="92" y="11"/>
                  <a:pt x="92" y="11"/>
                  <a:pt x="92" y="11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92" y="122"/>
                  <a:pt x="92" y="122"/>
                  <a:pt x="92" y="122"/>
                </a:cubicBezTo>
                <a:cubicBezTo>
                  <a:pt x="70" y="90"/>
                  <a:pt x="70" y="90"/>
                  <a:pt x="70" y="90"/>
                </a:cubicBezTo>
                <a:cubicBezTo>
                  <a:pt x="92" y="11"/>
                  <a:pt x="92" y="11"/>
                  <a:pt x="92" y="11"/>
                </a:cubicBezTo>
                <a:cubicBezTo>
                  <a:pt x="65" y="0"/>
                  <a:pt x="65" y="0"/>
                  <a:pt x="65" y="0"/>
                </a:cubicBezTo>
                <a:cubicBezTo>
                  <a:pt x="40" y="7"/>
                  <a:pt x="0" y="24"/>
                  <a:pt x="0" y="65"/>
                </a:cubicBezTo>
                <a:cubicBezTo>
                  <a:pt x="0" y="124"/>
                  <a:pt x="0" y="135"/>
                  <a:pt x="0" y="135"/>
                </a:cubicBezTo>
                <a:cubicBezTo>
                  <a:pt x="0" y="135"/>
                  <a:pt x="3" y="165"/>
                  <a:pt x="84" y="165"/>
                </a:cubicBezTo>
                <a:cubicBezTo>
                  <a:pt x="100" y="165"/>
                  <a:pt x="100" y="165"/>
                  <a:pt x="100" y="165"/>
                </a:cubicBezTo>
                <a:cubicBezTo>
                  <a:pt x="182" y="165"/>
                  <a:pt x="184" y="135"/>
                  <a:pt x="184" y="135"/>
                </a:cubicBezTo>
                <a:cubicBezTo>
                  <a:pt x="184" y="135"/>
                  <a:pt x="184" y="124"/>
                  <a:pt x="184" y="65"/>
                </a:cubicBezTo>
                <a:cubicBezTo>
                  <a:pt x="184" y="44"/>
                  <a:pt x="174" y="30"/>
                  <a:pt x="161" y="20"/>
                </a:cubicBezTo>
                <a:close/>
              </a:path>
            </a:pathLst>
          </a:custGeom>
          <a:solidFill>
            <a:srgbClr val="98948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08" name="Oval 521"/>
          <p:cNvSpPr>
            <a:spLocks noChangeArrowheads="1"/>
          </p:cNvSpPr>
          <p:nvPr/>
        </p:nvSpPr>
        <p:spPr bwMode="auto">
          <a:xfrm>
            <a:off x="1911111" y="3862198"/>
            <a:ext cx="156518" cy="182484"/>
          </a:xfrm>
          <a:prstGeom prst="ellipse">
            <a:avLst/>
          </a:prstGeom>
          <a:solidFill>
            <a:srgbClr val="98948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10" name="Freeform 512"/>
          <p:cNvSpPr>
            <a:spLocks/>
          </p:cNvSpPr>
          <p:nvPr/>
        </p:nvSpPr>
        <p:spPr bwMode="auto">
          <a:xfrm>
            <a:off x="1011533" y="3871455"/>
            <a:ext cx="450078" cy="22360"/>
          </a:xfrm>
          <a:custGeom>
            <a:avLst/>
            <a:gdLst>
              <a:gd name="T0" fmla="*/ 257 w 264"/>
              <a:gd name="T1" fmla="*/ 0 h 13"/>
              <a:gd name="T2" fmla="*/ 6 w 264"/>
              <a:gd name="T3" fmla="*/ 0 h 13"/>
              <a:gd name="T4" fmla="*/ 2 w 264"/>
              <a:gd name="T5" fmla="*/ 2 h 13"/>
              <a:gd name="T6" fmla="*/ 0 w 264"/>
              <a:gd name="T7" fmla="*/ 7 h 13"/>
              <a:gd name="T8" fmla="*/ 6 w 264"/>
              <a:gd name="T9" fmla="*/ 13 h 13"/>
              <a:gd name="T10" fmla="*/ 257 w 264"/>
              <a:gd name="T11" fmla="*/ 13 h 13"/>
              <a:gd name="T12" fmla="*/ 264 w 264"/>
              <a:gd name="T13" fmla="*/ 7 h 13"/>
              <a:gd name="T14" fmla="*/ 257 w 264"/>
              <a:gd name="T1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4" h="13">
                <a:moveTo>
                  <a:pt x="257" y="0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3" y="1"/>
                  <a:pt x="2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0"/>
                  <a:pt x="3" y="13"/>
                  <a:pt x="6" y="13"/>
                </a:cubicBezTo>
                <a:cubicBezTo>
                  <a:pt x="257" y="13"/>
                  <a:pt x="257" y="13"/>
                  <a:pt x="257" y="13"/>
                </a:cubicBezTo>
                <a:cubicBezTo>
                  <a:pt x="261" y="13"/>
                  <a:pt x="264" y="10"/>
                  <a:pt x="264" y="7"/>
                </a:cubicBezTo>
                <a:cubicBezTo>
                  <a:pt x="264" y="3"/>
                  <a:pt x="261" y="0"/>
                  <a:pt x="257" y="0"/>
                </a:cubicBezTo>
                <a:close/>
              </a:path>
            </a:pathLst>
          </a:custGeom>
          <a:solidFill>
            <a:srgbClr val="58595B"/>
          </a:solidFill>
          <a:ln>
            <a:solidFill>
              <a:srgbClr val="98948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18" name="Freeform 520"/>
          <p:cNvSpPr>
            <a:spLocks/>
          </p:cNvSpPr>
          <p:nvPr/>
        </p:nvSpPr>
        <p:spPr bwMode="auto">
          <a:xfrm>
            <a:off x="716531" y="4051776"/>
            <a:ext cx="313757" cy="281299"/>
          </a:xfrm>
          <a:custGeom>
            <a:avLst/>
            <a:gdLst>
              <a:gd name="T0" fmla="*/ 161 w 184"/>
              <a:gd name="T1" fmla="*/ 20 h 165"/>
              <a:gd name="T2" fmla="*/ 119 w 184"/>
              <a:gd name="T3" fmla="*/ 0 h 165"/>
              <a:gd name="T4" fmla="*/ 92 w 184"/>
              <a:gd name="T5" fmla="*/ 11 h 165"/>
              <a:gd name="T6" fmla="*/ 114 w 184"/>
              <a:gd name="T7" fmla="*/ 90 h 165"/>
              <a:gd name="T8" fmla="*/ 92 w 184"/>
              <a:gd name="T9" fmla="*/ 122 h 165"/>
              <a:gd name="T10" fmla="*/ 70 w 184"/>
              <a:gd name="T11" fmla="*/ 90 h 165"/>
              <a:gd name="T12" fmla="*/ 92 w 184"/>
              <a:gd name="T13" fmla="*/ 11 h 165"/>
              <a:gd name="T14" fmla="*/ 65 w 184"/>
              <a:gd name="T15" fmla="*/ 0 h 165"/>
              <a:gd name="T16" fmla="*/ 0 w 184"/>
              <a:gd name="T17" fmla="*/ 65 h 165"/>
              <a:gd name="T18" fmla="*/ 0 w 184"/>
              <a:gd name="T19" fmla="*/ 135 h 165"/>
              <a:gd name="T20" fmla="*/ 84 w 184"/>
              <a:gd name="T21" fmla="*/ 165 h 165"/>
              <a:gd name="T22" fmla="*/ 100 w 184"/>
              <a:gd name="T23" fmla="*/ 165 h 165"/>
              <a:gd name="T24" fmla="*/ 184 w 184"/>
              <a:gd name="T25" fmla="*/ 135 h 165"/>
              <a:gd name="T26" fmla="*/ 184 w 184"/>
              <a:gd name="T27" fmla="*/ 65 h 165"/>
              <a:gd name="T28" fmla="*/ 161 w 184"/>
              <a:gd name="T29" fmla="*/ 2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4" h="165">
                <a:moveTo>
                  <a:pt x="161" y="20"/>
                </a:moveTo>
                <a:cubicBezTo>
                  <a:pt x="148" y="10"/>
                  <a:pt x="132" y="4"/>
                  <a:pt x="119" y="0"/>
                </a:cubicBezTo>
                <a:cubicBezTo>
                  <a:pt x="92" y="11"/>
                  <a:pt x="92" y="11"/>
                  <a:pt x="92" y="11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92" y="122"/>
                  <a:pt x="92" y="122"/>
                  <a:pt x="92" y="122"/>
                </a:cubicBezTo>
                <a:cubicBezTo>
                  <a:pt x="70" y="90"/>
                  <a:pt x="70" y="90"/>
                  <a:pt x="70" y="90"/>
                </a:cubicBezTo>
                <a:cubicBezTo>
                  <a:pt x="92" y="11"/>
                  <a:pt x="92" y="11"/>
                  <a:pt x="92" y="11"/>
                </a:cubicBezTo>
                <a:cubicBezTo>
                  <a:pt x="65" y="0"/>
                  <a:pt x="65" y="0"/>
                  <a:pt x="65" y="0"/>
                </a:cubicBezTo>
                <a:cubicBezTo>
                  <a:pt x="40" y="7"/>
                  <a:pt x="0" y="24"/>
                  <a:pt x="0" y="65"/>
                </a:cubicBezTo>
                <a:cubicBezTo>
                  <a:pt x="0" y="124"/>
                  <a:pt x="0" y="135"/>
                  <a:pt x="0" y="135"/>
                </a:cubicBezTo>
                <a:cubicBezTo>
                  <a:pt x="0" y="135"/>
                  <a:pt x="3" y="165"/>
                  <a:pt x="84" y="165"/>
                </a:cubicBezTo>
                <a:cubicBezTo>
                  <a:pt x="100" y="165"/>
                  <a:pt x="100" y="165"/>
                  <a:pt x="100" y="165"/>
                </a:cubicBezTo>
                <a:cubicBezTo>
                  <a:pt x="182" y="165"/>
                  <a:pt x="184" y="135"/>
                  <a:pt x="184" y="135"/>
                </a:cubicBezTo>
                <a:cubicBezTo>
                  <a:pt x="184" y="135"/>
                  <a:pt x="184" y="124"/>
                  <a:pt x="184" y="65"/>
                </a:cubicBezTo>
                <a:cubicBezTo>
                  <a:pt x="184" y="44"/>
                  <a:pt x="174" y="30"/>
                  <a:pt x="161" y="20"/>
                </a:cubicBezTo>
                <a:close/>
              </a:path>
            </a:pathLst>
          </a:custGeom>
          <a:solidFill>
            <a:srgbClr val="98948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19" name="Oval 521"/>
          <p:cNvSpPr>
            <a:spLocks noChangeArrowheads="1"/>
          </p:cNvSpPr>
          <p:nvPr/>
        </p:nvSpPr>
        <p:spPr bwMode="auto">
          <a:xfrm>
            <a:off x="795151" y="3856308"/>
            <a:ext cx="156518" cy="182484"/>
          </a:xfrm>
          <a:prstGeom prst="ellipse">
            <a:avLst/>
          </a:prstGeom>
          <a:solidFill>
            <a:srgbClr val="98948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20" name="Freeform 558"/>
          <p:cNvSpPr>
            <a:spLocks noEditPoints="1"/>
          </p:cNvSpPr>
          <p:nvPr/>
        </p:nvSpPr>
        <p:spPr bwMode="auto">
          <a:xfrm>
            <a:off x="2237664" y="3942718"/>
            <a:ext cx="227368" cy="370847"/>
          </a:xfrm>
          <a:custGeom>
            <a:avLst/>
            <a:gdLst>
              <a:gd name="T0" fmla="*/ 155 w 176"/>
              <a:gd name="T1" fmla="*/ 0 h 289"/>
              <a:gd name="T2" fmla="*/ 22 w 176"/>
              <a:gd name="T3" fmla="*/ 0 h 289"/>
              <a:gd name="T4" fmla="*/ 0 w 176"/>
              <a:gd name="T5" fmla="*/ 21 h 289"/>
              <a:gd name="T6" fmla="*/ 0 w 176"/>
              <a:gd name="T7" fmla="*/ 267 h 289"/>
              <a:gd name="T8" fmla="*/ 22 w 176"/>
              <a:gd name="T9" fmla="*/ 289 h 289"/>
              <a:gd name="T10" fmla="*/ 155 w 176"/>
              <a:gd name="T11" fmla="*/ 289 h 289"/>
              <a:gd name="T12" fmla="*/ 176 w 176"/>
              <a:gd name="T13" fmla="*/ 267 h 289"/>
              <a:gd name="T14" fmla="*/ 176 w 176"/>
              <a:gd name="T15" fmla="*/ 21 h 289"/>
              <a:gd name="T16" fmla="*/ 155 w 176"/>
              <a:gd name="T17" fmla="*/ 0 h 289"/>
              <a:gd name="T18" fmla="*/ 88 w 176"/>
              <a:gd name="T19" fmla="*/ 274 h 289"/>
              <a:gd name="T20" fmla="*/ 75 w 176"/>
              <a:gd name="T21" fmla="*/ 261 h 289"/>
              <a:gd name="T22" fmla="*/ 88 w 176"/>
              <a:gd name="T23" fmla="*/ 247 h 289"/>
              <a:gd name="T24" fmla="*/ 102 w 176"/>
              <a:gd name="T25" fmla="*/ 261 h 289"/>
              <a:gd name="T26" fmla="*/ 88 w 176"/>
              <a:gd name="T27" fmla="*/ 274 h 289"/>
              <a:gd name="T28" fmla="*/ 160 w 176"/>
              <a:gd name="T29" fmla="*/ 233 h 289"/>
              <a:gd name="T30" fmla="*/ 16 w 176"/>
              <a:gd name="T31" fmla="*/ 233 h 289"/>
              <a:gd name="T32" fmla="*/ 16 w 176"/>
              <a:gd name="T33" fmla="*/ 56 h 289"/>
              <a:gd name="T34" fmla="*/ 160 w 176"/>
              <a:gd name="T35" fmla="*/ 56 h 289"/>
              <a:gd name="T36" fmla="*/ 160 w 176"/>
              <a:gd name="T37" fmla="*/ 233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rgbClr val="E786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21" name="Freeform 471"/>
          <p:cNvSpPr>
            <a:spLocks noEditPoints="1"/>
          </p:cNvSpPr>
          <p:nvPr/>
        </p:nvSpPr>
        <p:spPr bwMode="auto">
          <a:xfrm>
            <a:off x="1011533" y="3981481"/>
            <a:ext cx="406929" cy="291719"/>
          </a:xfrm>
          <a:custGeom>
            <a:avLst/>
            <a:gdLst>
              <a:gd name="T0" fmla="*/ 139 w 148"/>
              <a:gd name="T1" fmla="*/ 0 h 124"/>
              <a:gd name="T2" fmla="*/ 148 w 148"/>
              <a:gd name="T3" fmla="*/ 5 h 124"/>
              <a:gd name="T4" fmla="*/ 148 w 148"/>
              <a:gd name="T5" fmla="*/ 18 h 124"/>
              <a:gd name="T6" fmla="*/ 148 w 148"/>
              <a:gd name="T7" fmla="*/ 86 h 124"/>
              <a:gd name="T8" fmla="*/ 147 w 148"/>
              <a:gd name="T9" fmla="*/ 91 h 124"/>
              <a:gd name="T10" fmla="*/ 128 w 148"/>
              <a:gd name="T11" fmla="*/ 95 h 124"/>
              <a:gd name="T12" fmla="*/ 134 w 148"/>
              <a:gd name="T13" fmla="*/ 86 h 124"/>
              <a:gd name="T14" fmla="*/ 134 w 148"/>
              <a:gd name="T15" fmla="*/ 14 h 124"/>
              <a:gd name="T16" fmla="*/ 130 w 148"/>
              <a:gd name="T17" fmla="*/ 9 h 124"/>
              <a:gd name="T18" fmla="*/ 42 w 148"/>
              <a:gd name="T19" fmla="*/ 9 h 124"/>
              <a:gd name="T20" fmla="*/ 33 w 148"/>
              <a:gd name="T21" fmla="*/ 51 h 124"/>
              <a:gd name="T22" fmla="*/ 33 w 148"/>
              <a:gd name="T23" fmla="*/ 35 h 124"/>
              <a:gd name="T24" fmla="*/ 31 w 148"/>
              <a:gd name="T25" fmla="*/ 33 h 124"/>
              <a:gd name="T26" fmla="*/ 27 w 148"/>
              <a:gd name="T27" fmla="*/ 51 h 124"/>
              <a:gd name="T28" fmla="*/ 24 w 148"/>
              <a:gd name="T29" fmla="*/ 9 h 124"/>
              <a:gd name="T30" fmla="*/ 29 w 148"/>
              <a:gd name="T31" fmla="*/ 0 h 124"/>
              <a:gd name="T32" fmla="*/ 47 w 148"/>
              <a:gd name="T33" fmla="*/ 0 h 124"/>
              <a:gd name="T34" fmla="*/ 132 w 148"/>
              <a:gd name="T35" fmla="*/ 0 h 124"/>
              <a:gd name="T36" fmla="*/ 9 w 148"/>
              <a:gd name="T37" fmla="*/ 112 h 124"/>
              <a:gd name="T38" fmla="*/ 38 w 148"/>
              <a:gd name="T39" fmla="*/ 112 h 124"/>
              <a:gd name="T40" fmla="*/ 2 w 148"/>
              <a:gd name="T41" fmla="*/ 69 h 124"/>
              <a:gd name="T42" fmla="*/ 0 w 148"/>
              <a:gd name="T43" fmla="*/ 79 h 124"/>
              <a:gd name="T44" fmla="*/ 33 w 148"/>
              <a:gd name="T45" fmla="*/ 110 h 124"/>
              <a:gd name="T46" fmla="*/ 36 w 148"/>
              <a:gd name="T47" fmla="*/ 99 h 124"/>
              <a:gd name="T48" fmla="*/ 35 w 148"/>
              <a:gd name="T49" fmla="*/ 88 h 124"/>
              <a:gd name="T50" fmla="*/ 27 w 148"/>
              <a:gd name="T51" fmla="*/ 57 h 124"/>
              <a:gd name="T52" fmla="*/ 25 w 148"/>
              <a:gd name="T53" fmla="*/ 73 h 124"/>
              <a:gd name="T54" fmla="*/ 16 w 148"/>
              <a:gd name="T55" fmla="*/ 53 h 124"/>
              <a:gd name="T56" fmla="*/ 125 w 148"/>
              <a:gd name="T57" fmla="*/ 106 h 124"/>
              <a:gd name="T58" fmla="*/ 126 w 148"/>
              <a:gd name="T59" fmla="*/ 115 h 124"/>
              <a:gd name="T60" fmla="*/ 103 w 148"/>
              <a:gd name="T61" fmla="*/ 40 h 124"/>
              <a:gd name="T62" fmla="*/ 97 w 148"/>
              <a:gd name="T63" fmla="*/ 40 h 124"/>
              <a:gd name="T64" fmla="*/ 93 w 148"/>
              <a:gd name="T65" fmla="*/ 75 h 124"/>
              <a:gd name="T66" fmla="*/ 88 w 148"/>
              <a:gd name="T67" fmla="*/ 68 h 124"/>
              <a:gd name="T68" fmla="*/ 93 w 148"/>
              <a:gd name="T69" fmla="*/ 101 h 124"/>
              <a:gd name="T70" fmla="*/ 117 w 148"/>
              <a:gd name="T71" fmla="*/ 104 h 124"/>
              <a:gd name="T72" fmla="*/ 125 w 148"/>
              <a:gd name="T73" fmla="*/ 75 h 124"/>
              <a:gd name="T74" fmla="*/ 121 w 148"/>
              <a:gd name="T75" fmla="*/ 73 h 124"/>
              <a:gd name="T76" fmla="*/ 117 w 148"/>
              <a:gd name="T77" fmla="*/ 68 h 124"/>
              <a:gd name="T78" fmla="*/ 114 w 148"/>
              <a:gd name="T79" fmla="*/ 69 h 124"/>
              <a:gd name="T80" fmla="*/ 114 w 148"/>
              <a:gd name="T81" fmla="*/ 62 h 124"/>
              <a:gd name="T82" fmla="*/ 106 w 148"/>
              <a:gd name="T83" fmla="*/ 66 h 124"/>
              <a:gd name="T84" fmla="*/ 104 w 148"/>
              <a:gd name="T85" fmla="*/ 66 h 124"/>
              <a:gd name="T86" fmla="*/ 103 w 148"/>
              <a:gd name="T87" fmla="*/ 40 h 124"/>
              <a:gd name="T88" fmla="*/ 82 w 148"/>
              <a:gd name="T89" fmla="*/ 86 h 124"/>
              <a:gd name="T90" fmla="*/ 42 w 148"/>
              <a:gd name="T91" fmla="*/ 88 h 124"/>
              <a:gd name="T92" fmla="*/ 84 w 148"/>
              <a:gd name="T93" fmla="*/ 9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" h="124">
                <a:moveTo>
                  <a:pt x="132" y="0"/>
                </a:moveTo>
                <a:lnTo>
                  <a:pt x="139" y="0"/>
                </a:lnTo>
                <a:lnTo>
                  <a:pt x="139" y="0"/>
                </a:lnTo>
                <a:lnTo>
                  <a:pt x="143" y="0"/>
                </a:lnTo>
                <a:lnTo>
                  <a:pt x="147" y="2"/>
                </a:lnTo>
                <a:lnTo>
                  <a:pt x="148" y="5"/>
                </a:lnTo>
                <a:lnTo>
                  <a:pt x="148" y="9"/>
                </a:lnTo>
                <a:lnTo>
                  <a:pt x="148" y="11"/>
                </a:lnTo>
                <a:lnTo>
                  <a:pt x="148" y="18"/>
                </a:lnTo>
                <a:lnTo>
                  <a:pt x="148" y="57"/>
                </a:lnTo>
                <a:lnTo>
                  <a:pt x="148" y="77"/>
                </a:lnTo>
                <a:lnTo>
                  <a:pt x="148" y="86"/>
                </a:lnTo>
                <a:lnTo>
                  <a:pt x="148" y="86"/>
                </a:lnTo>
                <a:lnTo>
                  <a:pt x="148" y="90"/>
                </a:lnTo>
                <a:lnTo>
                  <a:pt x="147" y="91"/>
                </a:lnTo>
                <a:lnTo>
                  <a:pt x="143" y="93"/>
                </a:lnTo>
                <a:lnTo>
                  <a:pt x="139" y="95"/>
                </a:lnTo>
                <a:lnTo>
                  <a:pt x="128" y="95"/>
                </a:lnTo>
                <a:lnTo>
                  <a:pt x="128" y="95"/>
                </a:lnTo>
                <a:lnTo>
                  <a:pt x="130" y="86"/>
                </a:lnTo>
                <a:lnTo>
                  <a:pt x="134" y="86"/>
                </a:lnTo>
                <a:lnTo>
                  <a:pt x="134" y="77"/>
                </a:lnTo>
                <a:lnTo>
                  <a:pt x="134" y="62"/>
                </a:lnTo>
                <a:lnTo>
                  <a:pt x="134" y="14"/>
                </a:lnTo>
                <a:lnTo>
                  <a:pt x="134" y="11"/>
                </a:lnTo>
                <a:lnTo>
                  <a:pt x="134" y="9"/>
                </a:lnTo>
                <a:lnTo>
                  <a:pt x="130" y="9"/>
                </a:lnTo>
                <a:lnTo>
                  <a:pt x="128" y="9"/>
                </a:lnTo>
                <a:lnTo>
                  <a:pt x="47" y="9"/>
                </a:lnTo>
                <a:lnTo>
                  <a:pt x="42" y="9"/>
                </a:lnTo>
                <a:lnTo>
                  <a:pt x="35" y="9"/>
                </a:lnTo>
                <a:lnTo>
                  <a:pt x="35" y="51"/>
                </a:lnTo>
                <a:lnTo>
                  <a:pt x="33" y="51"/>
                </a:lnTo>
                <a:lnTo>
                  <a:pt x="33" y="35"/>
                </a:lnTo>
                <a:lnTo>
                  <a:pt x="33" y="35"/>
                </a:lnTo>
                <a:lnTo>
                  <a:pt x="33" y="35"/>
                </a:lnTo>
                <a:lnTo>
                  <a:pt x="31" y="33"/>
                </a:lnTo>
                <a:lnTo>
                  <a:pt x="31" y="33"/>
                </a:lnTo>
                <a:lnTo>
                  <a:pt x="31" y="33"/>
                </a:lnTo>
                <a:lnTo>
                  <a:pt x="29" y="35"/>
                </a:lnTo>
                <a:lnTo>
                  <a:pt x="27" y="35"/>
                </a:lnTo>
                <a:lnTo>
                  <a:pt x="27" y="51"/>
                </a:lnTo>
                <a:lnTo>
                  <a:pt x="24" y="51"/>
                </a:lnTo>
                <a:lnTo>
                  <a:pt x="24" y="9"/>
                </a:lnTo>
                <a:lnTo>
                  <a:pt x="24" y="9"/>
                </a:lnTo>
                <a:lnTo>
                  <a:pt x="25" y="5"/>
                </a:lnTo>
                <a:lnTo>
                  <a:pt x="27" y="2"/>
                </a:lnTo>
                <a:lnTo>
                  <a:pt x="29" y="0"/>
                </a:lnTo>
                <a:lnTo>
                  <a:pt x="33" y="0"/>
                </a:lnTo>
                <a:lnTo>
                  <a:pt x="42" y="0"/>
                </a:lnTo>
                <a:lnTo>
                  <a:pt x="47" y="0"/>
                </a:lnTo>
                <a:lnTo>
                  <a:pt x="128" y="0"/>
                </a:lnTo>
                <a:lnTo>
                  <a:pt x="130" y="0"/>
                </a:lnTo>
                <a:lnTo>
                  <a:pt x="132" y="0"/>
                </a:lnTo>
                <a:lnTo>
                  <a:pt x="132" y="0"/>
                </a:lnTo>
                <a:close/>
                <a:moveTo>
                  <a:pt x="38" y="112"/>
                </a:moveTo>
                <a:lnTo>
                  <a:pt x="9" y="112"/>
                </a:lnTo>
                <a:lnTo>
                  <a:pt x="9" y="124"/>
                </a:lnTo>
                <a:lnTo>
                  <a:pt x="38" y="124"/>
                </a:lnTo>
                <a:lnTo>
                  <a:pt x="38" y="112"/>
                </a:lnTo>
                <a:lnTo>
                  <a:pt x="38" y="112"/>
                </a:lnTo>
                <a:close/>
                <a:moveTo>
                  <a:pt x="2" y="69"/>
                </a:moveTo>
                <a:lnTo>
                  <a:pt x="2" y="69"/>
                </a:lnTo>
                <a:lnTo>
                  <a:pt x="0" y="73"/>
                </a:lnTo>
                <a:lnTo>
                  <a:pt x="0" y="79"/>
                </a:lnTo>
                <a:lnTo>
                  <a:pt x="0" y="79"/>
                </a:lnTo>
                <a:lnTo>
                  <a:pt x="7" y="93"/>
                </a:lnTo>
                <a:lnTo>
                  <a:pt x="14" y="110"/>
                </a:lnTo>
                <a:lnTo>
                  <a:pt x="33" y="110"/>
                </a:lnTo>
                <a:lnTo>
                  <a:pt x="33" y="110"/>
                </a:lnTo>
                <a:lnTo>
                  <a:pt x="36" y="104"/>
                </a:lnTo>
                <a:lnTo>
                  <a:pt x="36" y="99"/>
                </a:lnTo>
                <a:lnTo>
                  <a:pt x="36" y="93"/>
                </a:lnTo>
                <a:lnTo>
                  <a:pt x="35" y="88"/>
                </a:lnTo>
                <a:lnTo>
                  <a:pt x="35" y="88"/>
                </a:lnTo>
                <a:lnTo>
                  <a:pt x="36" y="73"/>
                </a:lnTo>
                <a:lnTo>
                  <a:pt x="35" y="57"/>
                </a:lnTo>
                <a:lnTo>
                  <a:pt x="27" y="57"/>
                </a:lnTo>
                <a:lnTo>
                  <a:pt x="27" y="57"/>
                </a:lnTo>
                <a:lnTo>
                  <a:pt x="25" y="66"/>
                </a:lnTo>
                <a:lnTo>
                  <a:pt x="25" y="73"/>
                </a:lnTo>
                <a:lnTo>
                  <a:pt x="16" y="73"/>
                </a:lnTo>
                <a:lnTo>
                  <a:pt x="16" y="53"/>
                </a:lnTo>
                <a:lnTo>
                  <a:pt x="16" y="53"/>
                </a:lnTo>
                <a:lnTo>
                  <a:pt x="2" y="69"/>
                </a:lnTo>
                <a:lnTo>
                  <a:pt x="2" y="69"/>
                </a:lnTo>
                <a:close/>
                <a:moveTo>
                  <a:pt x="125" y="106"/>
                </a:moveTo>
                <a:lnTo>
                  <a:pt x="93" y="113"/>
                </a:lnTo>
                <a:lnTo>
                  <a:pt x="95" y="123"/>
                </a:lnTo>
                <a:lnTo>
                  <a:pt x="126" y="115"/>
                </a:lnTo>
                <a:lnTo>
                  <a:pt x="125" y="106"/>
                </a:lnTo>
                <a:lnTo>
                  <a:pt x="125" y="106"/>
                </a:lnTo>
                <a:close/>
                <a:moveTo>
                  <a:pt x="103" y="40"/>
                </a:moveTo>
                <a:lnTo>
                  <a:pt x="103" y="40"/>
                </a:lnTo>
                <a:lnTo>
                  <a:pt x="97" y="40"/>
                </a:lnTo>
                <a:lnTo>
                  <a:pt x="97" y="40"/>
                </a:lnTo>
                <a:lnTo>
                  <a:pt x="95" y="57"/>
                </a:lnTo>
                <a:lnTo>
                  <a:pt x="97" y="73"/>
                </a:lnTo>
                <a:lnTo>
                  <a:pt x="93" y="75"/>
                </a:lnTo>
                <a:lnTo>
                  <a:pt x="93" y="62"/>
                </a:lnTo>
                <a:lnTo>
                  <a:pt x="88" y="68"/>
                </a:lnTo>
                <a:lnTo>
                  <a:pt x="88" y="68"/>
                </a:lnTo>
                <a:lnTo>
                  <a:pt x="88" y="80"/>
                </a:lnTo>
                <a:lnTo>
                  <a:pt x="90" y="91"/>
                </a:lnTo>
                <a:lnTo>
                  <a:pt x="93" y="101"/>
                </a:lnTo>
                <a:lnTo>
                  <a:pt x="97" y="108"/>
                </a:lnTo>
                <a:lnTo>
                  <a:pt x="97" y="108"/>
                </a:lnTo>
                <a:lnTo>
                  <a:pt x="117" y="104"/>
                </a:lnTo>
                <a:lnTo>
                  <a:pt x="117" y="104"/>
                </a:lnTo>
                <a:lnTo>
                  <a:pt x="123" y="91"/>
                </a:lnTo>
                <a:lnTo>
                  <a:pt x="125" y="75"/>
                </a:lnTo>
                <a:lnTo>
                  <a:pt x="125" y="75"/>
                </a:lnTo>
                <a:lnTo>
                  <a:pt x="121" y="73"/>
                </a:lnTo>
                <a:lnTo>
                  <a:pt x="121" y="73"/>
                </a:lnTo>
                <a:lnTo>
                  <a:pt x="121" y="68"/>
                </a:lnTo>
                <a:lnTo>
                  <a:pt x="121" y="68"/>
                </a:lnTo>
                <a:lnTo>
                  <a:pt x="117" y="68"/>
                </a:lnTo>
                <a:lnTo>
                  <a:pt x="117" y="68"/>
                </a:lnTo>
                <a:lnTo>
                  <a:pt x="115" y="69"/>
                </a:lnTo>
                <a:lnTo>
                  <a:pt x="114" y="69"/>
                </a:lnTo>
                <a:lnTo>
                  <a:pt x="114" y="69"/>
                </a:lnTo>
                <a:lnTo>
                  <a:pt x="114" y="62"/>
                </a:lnTo>
                <a:lnTo>
                  <a:pt x="114" y="62"/>
                </a:lnTo>
                <a:lnTo>
                  <a:pt x="108" y="62"/>
                </a:lnTo>
                <a:lnTo>
                  <a:pt x="108" y="62"/>
                </a:lnTo>
                <a:lnTo>
                  <a:pt x="106" y="66"/>
                </a:lnTo>
                <a:lnTo>
                  <a:pt x="106" y="66"/>
                </a:lnTo>
                <a:lnTo>
                  <a:pt x="104" y="66"/>
                </a:lnTo>
                <a:lnTo>
                  <a:pt x="104" y="66"/>
                </a:lnTo>
                <a:lnTo>
                  <a:pt x="104" y="53"/>
                </a:lnTo>
                <a:lnTo>
                  <a:pt x="103" y="40"/>
                </a:lnTo>
                <a:lnTo>
                  <a:pt x="103" y="40"/>
                </a:lnTo>
                <a:close/>
                <a:moveTo>
                  <a:pt x="84" y="95"/>
                </a:moveTo>
                <a:lnTo>
                  <a:pt x="84" y="95"/>
                </a:lnTo>
                <a:lnTo>
                  <a:pt x="82" y="86"/>
                </a:lnTo>
                <a:lnTo>
                  <a:pt x="42" y="86"/>
                </a:lnTo>
                <a:lnTo>
                  <a:pt x="42" y="86"/>
                </a:lnTo>
                <a:lnTo>
                  <a:pt x="42" y="88"/>
                </a:lnTo>
                <a:lnTo>
                  <a:pt x="42" y="88"/>
                </a:lnTo>
                <a:lnTo>
                  <a:pt x="44" y="95"/>
                </a:lnTo>
                <a:lnTo>
                  <a:pt x="84" y="95"/>
                </a:lnTo>
                <a:close/>
              </a:path>
            </a:pathLst>
          </a:custGeom>
          <a:solidFill>
            <a:srgbClr val="E786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23" name="Freeform 11"/>
          <p:cNvSpPr>
            <a:spLocks/>
          </p:cNvSpPr>
          <p:nvPr/>
        </p:nvSpPr>
        <p:spPr bwMode="auto">
          <a:xfrm>
            <a:off x="1137864" y="4006865"/>
            <a:ext cx="209570" cy="108095"/>
          </a:xfrm>
          <a:custGeom>
            <a:avLst/>
            <a:gdLst>
              <a:gd name="T0" fmla="*/ 258 w 532"/>
              <a:gd name="T1" fmla="*/ 204 h 204"/>
              <a:gd name="T2" fmla="*/ 532 w 532"/>
              <a:gd name="T3" fmla="*/ 55 h 204"/>
              <a:gd name="T4" fmla="*/ 532 w 532"/>
              <a:gd name="T5" fmla="*/ 0 h 204"/>
              <a:gd name="T6" fmla="*/ 258 w 532"/>
              <a:gd name="T7" fmla="*/ 147 h 204"/>
              <a:gd name="T8" fmla="*/ 156 w 532"/>
              <a:gd name="T9" fmla="*/ 71 h 204"/>
              <a:gd name="T10" fmla="*/ 0 w 532"/>
              <a:gd name="T11" fmla="*/ 149 h 204"/>
              <a:gd name="T12" fmla="*/ 0 w 532"/>
              <a:gd name="T13" fmla="*/ 204 h 204"/>
              <a:gd name="T14" fmla="*/ 156 w 532"/>
              <a:gd name="T15" fmla="*/ 126 h 204"/>
              <a:gd name="T16" fmla="*/ 258 w 532"/>
              <a:gd name="T17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2" h="204">
                <a:moveTo>
                  <a:pt x="258" y="204"/>
                </a:moveTo>
                <a:lnTo>
                  <a:pt x="532" y="55"/>
                </a:lnTo>
                <a:lnTo>
                  <a:pt x="532" y="0"/>
                </a:lnTo>
                <a:lnTo>
                  <a:pt x="258" y="147"/>
                </a:lnTo>
                <a:lnTo>
                  <a:pt x="156" y="71"/>
                </a:lnTo>
                <a:lnTo>
                  <a:pt x="0" y="149"/>
                </a:lnTo>
                <a:lnTo>
                  <a:pt x="0" y="204"/>
                </a:lnTo>
                <a:lnTo>
                  <a:pt x="156" y="126"/>
                </a:lnTo>
                <a:lnTo>
                  <a:pt x="258" y="204"/>
                </a:lnTo>
                <a:close/>
              </a:path>
            </a:pathLst>
          </a:custGeom>
          <a:solidFill>
            <a:srgbClr val="68B14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24" name="Freeform 372"/>
          <p:cNvSpPr>
            <a:spLocks/>
          </p:cNvSpPr>
          <p:nvPr/>
        </p:nvSpPr>
        <p:spPr bwMode="auto">
          <a:xfrm>
            <a:off x="2237664" y="4051775"/>
            <a:ext cx="227368" cy="163971"/>
          </a:xfrm>
          <a:custGeom>
            <a:avLst/>
            <a:gdLst>
              <a:gd name="T0" fmla="*/ 158 w 176"/>
              <a:gd name="T1" fmla="*/ 72 h 119"/>
              <a:gd name="T2" fmla="*/ 176 w 176"/>
              <a:gd name="T3" fmla="*/ 0 h 119"/>
              <a:gd name="T4" fmla="*/ 104 w 176"/>
              <a:gd name="T5" fmla="*/ 18 h 119"/>
              <a:gd name="T6" fmla="*/ 122 w 176"/>
              <a:gd name="T7" fmla="*/ 36 h 119"/>
              <a:gd name="T8" fmla="*/ 92 w 176"/>
              <a:gd name="T9" fmla="*/ 67 h 119"/>
              <a:gd name="T10" fmla="*/ 62 w 176"/>
              <a:gd name="T11" fmla="*/ 38 h 119"/>
              <a:gd name="T12" fmla="*/ 0 w 176"/>
              <a:gd name="T13" fmla="*/ 100 h 119"/>
              <a:gd name="T14" fmla="*/ 19 w 176"/>
              <a:gd name="T15" fmla="*/ 119 h 119"/>
              <a:gd name="T16" fmla="*/ 19 w 176"/>
              <a:gd name="T17" fmla="*/ 119 h 119"/>
              <a:gd name="T18" fmla="*/ 62 w 176"/>
              <a:gd name="T19" fmla="*/ 75 h 119"/>
              <a:gd name="T20" fmla="*/ 92 w 176"/>
              <a:gd name="T21" fmla="*/ 105 h 119"/>
              <a:gd name="T22" fmla="*/ 142 w 176"/>
              <a:gd name="T23" fmla="*/ 55 h 119"/>
              <a:gd name="T24" fmla="*/ 158 w 176"/>
              <a:gd name="T25" fmla="*/ 7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6" h="119">
                <a:moveTo>
                  <a:pt x="158" y="72"/>
                </a:moveTo>
                <a:lnTo>
                  <a:pt x="176" y="0"/>
                </a:lnTo>
                <a:lnTo>
                  <a:pt x="104" y="18"/>
                </a:lnTo>
                <a:lnTo>
                  <a:pt x="122" y="36"/>
                </a:lnTo>
                <a:lnTo>
                  <a:pt x="92" y="67"/>
                </a:lnTo>
                <a:lnTo>
                  <a:pt x="62" y="38"/>
                </a:lnTo>
                <a:lnTo>
                  <a:pt x="0" y="100"/>
                </a:lnTo>
                <a:lnTo>
                  <a:pt x="19" y="119"/>
                </a:lnTo>
                <a:lnTo>
                  <a:pt x="19" y="119"/>
                </a:lnTo>
                <a:lnTo>
                  <a:pt x="62" y="75"/>
                </a:lnTo>
                <a:lnTo>
                  <a:pt x="92" y="105"/>
                </a:lnTo>
                <a:lnTo>
                  <a:pt x="142" y="55"/>
                </a:lnTo>
                <a:lnTo>
                  <a:pt x="158" y="72"/>
                </a:lnTo>
                <a:close/>
              </a:path>
            </a:pathLst>
          </a:custGeom>
          <a:solidFill>
            <a:srgbClr val="68B14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861" y="3471427"/>
            <a:ext cx="1871053" cy="1058373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99" y="143759"/>
            <a:ext cx="1241301" cy="391419"/>
          </a:xfrm>
          <a:prstGeom prst="rect">
            <a:avLst/>
          </a:prstGeom>
        </p:spPr>
      </p:pic>
      <p:grpSp>
        <p:nvGrpSpPr>
          <p:cNvPr id="62" name="组 61"/>
          <p:cNvGrpSpPr/>
          <p:nvPr/>
        </p:nvGrpSpPr>
        <p:grpSpPr>
          <a:xfrm>
            <a:off x="5472229" y="3121793"/>
            <a:ext cx="1443645" cy="847946"/>
            <a:chOff x="3902144" y="2495165"/>
            <a:chExt cx="1443645" cy="847946"/>
          </a:xfrm>
        </p:grpSpPr>
        <p:sp>
          <p:nvSpPr>
            <p:cNvPr id="101" name="矩形 100"/>
            <p:cNvSpPr/>
            <p:nvPr/>
          </p:nvSpPr>
          <p:spPr>
            <a:xfrm>
              <a:off x="3903774" y="2812776"/>
              <a:ext cx="1442015" cy="519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grpSp>
          <p:nvGrpSpPr>
            <p:cNvPr id="102" name="组 101"/>
            <p:cNvGrpSpPr/>
            <p:nvPr/>
          </p:nvGrpSpPr>
          <p:grpSpPr>
            <a:xfrm>
              <a:off x="3902144" y="2495165"/>
              <a:ext cx="1438133" cy="847946"/>
              <a:chOff x="5349217" y="1506172"/>
              <a:chExt cx="777538" cy="414015"/>
            </a:xfrm>
          </p:grpSpPr>
          <p:sp>
            <p:nvSpPr>
              <p:cNvPr id="103" name="Freeform 104"/>
              <p:cNvSpPr>
                <a:spLocks/>
              </p:cNvSpPr>
              <p:nvPr/>
            </p:nvSpPr>
            <p:spPr bwMode="auto">
              <a:xfrm>
                <a:off x="6065446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04" name="Freeform 105"/>
              <p:cNvSpPr>
                <a:spLocks/>
              </p:cNvSpPr>
              <p:nvPr/>
            </p:nvSpPr>
            <p:spPr bwMode="auto">
              <a:xfrm>
                <a:off x="6029382" y="1765112"/>
                <a:ext cx="8655" cy="116126"/>
              </a:xfrm>
              <a:custGeom>
                <a:avLst/>
                <a:gdLst>
                  <a:gd name="T0" fmla="*/ 3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1 w 5"/>
                  <a:gd name="T7" fmla="*/ 67 h 68"/>
                  <a:gd name="T8" fmla="*/ 3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3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05" name="Freeform 106"/>
              <p:cNvSpPr>
                <a:spLocks/>
              </p:cNvSpPr>
              <p:nvPr/>
            </p:nvSpPr>
            <p:spPr bwMode="auto">
              <a:xfrm>
                <a:off x="5988269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2" y="67"/>
                      <a:pt x="3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06" name="Freeform 107"/>
              <p:cNvSpPr>
                <a:spLocks/>
              </p:cNvSpPr>
              <p:nvPr/>
            </p:nvSpPr>
            <p:spPr bwMode="auto">
              <a:xfrm>
                <a:off x="5952926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2" y="67"/>
                      <a:pt x="2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09" name="Freeform 108"/>
              <p:cNvSpPr>
                <a:spLocks/>
              </p:cNvSpPr>
              <p:nvPr/>
            </p:nvSpPr>
            <p:spPr bwMode="auto">
              <a:xfrm>
                <a:off x="5915420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1" name="Freeform 109"/>
              <p:cNvSpPr>
                <a:spLocks/>
              </p:cNvSpPr>
              <p:nvPr/>
            </p:nvSpPr>
            <p:spPr bwMode="auto">
              <a:xfrm>
                <a:off x="5879356" y="1765112"/>
                <a:ext cx="8655" cy="116126"/>
              </a:xfrm>
              <a:custGeom>
                <a:avLst/>
                <a:gdLst>
                  <a:gd name="T0" fmla="*/ 3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0 w 5"/>
                  <a:gd name="T7" fmla="*/ 67 h 68"/>
                  <a:gd name="T8" fmla="*/ 3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3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2" name="Freeform 110"/>
              <p:cNvSpPr>
                <a:spLocks/>
              </p:cNvSpPr>
              <p:nvPr/>
            </p:nvSpPr>
            <p:spPr bwMode="auto">
              <a:xfrm>
                <a:off x="5862045" y="1545121"/>
                <a:ext cx="10819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1" y="66"/>
                      <a:pt x="1" y="67"/>
                    </a:cubicBezTo>
                    <a:cubicBezTo>
                      <a:pt x="2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3" name="Freeform 111"/>
              <p:cNvSpPr>
                <a:spLocks/>
              </p:cNvSpPr>
              <p:nvPr/>
            </p:nvSpPr>
            <p:spPr bwMode="auto">
              <a:xfrm>
                <a:off x="5840407" y="1763669"/>
                <a:ext cx="10098" cy="117569"/>
              </a:xfrm>
              <a:custGeom>
                <a:avLst/>
                <a:gdLst>
                  <a:gd name="T0" fmla="*/ 3 w 6"/>
                  <a:gd name="T1" fmla="*/ 0 h 69"/>
                  <a:gd name="T2" fmla="*/ 0 w 6"/>
                  <a:gd name="T3" fmla="*/ 3 h 69"/>
                  <a:gd name="T4" fmla="*/ 0 w 6"/>
                  <a:gd name="T5" fmla="*/ 65 h 69"/>
                  <a:gd name="T6" fmla="*/ 1 w 6"/>
                  <a:gd name="T7" fmla="*/ 68 h 69"/>
                  <a:gd name="T8" fmla="*/ 3 w 6"/>
                  <a:gd name="T9" fmla="*/ 69 h 69"/>
                  <a:gd name="T10" fmla="*/ 6 w 6"/>
                  <a:gd name="T11" fmla="*/ 65 h 69"/>
                  <a:gd name="T12" fmla="*/ 6 w 6"/>
                  <a:gd name="T13" fmla="*/ 3 h 69"/>
                  <a:gd name="T14" fmla="*/ 5 w 6"/>
                  <a:gd name="T15" fmla="*/ 1 h 69"/>
                  <a:gd name="T16" fmla="*/ 3 w 6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1" y="68"/>
                      <a:pt x="2" y="69"/>
                      <a:pt x="3" y="69"/>
                    </a:cubicBezTo>
                    <a:cubicBezTo>
                      <a:pt x="4" y="69"/>
                      <a:pt x="6" y="67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4" name="Freeform 112"/>
              <p:cNvSpPr>
                <a:spLocks/>
              </p:cNvSpPr>
              <p:nvPr/>
            </p:nvSpPr>
            <p:spPr bwMode="auto">
              <a:xfrm>
                <a:off x="5826703" y="1545121"/>
                <a:ext cx="10098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5" name="Freeform 113"/>
              <p:cNvSpPr>
                <a:spLocks/>
              </p:cNvSpPr>
              <p:nvPr/>
            </p:nvSpPr>
            <p:spPr bwMode="auto">
              <a:xfrm>
                <a:off x="5804343" y="1763669"/>
                <a:ext cx="8655" cy="117569"/>
              </a:xfrm>
              <a:custGeom>
                <a:avLst/>
                <a:gdLst>
                  <a:gd name="T0" fmla="*/ 2 w 5"/>
                  <a:gd name="T1" fmla="*/ 0 h 69"/>
                  <a:gd name="T2" fmla="*/ 0 w 5"/>
                  <a:gd name="T3" fmla="*/ 3 h 69"/>
                  <a:gd name="T4" fmla="*/ 0 w 5"/>
                  <a:gd name="T5" fmla="*/ 65 h 69"/>
                  <a:gd name="T6" fmla="*/ 0 w 5"/>
                  <a:gd name="T7" fmla="*/ 68 h 69"/>
                  <a:gd name="T8" fmla="*/ 2 w 5"/>
                  <a:gd name="T9" fmla="*/ 69 h 69"/>
                  <a:gd name="T10" fmla="*/ 5 w 5"/>
                  <a:gd name="T11" fmla="*/ 65 h 69"/>
                  <a:gd name="T12" fmla="*/ 5 w 5"/>
                  <a:gd name="T13" fmla="*/ 3 h 69"/>
                  <a:gd name="T14" fmla="*/ 5 w 5"/>
                  <a:gd name="T15" fmla="*/ 1 h 69"/>
                  <a:gd name="T16" fmla="*/ 2 w 5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9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0" y="68"/>
                    </a:cubicBezTo>
                    <a:cubicBezTo>
                      <a:pt x="1" y="68"/>
                      <a:pt x="2" y="69"/>
                      <a:pt x="2" y="69"/>
                    </a:cubicBezTo>
                    <a:cubicBezTo>
                      <a:pt x="4" y="69"/>
                      <a:pt x="5" y="67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6" name="Freeform 114"/>
              <p:cNvSpPr>
                <a:spLocks/>
              </p:cNvSpPr>
              <p:nvPr/>
            </p:nvSpPr>
            <p:spPr bwMode="auto">
              <a:xfrm>
                <a:off x="5787032" y="1545121"/>
                <a:ext cx="10819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7" name="Freeform 115"/>
              <p:cNvSpPr>
                <a:spLocks noEditPoints="1"/>
              </p:cNvSpPr>
              <p:nvPr/>
            </p:nvSpPr>
            <p:spPr bwMode="auto">
              <a:xfrm>
                <a:off x="5751690" y="1726163"/>
                <a:ext cx="375065" cy="194024"/>
              </a:xfrm>
              <a:custGeom>
                <a:avLst/>
                <a:gdLst>
                  <a:gd name="T0" fmla="*/ 204 w 220"/>
                  <a:gd name="T1" fmla="*/ 0 h 114"/>
                  <a:gd name="T2" fmla="*/ 16 w 220"/>
                  <a:gd name="T3" fmla="*/ 0 h 114"/>
                  <a:gd name="T4" fmla="*/ 0 w 220"/>
                  <a:gd name="T5" fmla="*/ 17 h 114"/>
                  <a:gd name="T6" fmla="*/ 0 w 220"/>
                  <a:gd name="T7" fmla="*/ 96 h 114"/>
                  <a:gd name="T8" fmla="*/ 16 w 220"/>
                  <a:gd name="T9" fmla="*/ 114 h 114"/>
                  <a:gd name="T10" fmla="*/ 204 w 220"/>
                  <a:gd name="T11" fmla="*/ 114 h 114"/>
                  <a:gd name="T12" fmla="*/ 220 w 220"/>
                  <a:gd name="T13" fmla="*/ 96 h 114"/>
                  <a:gd name="T14" fmla="*/ 220 w 220"/>
                  <a:gd name="T15" fmla="*/ 17 h 114"/>
                  <a:gd name="T16" fmla="*/ 204 w 220"/>
                  <a:gd name="T17" fmla="*/ 0 h 114"/>
                  <a:gd name="T18" fmla="*/ 210 w 220"/>
                  <a:gd name="T19" fmla="*/ 89 h 114"/>
                  <a:gd name="T20" fmla="*/ 195 w 220"/>
                  <a:gd name="T21" fmla="*/ 103 h 114"/>
                  <a:gd name="T22" fmla="*/ 23 w 220"/>
                  <a:gd name="T23" fmla="*/ 103 h 114"/>
                  <a:gd name="T24" fmla="*/ 9 w 220"/>
                  <a:gd name="T25" fmla="*/ 89 h 114"/>
                  <a:gd name="T26" fmla="*/ 9 w 220"/>
                  <a:gd name="T27" fmla="*/ 24 h 114"/>
                  <a:gd name="T28" fmla="*/ 23 w 220"/>
                  <a:gd name="T29" fmla="*/ 11 h 114"/>
                  <a:gd name="T30" fmla="*/ 195 w 220"/>
                  <a:gd name="T31" fmla="*/ 11 h 114"/>
                  <a:gd name="T32" fmla="*/ 210 w 220"/>
                  <a:gd name="T33" fmla="*/ 24 h 114"/>
                  <a:gd name="T34" fmla="*/ 210 w 220"/>
                  <a:gd name="T35" fmla="*/ 8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114">
                    <a:moveTo>
                      <a:pt x="2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6"/>
                      <a:pt x="7" y="114"/>
                      <a:pt x="16" y="114"/>
                    </a:cubicBezTo>
                    <a:cubicBezTo>
                      <a:pt x="204" y="114"/>
                      <a:pt x="204" y="114"/>
                      <a:pt x="204" y="114"/>
                    </a:cubicBezTo>
                    <a:cubicBezTo>
                      <a:pt x="213" y="114"/>
                      <a:pt x="220" y="106"/>
                      <a:pt x="220" y="96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220" y="7"/>
                      <a:pt x="213" y="0"/>
                      <a:pt x="204" y="0"/>
                    </a:cubicBezTo>
                    <a:close/>
                    <a:moveTo>
                      <a:pt x="210" y="89"/>
                    </a:moveTo>
                    <a:cubicBezTo>
                      <a:pt x="210" y="97"/>
                      <a:pt x="203" y="103"/>
                      <a:pt x="195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15" y="103"/>
                      <a:pt x="9" y="97"/>
                      <a:pt x="9" y="89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17"/>
                      <a:pt x="15" y="11"/>
                      <a:pt x="23" y="11"/>
                    </a:cubicBezTo>
                    <a:cubicBezTo>
                      <a:pt x="195" y="11"/>
                      <a:pt x="195" y="11"/>
                      <a:pt x="195" y="11"/>
                    </a:cubicBezTo>
                    <a:cubicBezTo>
                      <a:pt x="203" y="11"/>
                      <a:pt x="210" y="17"/>
                      <a:pt x="210" y="24"/>
                    </a:cubicBezTo>
                    <a:lnTo>
                      <a:pt x="210" y="89"/>
                    </a:lnTo>
                    <a:close/>
                  </a:path>
                </a:pathLst>
              </a:custGeom>
              <a:solidFill>
                <a:srgbClr val="D0632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22" name="Freeform 116"/>
              <p:cNvSpPr>
                <a:spLocks/>
              </p:cNvSpPr>
              <p:nvPr/>
            </p:nvSpPr>
            <p:spPr bwMode="auto">
              <a:xfrm>
                <a:off x="5751690" y="1545121"/>
                <a:ext cx="8655" cy="116126"/>
              </a:xfrm>
              <a:custGeom>
                <a:avLst/>
                <a:gdLst>
                  <a:gd name="T0" fmla="*/ 3 w 5"/>
                  <a:gd name="T1" fmla="*/ 68 h 68"/>
                  <a:gd name="T2" fmla="*/ 5 w 5"/>
                  <a:gd name="T3" fmla="*/ 65 h 68"/>
                  <a:gd name="T4" fmla="*/ 5 w 5"/>
                  <a:gd name="T5" fmla="*/ 3 h 68"/>
                  <a:gd name="T6" fmla="*/ 5 w 5"/>
                  <a:gd name="T7" fmla="*/ 1 h 68"/>
                  <a:gd name="T8" fmla="*/ 3 w 5"/>
                  <a:gd name="T9" fmla="*/ 0 h 68"/>
                  <a:gd name="T10" fmla="*/ 0 w 5"/>
                  <a:gd name="T11" fmla="*/ 3 h 68"/>
                  <a:gd name="T12" fmla="*/ 0 w 5"/>
                  <a:gd name="T13" fmla="*/ 65 h 68"/>
                  <a:gd name="T14" fmla="*/ 0 w 5"/>
                  <a:gd name="T15" fmla="*/ 67 h 68"/>
                  <a:gd name="T16" fmla="*/ 3 w 5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68"/>
                    </a:move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26" name="Freeform 117"/>
              <p:cNvSpPr>
                <a:spLocks/>
              </p:cNvSpPr>
              <p:nvPr/>
            </p:nvSpPr>
            <p:spPr bwMode="auto">
              <a:xfrm>
                <a:off x="5712019" y="1545121"/>
                <a:ext cx="10819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2" name="Freeform 118"/>
              <p:cNvSpPr>
                <a:spLocks/>
              </p:cNvSpPr>
              <p:nvPr/>
            </p:nvSpPr>
            <p:spPr bwMode="auto">
              <a:xfrm>
                <a:off x="5676677" y="1545121"/>
                <a:ext cx="10098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3" name="Freeform 119"/>
              <p:cNvSpPr>
                <a:spLocks/>
              </p:cNvSpPr>
              <p:nvPr/>
            </p:nvSpPr>
            <p:spPr bwMode="auto">
              <a:xfrm>
                <a:off x="5662972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4" name="Freeform 120"/>
              <p:cNvSpPr>
                <a:spLocks/>
              </p:cNvSpPr>
              <p:nvPr/>
            </p:nvSpPr>
            <p:spPr bwMode="auto">
              <a:xfrm>
                <a:off x="5637006" y="1543679"/>
                <a:ext cx="10819" cy="117569"/>
              </a:xfrm>
              <a:custGeom>
                <a:avLst/>
                <a:gdLst>
                  <a:gd name="T0" fmla="*/ 3 w 6"/>
                  <a:gd name="T1" fmla="*/ 69 h 69"/>
                  <a:gd name="T2" fmla="*/ 6 w 6"/>
                  <a:gd name="T3" fmla="*/ 66 h 69"/>
                  <a:gd name="T4" fmla="*/ 6 w 6"/>
                  <a:gd name="T5" fmla="*/ 4 h 69"/>
                  <a:gd name="T6" fmla="*/ 5 w 6"/>
                  <a:gd name="T7" fmla="*/ 1 h 69"/>
                  <a:gd name="T8" fmla="*/ 3 w 6"/>
                  <a:gd name="T9" fmla="*/ 0 h 69"/>
                  <a:gd name="T10" fmla="*/ 0 w 6"/>
                  <a:gd name="T11" fmla="*/ 4 h 69"/>
                  <a:gd name="T12" fmla="*/ 0 w 6"/>
                  <a:gd name="T13" fmla="*/ 66 h 69"/>
                  <a:gd name="T14" fmla="*/ 1 w 6"/>
                  <a:gd name="T15" fmla="*/ 68 h 69"/>
                  <a:gd name="T16" fmla="*/ 3 w 6"/>
                  <a:gd name="T1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69"/>
                    </a:moveTo>
                    <a:cubicBezTo>
                      <a:pt x="5" y="69"/>
                      <a:pt x="6" y="67"/>
                      <a:pt x="6" y="6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2" y="68"/>
                      <a:pt x="2" y="69"/>
                      <a:pt x="3" y="69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5" name="Freeform 121"/>
              <p:cNvSpPr>
                <a:spLocks/>
              </p:cNvSpPr>
              <p:nvPr/>
            </p:nvSpPr>
            <p:spPr bwMode="auto">
              <a:xfrm>
                <a:off x="5626908" y="1765112"/>
                <a:ext cx="8655" cy="116126"/>
              </a:xfrm>
              <a:custGeom>
                <a:avLst/>
                <a:gdLst>
                  <a:gd name="T0" fmla="*/ 3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0 w 5"/>
                  <a:gd name="T7" fmla="*/ 67 h 68"/>
                  <a:gd name="T8" fmla="*/ 3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3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6" name="Freeform 122"/>
              <p:cNvSpPr>
                <a:spLocks/>
              </p:cNvSpPr>
              <p:nvPr/>
            </p:nvSpPr>
            <p:spPr bwMode="auto">
              <a:xfrm>
                <a:off x="5601664" y="1543679"/>
                <a:ext cx="10098" cy="117569"/>
              </a:xfrm>
              <a:custGeom>
                <a:avLst/>
                <a:gdLst>
                  <a:gd name="T0" fmla="*/ 3 w 6"/>
                  <a:gd name="T1" fmla="*/ 69 h 69"/>
                  <a:gd name="T2" fmla="*/ 6 w 6"/>
                  <a:gd name="T3" fmla="*/ 66 h 69"/>
                  <a:gd name="T4" fmla="*/ 6 w 6"/>
                  <a:gd name="T5" fmla="*/ 4 h 69"/>
                  <a:gd name="T6" fmla="*/ 5 w 6"/>
                  <a:gd name="T7" fmla="*/ 1 h 69"/>
                  <a:gd name="T8" fmla="*/ 3 w 6"/>
                  <a:gd name="T9" fmla="*/ 0 h 69"/>
                  <a:gd name="T10" fmla="*/ 0 w 6"/>
                  <a:gd name="T11" fmla="*/ 4 h 69"/>
                  <a:gd name="T12" fmla="*/ 0 w 6"/>
                  <a:gd name="T13" fmla="*/ 66 h 69"/>
                  <a:gd name="T14" fmla="*/ 1 w 6"/>
                  <a:gd name="T15" fmla="*/ 68 h 69"/>
                  <a:gd name="T16" fmla="*/ 3 w 6"/>
                  <a:gd name="T1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69"/>
                    </a:moveTo>
                    <a:cubicBezTo>
                      <a:pt x="5" y="69"/>
                      <a:pt x="6" y="67"/>
                      <a:pt x="6" y="6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1" y="68"/>
                      <a:pt x="2" y="69"/>
                      <a:pt x="3" y="69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7" name="Freeform 123"/>
              <p:cNvSpPr>
                <a:spLocks/>
              </p:cNvSpPr>
              <p:nvPr/>
            </p:nvSpPr>
            <p:spPr bwMode="auto">
              <a:xfrm>
                <a:off x="5585795" y="1765112"/>
                <a:ext cx="10819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2" y="67"/>
                      <a:pt x="2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8" name="Freeform 124"/>
              <p:cNvSpPr>
                <a:spLocks noEditPoints="1"/>
              </p:cNvSpPr>
              <p:nvPr/>
            </p:nvSpPr>
            <p:spPr bwMode="auto">
              <a:xfrm>
                <a:off x="5548288" y="1506172"/>
                <a:ext cx="375065" cy="194024"/>
              </a:xfrm>
              <a:custGeom>
                <a:avLst/>
                <a:gdLst>
                  <a:gd name="T0" fmla="*/ 16 w 220"/>
                  <a:gd name="T1" fmla="*/ 114 h 114"/>
                  <a:gd name="T2" fmla="*/ 204 w 220"/>
                  <a:gd name="T3" fmla="*/ 114 h 114"/>
                  <a:gd name="T4" fmla="*/ 220 w 220"/>
                  <a:gd name="T5" fmla="*/ 97 h 114"/>
                  <a:gd name="T6" fmla="*/ 220 w 220"/>
                  <a:gd name="T7" fmla="*/ 17 h 114"/>
                  <a:gd name="T8" fmla="*/ 204 w 220"/>
                  <a:gd name="T9" fmla="*/ 0 h 114"/>
                  <a:gd name="T10" fmla="*/ 16 w 220"/>
                  <a:gd name="T11" fmla="*/ 0 h 114"/>
                  <a:gd name="T12" fmla="*/ 0 w 220"/>
                  <a:gd name="T13" fmla="*/ 17 h 114"/>
                  <a:gd name="T14" fmla="*/ 0 w 220"/>
                  <a:gd name="T15" fmla="*/ 97 h 114"/>
                  <a:gd name="T16" fmla="*/ 16 w 220"/>
                  <a:gd name="T17" fmla="*/ 114 h 114"/>
                  <a:gd name="T18" fmla="*/ 9 w 220"/>
                  <a:gd name="T19" fmla="*/ 25 h 114"/>
                  <a:gd name="T20" fmla="*/ 24 w 220"/>
                  <a:gd name="T21" fmla="*/ 11 h 114"/>
                  <a:gd name="T22" fmla="*/ 196 w 220"/>
                  <a:gd name="T23" fmla="*/ 11 h 114"/>
                  <a:gd name="T24" fmla="*/ 210 w 220"/>
                  <a:gd name="T25" fmla="*/ 25 h 114"/>
                  <a:gd name="T26" fmla="*/ 210 w 220"/>
                  <a:gd name="T27" fmla="*/ 89 h 114"/>
                  <a:gd name="T28" fmla="*/ 196 w 220"/>
                  <a:gd name="T29" fmla="*/ 103 h 114"/>
                  <a:gd name="T30" fmla="*/ 24 w 220"/>
                  <a:gd name="T31" fmla="*/ 103 h 114"/>
                  <a:gd name="T32" fmla="*/ 9 w 220"/>
                  <a:gd name="T33" fmla="*/ 89 h 114"/>
                  <a:gd name="T34" fmla="*/ 9 w 220"/>
                  <a:gd name="T35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114">
                    <a:moveTo>
                      <a:pt x="16" y="114"/>
                    </a:moveTo>
                    <a:cubicBezTo>
                      <a:pt x="204" y="114"/>
                      <a:pt x="204" y="114"/>
                      <a:pt x="204" y="114"/>
                    </a:cubicBezTo>
                    <a:cubicBezTo>
                      <a:pt x="213" y="114"/>
                      <a:pt x="220" y="106"/>
                      <a:pt x="220" y="97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220" y="8"/>
                      <a:pt x="213" y="0"/>
                      <a:pt x="20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8" y="114"/>
                      <a:pt x="16" y="114"/>
                    </a:cubicBezTo>
                    <a:close/>
                    <a:moveTo>
                      <a:pt x="9" y="25"/>
                    </a:moveTo>
                    <a:cubicBezTo>
                      <a:pt x="9" y="17"/>
                      <a:pt x="16" y="11"/>
                      <a:pt x="24" y="11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204" y="11"/>
                      <a:pt x="210" y="17"/>
                      <a:pt x="210" y="25"/>
                    </a:cubicBezTo>
                    <a:cubicBezTo>
                      <a:pt x="210" y="89"/>
                      <a:pt x="210" y="89"/>
                      <a:pt x="210" y="89"/>
                    </a:cubicBezTo>
                    <a:cubicBezTo>
                      <a:pt x="210" y="97"/>
                      <a:pt x="204" y="103"/>
                      <a:pt x="196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16" y="103"/>
                      <a:pt x="9" y="97"/>
                      <a:pt x="9" y="89"/>
                    </a:cubicBezTo>
                    <a:lnTo>
                      <a:pt x="9" y="25"/>
                    </a:lnTo>
                    <a:close/>
                  </a:path>
                </a:pathLst>
              </a:custGeom>
              <a:solidFill>
                <a:srgbClr val="D0632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9" name="Freeform 125"/>
              <p:cNvSpPr>
                <a:spLocks/>
              </p:cNvSpPr>
              <p:nvPr/>
            </p:nvSpPr>
            <p:spPr bwMode="auto">
              <a:xfrm>
                <a:off x="5550453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2" y="67"/>
                      <a:pt x="2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40" name="Freeform 126"/>
              <p:cNvSpPr>
                <a:spLocks/>
              </p:cNvSpPr>
              <p:nvPr/>
            </p:nvSpPr>
            <p:spPr bwMode="auto">
              <a:xfrm>
                <a:off x="5512946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41" name="Freeform 127"/>
              <p:cNvSpPr>
                <a:spLocks/>
              </p:cNvSpPr>
              <p:nvPr/>
            </p:nvSpPr>
            <p:spPr bwMode="auto">
              <a:xfrm>
                <a:off x="5476882" y="1765112"/>
                <a:ext cx="8655" cy="116126"/>
              </a:xfrm>
              <a:custGeom>
                <a:avLst/>
                <a:gdLst>
                  <a:gd name="T0" fmla="*/ 2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0 w 5"/>
                  <a:gd name="T7" fmla="*/ 67 h 68"/>
                  <a:gd name="T8" fmla="*/ 2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2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7"/>
                    </a:cubicBezTo>
                    <a:cubicBezTo>
                      <a:pt x="1" y="67"/>
                      <a:pt x="2" y="68"/>
                      <a:pt x="2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42" name="Freeform 128"/>
              <p:cNvSpPr>
                <a:spLocks/>
              </p:cNvSpPr>
              <p:nvPr/>
            </p:nvSpPr>
            <p:spPr bwMode="auto">
              <a:xfrm>
                <a:off x="5437933" y="1763669"/>
                <a:ext cx="10098" cy="117569"/>
              </a:xfrm>
              <a:custGeom>
                <a:avLst/>
                <a:gdLst>
                  <a:gd name="T0" fmla="*/ 3 w 6"/>
                  <a:gd name="T1" fmla="*/ 0 h 69"/>
                  <a:gd name="T2" fmla="*/ 0 w 6"/>
                  <a:gd name="T3" fmla="*/ 4 h 69"/>
                  <a:gd name="T4" fmla="*/ 0 w 6"/>
                  <a:gd name="T5" fmla="*/ 65 h 69"/>
                  <a:gd name="T6" fmla="*/ 1 w 6"/>
                  <a:gd name="T7" fmla="*/ 68 h 69"/>
                  <a:gd name="T8" fmla="*/ 3 w 6"/>
                  <a:gd name="T9" fmla="*/ 69 h 69"/>
                  <a:gd name="T10" fmla="*/ 6 w 6"/>
                  <a:gd name="T11" fmla="*/ 65 h 69"/>
                  <a:gd name="T12" fmla="*/ 6 w 6"/>
                  <a:gd name="T13" fmla="*/ 4 h 69"/>
                  <a:gd name="T14" fmla="*/ 5 w 6"/>
                  <a:gd name="T15" fmla="*/ 1 h 69"/>
                  <a:gd name="T16" fmla="*/ 3 w 6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1" y="68"/>
                      <a:pt x="2" y="69"/>
                      <a:pt x="3" y="69"/>
                    </a:cubicBezTo>
                    <a:cubicBezTo>
                      <a:pt x="4" y="69"/>
                      <a:pt x="6" y="67"/>
                      <a:pt x="6" y="6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43" name="Freeform 129"/>
              <p:cNvSpPr>
                <a:spLocks/>
              </p:cNvSpPr>
              <p:nvPr/>
            </p:nvSpPr>
            <p:spPr bwMode="auto">
              <a:xfrm>
                <a:off x="5401869" y="1763669"/>
                <a:ext cx="8655" cy="117569"/>
              </a:xfrm>
              <a:custGeom>
                <a:avLst/>
                <a:gdLst>
                  <a:gd name="T0" fmla="*/ 2 w 5"/>
                  <a:gd name="T1" fmla="*/ 0 h 69"/>
                  <a:gd name="T2" fmla="*/ 0 w 5"/>
                  <a:gd name="T3" fmla="*/ 4 h 69"/>
                  <a:gd name="T4" fmla="*/ 0 w 5"/>
                  <a:gd name="T5" fmla="*/ 65 h 69"/>
                  <a:gd name="T6" fmla="*/ 0 w 5"/>
                  <a:gd name="T7" fmla="*/ 68 h 69"/>
                  <a:gd name="T8" fmla="*/ 2 w 5"/>
                  <a:gd name="T9" fmla="*/ 69 h 69"/>
                  <a:gd name="T10" fmla="*/ 5 w 5"/>
                  <a:gd name="T11" fmla="*/ 65 h 69"/>
                  <a:gd name="T12" fmla="*/ 5 w 5"/>
                  <a:gd name="T13" fmla="*/ 4 h 69"/>
                  <a:gd name="T14" fmla="*/ 4 w 5"/>
                  <a:gd name="T15" fmla="*/ 1 h 69"/>
                  <a:gd name="T16" fmla="*/ 2 w 5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9">
                    <a:moveTo>
                      <a:pt x="2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0" y="68"/>
                    </a:cubicBezTo>
                    <a:cubicBezTo>
                      <a:pt x="1" y="68"/>
                      <a:pt x="2" y="69"/>
                      <a:pt x="2" y="69"/>
                    </a:cubicBezTo>
                    <a:cubicBezTo>
                      <a:pt x="4" y="69"/>
                      <a:pt x="5" y="67"/>
                      <a:pt x="5" y="6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4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44" name="Freeform 130"/>
              <p:cNvSpPr>
                <a:spLocks noEditPoints="1"/>
              </p:cNvSpPr>
              <p:nvPr/>
            </p:nvSpPr>
            <p:spPr bwMode="auto">
              <a:xfrm>
                <a:off x="5349217" y="1726163"/>
                <a:ext cx="375065" cy="194024"/>
              </a:xfrm>
              <a:custGeom>
                <a:avLst/>
                <a:gdLst>
                  <a:gd name="T0" fmla="*/ 204 w 220"/>
                  <a:gd name="T1" fmla="*/ 0 h 114"/>
                  <a:gd name="T2" fmla="*/ 16 w 220"/>
                  <a:gd name="T3" fmla="*/ 0 h 114"/>
                  <a:gd name="T4" fmla="*/ 0 w 220"/>
                  <a:gd name="T5" fmla="*/ 17 h 114"/>
                  <a:gd name="T6" fmla="*/ 0 w 220"/>
                  <a:gd name="T7" fmla="*/ 96 h 114"/>
                  <a:gd name="T8" fmla="*/ 16 w 220"/>
                  <a:gd name="T9" fmla="*/ 114 h 114"/>
                  <a:gd name="T10" fmla="*/ 204 w 220"/>
                  <a:gd name="T11" fmla="*/ 114 h 114"/>
                  <a:gd name="T12" fmla="*/ 220 w 220"/>
                  <a:gd name="T13" fmla="*/ 96 h 114"/>
                  <a:gd name="T14" fmla="*/ 220 w 220"/>
                  <a:gd name="T15" fmla="*/ 17 h 114"/>
                  <a:gd name="T16" fmla="*/ 204 w 220"/>
                  <a:gd name="T17" fmla="*/ 0 h 114"/>
                  <a:gd name="T18" fmla="*/ 210 w 220"/>
                  <a:gd name="T19" fmla="*/ 89 h 114"/>
                  <a:gd name="T20" fmla="*/ 195 w 220"/>
                  <a:gd name="T21" fmla="*/ 103 h 114"/>
                  <a:gd name="T22" fmla="*/ 23 w 220"/>
                  <a:gd name="T23" fmla="*/ 103 h 114"/>
                  <a:gd name="T24" fmla="*/ 9 w 220"/>
                  <a:gd name="T25" fmla="*/ 89 h 114"/>
                  <a:gd name="T26" fmla="*/ 9 w 220"/>
                  <a:gd name="T27" fmla="*/ 24 h 114"/>
                  <a:gd name="T28" fmla="*/ 23 w 220"/>
                  <a:gd name="T29" fmla="*/ 11 h 114"/>
                  <a:gd name="T30" fmla="*/ 195 w 220"/>
                  <a:gd name="T31" fmla="*/ 11 h 114"/>
                  <a:gd name="T32" fmla="*/ 210 w 220"/>
                  <a:gd name="T33" fmla="*/ 24 h 114"/>
                  <a:gd name="T34" fmla="*/ 210 w 220"/>
                  <a:gd name="T35" fmla="*/ 8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114">
                    <a:moveTo>
                      <a:pt x="2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6"/>
                      <a:pt x="7" y="114"/>
                      <a:pt x="16" y="114"/>
                    </a:cubicBezTo>
                    <a:cubicBezTo>
                      <a:pt x="204" y="114"/>
                      <a:pt x="204" y="114"/>
                      <a:pt x="204" y="114"/>
                    </a:cubicBezTo>
                    <a:cubicBezTo>
                      <a:pt x="213" y="114"/>
                      <a:pt x="220" y="106"/>
                      <a:pt x="220" y="96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220" y="7"/>
                      <a:pt x="213" y="0"/>
                      <a:pt x="204" y="0"/>
                    </a:cubicBezTo>
                    <a:close/>
                    <a:moveTo>
                      <a:pt x="210" y="89"/>
                    </a:moveTo>
                    <a:cubicBezTo>
                      <a:pt x="210" y="97"/>
                      <a:pt x="203" y="103"/>
                      <a:pt x="195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15" y="103"/>
                      <a:pt x="9" y="97"/>
                      <a:pt x="9" y="89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17"/>
                      <a:pt x="15" y="11"/>
                      <a:pt x="23" y="11"/>
                    </a:cubicBezTo>
                    <a:cubicBezTo>
                      <a:pt x="195" y="11"/>
                      <a:pt x="195" y="11"/>
                      <a:pt x="195" y="11"/>
                    </a:cubicBezTo>
                    <a:cubicBezTo>
                      <a:pt x="203" y="11"/>
                      <a:pt x="210" y="17"/>
                      <a:pt x="210" y="24"/>
                    </a:cubicBezTo>
                    <a:lnTo>
                      <a:pt x="210" y="89"/>
                    </a:lnTo>
                    <a:close/>
                  </a:path>
                </a:pathLst>
              </a:custGeom>
              <a:solidFill>
                <a:srgbClr val="D0632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</p:grpSp>
      </p:grpSp>
      <p:grpSp>
        <p:nvGrpSpPr>
          <p:cNvPr id="175" name="组 174"/>
          <p:cNvGrpSpPr/>
          <p:nvPr/>
        </p:nvGrpSpPr>
        <p:grpSpPr>
          <a:xfrm>
            <a:off x="6384552" y="1736332"/>
            <a:ext cx="1443646" cy="847946"/>
            <a:chOff x="3902143" y="2495165"/>
            <a:chExt cx="1443646" cy="847946"/>
          </a:xfrm>
        </p:grpSpPr>
        <p:sp>
          <p:nvSpPr>
            <p:cNvPr id="176" name="矩形 175"/>
            <p:cNvSpPr/>
            <p:nvPr/>
          </p:nvSpPr>
          <p:spPr>
            <a:xfrm>
              <a:off x="3907654" y="2892546"/>
              <a:ext cx="1438135" cy="439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grpSp>
          <p:nvGrpSpPr>
            <p:cNvPr id="177" name="组 176"/>
            <p:cNvGrpSpPr/>
            <p:nvPr/>
          </p:nvGrpSpPr>
          <p:grpSpPr>
            <a:xfrm>
              <a:off x="3902143" y="2495165"/>
              <a:ext cx="1438135" cy="847946"/>
              <a:chOff x="5349216" y="1506172"/>
              <a:chExt cx="777539" cy="414015"/>
            </a:xfrm>
          </p:grpSpPr>
          <p:sp>
            <p:nvSpPr>
              <p:cNvPr id="178" name="Freeform 104"/>
              <p:cNvSpPr>
                <a:spLocks/>
              </p:cNvSpPr>
              <p:nvPr/>
            </p:nvSpPr>
            <p:spPr bwMode="auto">
              <a:xfrm>
                <a:off x="6065446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79" name="Freeform 105"/>
              <p:cNvSpPr>
                <a:spLocks/>
              </p:cNvSpPr>
              <p:nvPr/>
            </p:nvSpPr>
            <p:spPr bwMode="auto">
              <a:xfrm>
                <a:off x="6029382" y="1765112"/>
                <a:ext cx="8655" cy="116126"/>
              </a:xfrm>
              <a:custGeom>
                <a:avLst/>
                <a:gdLst>
                  <a:gd name="T0" fmla="*/ 3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1 w 5"/>
                  <a:gd name="T7" fmla="*/ 67 h 68"/>
                  <a:gd name="T8" fmla="*/ 3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3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0" name="Freeform 106"/>
              <p:cNvSpPr>
                <a:spLocks/>
              </p:cNvSpPr>
              <p:nvPr/>
            </p:nvSpPr>
            <p:spPr bwMode="auto">
              <a:xfrm>
                <a:off x="5988269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2" y="67"/>
                      <a:pt x="3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1" name="Freeform 107"/>
              <p:cNvSpPr>
                <a:spLocks/>
              </p:cNvSpPr>
              <p:nvPr/>
            </p:nvSpPr>
            <p:spPr bwMode="auto">
              <a:xfrm>
                <a:off x="5952926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2" y="67"/>
                      <a:pt x="2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2" name="Freeform 108"/>
              <p:cNvSpPr>
                <a:spLocks/>
              </p:cNvSpPr>
              <p:nvPr/>
            </p:nvSpPr>
            <p:spPr bwMode="auto">
              <a:xfrm>
                <a:off x="5915420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3" name="Freeform 109"/>
              <p:cNvSpPr>
                <a:spLocks/>
              </p:cNvSpPr>
              <p:nvPr/>
            </p:nvSpPr>
            <p:spPr bwMode="auto">
              <a:xfrm>
                <a:off x="5879356" y="1765112"/>
                <a:ext cx="8655" cy="116126"/>
              </a:xfrm>
              <a:custGeom>
                <a:avLst/>
                <a:gdLst>
                  <a:gd name="T0" fmla="*/ 3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0 w 5"/>
                  <a:gd name="T7" fmla="*/ 67 h 68"/>
                  <a:gd name="T8" fmla="*/ 3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3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4" name="Freeform 110"/>
              <p:cNvSpPr>
                <a:spLocks/>
              </p:cNvSpPr>
              <p:nvPr/>
            </p:nvSpPr>
            <p:spPr bwMode="auto">
              <a:xfrm>
                <a:off x="5862045" y="1545121"/>
                <a:ext cx="10819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1" y="66"/>
                      <a:pt x="1" y="67"/>
                    </a:cubicBezTo>
                    <a:cubicBezTo>
                      <a:pt x="2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5" name="Freeform 111"/>
              <p:cNvSpPr>
                <a:spLocks/>
              </p:cNvSpPr>
              <p:nvPr/>
            </p:nvSpPr>
            <p:spPr bwMode="auto">
              <a:xfrm>
                <a:off x="5840407" y="1763669"/>
                <a:ext cx="10098" cy="117569"/>
              </a:xfrm>
              <a:custGeom>
                <a:avLst/>
                <a:gdLst>
                  <a:gd name="T0" fmla="*/ 3 w 6"/>
                  <a:gd name="T1" fmla="*/ 0 h 69"/>
                  <a:gd name="T2" fmla="*/ 0 w 6"/>
                  <a:gd name="T3" fmla="*/ 3 h 69"/>
                  <a:gd name="T4" fmla="*/ 0 w 6"/>
                  <a:gd name="T5" fmla="*/ 65 h 69"/>
                  <a:gd name="T6" fmla="*/ 1 w 6"/>
                  <a:gd name="T7" fmla="*/ 68 h 69"/>
                  <a:gd name="T8" fmla="*/ 3 w 6"/>
                  <a:gd name="T9" fmla="*/ 69 h 69"/>
                  <a:gd name="T10" fmla="*/ 6 w 6"/>
                  <a:gd name="T11" fmla="*/ 65 h 69"/>
                  <a:gd name="T12" fmla="*/ 6 w 6"/>
                  <a:gd name="T13" fmla="*/ 3 h 69"/>
                  <a:gd name="T14" fmla="*/ 5 w 6"/>
                  <a:gd name="T15" fmla="*/ 1 h 69"/>
                  <a:gd name="T16" fmla="*/ 3 w 6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1" y="68"/>
                      <a:pt x="2" y="69"/>
                      <a:pt x="3" y="69"/>
                    </a:cubicBezTo>
                    <a:cubicBezTo>
                      <a:pt x="4" y="69"/>
                      <a:pt x="6" y="67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6" name="Freeform 112"/>
              <p:cNvSpPr>
                <a:spLocks/>
              </p:cNvSpPr>
              <p:nvPr/>
            </p:nvSpPr>
            <p:spPr bwMode="auto">
              <a:xfrm>
                <a:off x="5826703" y="1545121"/>
                <a:ext cx="10098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7" name="Freeform 113"/>
              <p:cNvSpPr>
                <a:spLocks/>
              </p:cNvSpPr>
              <p:nvPr/>
            </p:nvSpPr>
            <p:spPr bwMode="auto">
              <a:xfrm>
                <a:off x="5804343" y="1763669"/>
                <a:ext cx="8655" cy="117569"/>
              </a:xfrm>
              <a:custGeom>
                <a:avLst/>
                <a:gdLst>
                  <a:gd name="T0" fmla="*/ 2 w 5"/>
                  <a:gd name="T1" fmla="*/ 0 h 69"/>
                  <a:gd name="T2" fmla="*/ 0 w 5"/>
                  <a:gd name="T3" fmla="*/ 3 h 69"/>
                  <a:gd name="T4" fmla="*/ 0 w 5"/>
                  <a:gd name="T5" fmla="*/ 65 h 69"/>
                  <a:gd name="T6" fmla="*/ 0 w 5"/>
                  <a:gd name="T7" fmla="*/ 68 h 69"/>
                  <a:gd name="T8" fmla="*/ 2 w 5"/>
                  <a:gd name="T9" fmla="*/ 69 h 69"/>
                  <a:gd name="T10" fmla="*/ 5 w 5"/>
                  <a:gd name="T11" fmla="*/ 65 h 69"/>
                  <a:gd name="T12" fmla="*/ 5 w 5"/>
                  <a:gd name="T13" fmla="*/ 3 h 69"/>
                  <a:gd name="T14" fmla="*/ 5 w 5"/>
                  <a:gd name="T15" fmla="*/ 1 h 69"/>
                  <a:gd name="T16" fmla="*/ 2 w 5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9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0" y="68"/>
                    </a:cubicBezTo>
                    <a:cubicBezTo>
                      <a:pt x="1" y="68"/>
                      <a:pt x="2" y="69"/>
                      <a:pt x="2" y="69"/>
                    </a:cubicBezTo>
                    <a:cubicBezTo>
                      <a:pt x="4" y="69"/>
                      <a:pt x="5" y="67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8" name="Freeform 114"/>
              <p:cNvSpPr>
                <a:spLocks/>
              </p:cNvSpPr>
              <p:nvPr/>
            </p:nvSpPr>
            <p:spPr bwMode="auto">
              <a:xfrm>
                <a:off x="5787032" y="1545121"/>
                <a:ext cx="10819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89" name="Freeform 115"/>
              <p:cNvSpPr>
                <a:spLocks noEditPoints="1"/>
              </p:cNvSpPr>
              <p:nvPr/>
            </p:nvSpPr>
            <p:spPr bwMode="auto">
              <a:xfrm>
                <a:off x="5751690" y="1726163"/>
                <a:ext cx="375065" cy="194024"/>
              </a:xfrm>
              <a:custGeom>
                <a:avLst/>
                <a:gdLst>
                  <a:gd name="T0" fmla="*/ 204 w 220"/>
                  <a:gd name="T1" fmla="*/ 0 h 114"/>
                  <a:gd name="T2" fmla="*/ 16 w 220"/>
                  <a:gd name="T3" fmla="*/ 0 h 114"/>
                  <a:gd name="T4" fmla="*/ 0 w 220"/>
                  <a:gd name="T5" fmla="*/ 17 h 114"/>
                  <a:gd name="T6" fmla="*/ 0 w 220"/>
                  <a:gd name="T7" fmla="*/ 96 h 114"/>
                  <a:gd name="T8" fmla="*/ 16 w 220"/>
                  <a:gd name="T9" fmla="*/ 114 h 114"/>
                  <a:gd name="T10" fmla="*/ 204 w 220"/>
                  <a:gd name="T11" fmla="*/ 114 h 114"/>
                  <a:gd name="T12" fmla="*/ 220 w 220"/>
                  <a:gd name="T13" fmla="*/ 96 h 114"/>
                  <a:gd name="T14" fmla="*/ 220 w 220"/>
                  <a:gd name="T15" fmla="*/ 17 h 114"/>
                  <a:gd name="T16" fmla="*/ 204 w 220"/>
                  <a:gd name="T17" fmla="*/ 0 h 114"/>
                  <a:gd name="T18" fmla="*/ 210 w 220"/>
                  <a:gd name="T19" fmla="*/ 89 h 114"/>
                  <a:gd name="T20" fmla="*/ 195 w 220"/>
                  <a:gd name="T21" fmla="*/ 103 h 114"/>
                  <a:gd name="T22" fmla="*/ 23 w 220"/>
                  <a:gd name="T23" fmla="*/ 103 h 114"/>
                  <a:gd name="T24" fmla="*/ 9 w 220"/>
                  <a:gd name="T25" fmla="*/ 89 h 114"/>
                  <a:gd name="T26" fmla="*/ 9 w 220"/>
                  <a:gd name="T27" fmla="*/ 24 h 114"/>
                  <a:gd name="T28" fmla="*/ 23 w 220"/>
                  <a:gd name="T29" fmla="*/ 11 h 114"/>
                  <a:gd name="T30" fmla="*/ 195 w 220"/>
                  <a:gd name="T31" fmla="*/ 11 h 114"/>
                  <a:gd name="T32" fmla="*/ 210 w 220"/>
                  <a:gd name="T33" fmla="*/ 24 h 114"/>
                  <a:gd name="T34" fmla="*/ 210 w 220"/>
                  <a:gd name="T35" fmla="*/ 8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114">
                    <a:moveTo>
                      <a:pt x="2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6"/>
                      <a:pt x="7" y="114"/>
                      <a:pt x="16" y="114"/>
                    </a:cubicBezTo>
                    <a:cubicBezTo>
                      <a:pt x="204" y="114"/>
                      <a:pt x="204" y="114"/>
                      <a:pt x="204" y="114"/>
                    </a:cubicBezTo>
                    <a:cubicBezTo>
                      <a:pt x="213" y="114"/>
                      <a:pt x="220" y="106"/>
                      <a:pt x="220" y="96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220" y="7"/>
                      <a:pt x="213" y="0"/>
                      <a:pt x="204" y="0"/>
                    </a:cubicBezTo>
                    <a:close/>
                    <a:moveTo>
                      <a:pt x="210" y="89"/>
                    </a:moveTo>
                    <a:cubicBezTo>
                      <a:pt x="210" y="97"/>
                      <a:pt x="203" y="103"/>
                      <a:pt x="195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15" y="103"/>
                      <a:pt x="9" y="97"/>
                      <a:pt x="9" y="89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17"/>
                      <a:pt x="15" y="11"/>
                      <a:pt x="23" y="11"/>
                    </a:cubicBezTo>
                    <a:cubicBezTo>
                      <a:pt x="195" y="11"/>
                      <a:pt x="195" y="11"/>
                      <a:pt x="195" y="11"/>
                    </a:cubicBezTo>
                    <a:cubicBezTo>
                      <a:pt x="203" y="11"/>
                      <a:pt x="210" y="17"/>
                      <a:pt x="210" y="24"/>
                    </a:cubicBezTo>
                    <a:lnTo>
                      <a:pt x="210" y="89"/>
                    </a:lnTo>
                    <a:close/>
                  </a:path>
                </a:pathLst>
              </a:custGeom>
              <a:solidFill>
                <a:srgbClr val="D0632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0" name="Freeform 116"/>
              <p:cNvSpPr>
                <a:spLocks/>
              </p:cNvSpPr>
              <p:nvPr/>
            </p:nvSpPr>
            <p:spPr bwMode="auto">
              <a:xfrm>
                <a:off x="5751690" y="1545121"/>
                <a:ext cx="8655" cy="116126"/>
              </a:xfrm>
              <a:custGeom>
                <a:avLst/>
                <a:gdLst>
                  <a:gd name="T0" fmla="*/ 3 w 5"/>
                  <a:gd name="T1" fmla="*/ 68 h 68"/>
                  <a:gd name="T2" fmla="*/ 5 w 5"/>
                  <a:gd name="T3" fmla="*/ 65 h 68"/>
                  <a:gd name="T4" fmla="*/ 5 w 5"/>
                  <a:gd name="T5" fmla="*/ 3 h 68"/>
                  <a:gd name="T6" fmla="*/ 5 w 5"/>
                  <a:gd name="T7" fmla="*/ 1 h 68"/>
                  <a:gd name="T8" fmla="*/ 3 w 5"/>
                  <a:gd name="T9" fmla="*/ 0 h 68"/>
                  <a:gd name="T10" fmla="*/ 0 w 5"/>
                  <a:gd name="T11" fmla="*/ 3 h 68"/>
                  <a:gd name="T12" fmla="*/ 0 w 5"/>
                  <a:gd name="T13" fmla="*/ 65 h 68"/>
                  <a:gd name="T14" fmla="*/ 0 w 5"/>
                  <a:gd name="T15" fmla="*/ 67 h 68"/>
                  <a:gd name="T16" fmla="*/ 3 w 5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68"/>
                    </a:move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1" name="Freeform 117"/>
              <p:cNvSpPr>
                <a:spLocks/>
              </p:cNvSpPr>
              <p:nvPr/>
            </p:nvSpPr>
            <p:spPr bwMode="auto">
              <a:xfrm>
                <a:off x="5712019" y="1545121"/>
                <a:ext cx="10819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2" name="Freeform 118"/>
              <p:cNvSpPr>
                <a:spLocks/>
              </p:cNvSpPr>
              <p:nvPr/>
            </p:nvSpPr>
            <p:spPr bwMode="auto">
              <a:xfrm>
                <a:off x="5676677" y="1545121"/>
                <a:ext cx="10098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3" name="Freeform 119"/>
              <p:cNvSpPr>
                <a:spLocks/>
              </p:cNvSpPr>
              <p:nvPr/>
            </p:nvSpPr>
            <p:spPr bwMode="auto">
              <a:xfrm>
                <a:off x="5662972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4" name="Freeform 120"/>
              <p:cNvSpPr>
                <a:spLocks/>
              </p:cNvSpPr>
              <p:nvPr/>
            </p:nvSpPr>
            <p:spPr bwMode="auto">
              <a:xfrm>
                <a:off x="5637006" y="1543679"/>
                <a:ext cx="10819" cy="117569"/>
              </a:xfrm>
              <a:custGeom>
                <a:avLst/>
                <a:gdLst>
                  <a:gd name="T0" fmla="*/ 3 w 6"/>
                  <a:gd name="T1" fmla="*/ 69 h 69"/>
                  <a:gd name="T2" fmla="*/ 6 w 6"/>
                  <a:gd name="T3" fmla="*/ 66 h 69"/>
                  <a:gd name="T4" fmla="*/ 6 w 6"/>
                  <a:gd name="T5" fmla="*/ 4 h 69"/>
                  <a:gd name="T6" fmla="*/ 5 w 6"/>
                  <a:gd name="T7" fmla="*/ 1 h 69"/>
                  <a:gd name="T8" fmla="*/ 3 w 6"/>
                  <a:gd name="T9" fmla="*/ 0 h 69"/>
                  <a:gd name="T10" fmla="*/ 0 w 6"/>
                  <a:gd name="T11" fmla="*/ 4 h 69"/>
                  <a:gd name="T12" fmla="*/ 0 w 6"/>
                  <a:gd name="T13" fmla="*/ 66 h 69"/>
                  <a:gd name="T14" fmla="*/ 1 w 6"/>
                  <a:gd name="T15" fmla="*/ 68 h 69"/>
                  <a:gd name="T16" fmla="*/ 3 w 6"/>
                  <a:gd name="T1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69"/>
                    </a:moveTo>
                    <a:cubicBezTo>
                      <a:pt x="5" y="69"/>
                      <a:pt x="6" y="67"/>
                      <a:pt x="6" y="6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2" y="68"/>
                      <a:pt x="2" y="69"/>
                      <a:pt x="3" y="69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5" name="Freeform 121"/>
              <p:cNvSpPr>
                <a:spLocks/>
              </p:cNvSpPr>
              <p:nvPr/>
            </p:nvSpPr>
            <p:spPr bwMode="auto">
              <a:xfrm>
                <a:off x="5626908" y="1765112"/>
                <a:ext cx="8655" cy="116126"/>
              </a:xfrm>
              <a:custGeom>
                <a:avLst/>
                <a:gdLst>
                  <a:gd name="T0" fmla="*/ 3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0 w 5"/>
                  <a:gd name="T7" fmla="*/ 67 h 68"/>
                  <a:gd name="T8" fmla="*/ 3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3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6" name="Freeform 122"/>
              <p:cNvSpPr>
                <a:spLocks/>
              </p:cNvSpPr>
              <p:nvPr/>
            </p:nvSpPr>
            <p:spPr bwMode="auto">
              <a:xfrm>
                <a:off x="5601664" y="1543679"/>
                <a:ext cx="10098" cy="117569"/>
              </a:xfrm>
              <a:custGeom>
                <a:avLst/>
                <a:gdLst>
                  <a:gd name="T0" fmla="*/ 3 w 6"/>
                  <a:gd name="T1" fmla="*/ 69 h 69"/>
                  <a:gd name="T2" fmla="*/ 6 w 6"/>
                  <a:gd name="T3" fmla="*/ 66 h 69"/>
                  <a:gd name="T4" fmla="*/ 6 w 6"/>
                  <a:gd name="T5" fmla="*/ 4 h 69"/>
                  <a:gd name="T6" fmla="*/ 5 w 6"/>
                  <a:gd name="T7" fmla="*/ 1 h 69"/>
                  <a:gd name="T8" fmla="*/ 3 w 6"/>
                  <a:gd name="T9" fmla="*/ 0 h 69"/>
                  <a:gd name="T10" fmla="*/ 0 w 6"/>
                  <a:gd name="T11" fmla="*/ 4 h 69"/>
                  <a:gd name="T12" fmla="*/ 0 w 6"/>
                  <a:gd name="T13" fmla="*/ 66 h 69"/>
                  <a:gd name="T14" fmla="*/ 1 w 6"/>
                  <a:gd name="T15" fmla="*/ 68 h 69"/>
                  <a:gd name="T16" fmla="*/ 3 w 6"/>
                  <a:gd name="T1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69"/>
                    </a:moveTo>
                    <a:cubicBezTo>
                      <a:pt x="5" y="69"/>
                      <a:pt x="6" y="67"/>
                      <a:pt x="6" y="6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1" y="68"/>
                      <a:pt x="2" y="69"/>
                      <a:pt x="3" y="69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7" name="Freeform 123"/>
              <p:cNvSpPr>
                <a:spLocks/>
              </p:cNvSpPr>
              <p:nvPr/>
            </p:nvSpPr>
            <p:spPr bwMode="auto">
              <a:xfrm>
                <a:off x="5585795" y="1765112"/>
                <a:ext cx="10819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2" y="67"/>
                      <a:pt x="2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8" name="Freeform 124"/>
              <p:cNvSpPr>
                <a:spLocks noEditPoints="1"/>
              </p:cNvSpPr>
              <p:nvPr/>
            </p:nvSpPr>
            <p:spPr bwMode="auto">
              <a:xfrm>
                <a:off x="5548289" y="1506172"/>
                <a:ext cx="375065" cy="194024"/>
              </a:xfrm>
              <a:custGeom>
                <a:avLst/>
                <a:gdLst>
                  <a:gd name="T0" fmla="*/ 16 w 220"/>
                  <a:gd name="T1" fmla="*/ 114 h 114"/>
                  <a:gd name="T2" fmla="*/ 204 w 220"/>
                  <a:gd name="T3" fmla="*/ 114 h 114"/>
                  <a:gd name="T4" fmla="*/ 220 w 220"/>
                  <a:gd name="T5" fmla="*/ 97 h 114"/>
                  <a:gd name="T6" fmla="*/ 220 w 220"/>
                  <a:gd name="T7" fmla="*/ 17 h 114"/>
                  <a:gd name="T8" fmla="*/ 204 w 220"/>
                  <a:gd name="T9" fmla="*/ 0 h 114"/>
                  <a:gd name="T10" fmla="*/ 16 w 220"/>
                  <a:gd name="T11" fmla="*/ 0 h 114"/>
                  <a:gd name="T12" fmla="*/ 0 w 220"/>
                  <a:gd name="T13" fmla="*/ 17 h 114"/>
                  <a:gd name="T14" fmla="*/ 0 w 220"/>
                  <a:gd name="T15" fmla="*/ 97 h 114"/>
                  <a:gd name="T16" fmla="*/ 16 w 220"/>
                  <a:gd name="T17" fmla="*/ 114 h 114"/>
                  <a:gd name="T18" fmla="*/ 9 w 220"/>
                  <a:gd name="T19" fmla="*/ 25 h 114"/>
                  <a:gd name="T20" fmla="*/ 24 w 220"/>
                  <a:gd name="T21" fmla="*/ 11 h 114"/>
                  <a:gd name="T22" fmla="*/ 196 w 220"/>
                  <a:gd name="T23" fmla="*/ 11 h 114"/>
                  <a:gd name="T24" fmla="*/ 210 w 220"/>
                  <a:gd name="T25" fmla="*/ 25 h 114"/>
                  <a:gd name="T26" fmla="*/ 210 w 220"/>
                  <a:gd name="T27" fmla="*/ 89 h 114"/>
                  <a:gd name="T28" fmla="*/ 196 w 220"/>
                  <a:gd name="T29" fmla="*/ 103 h 114"/>
                  <a:gd name="T30" fmla="*/ 24 w 220"/>
                  <a:gd name="T31" fmla="*/ 103 h 114"/>
                  <a:gd name="T32" fmla="*/ 9 w 220"/>
                  <a:gd name="T33" fmla="*/ 89 h 114"/>
                  <a:gd name="T34" fmla="*/ 9 w 220"/>
                  <a:gd name="T35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114">
                    <a:moveTo>
                      <a:pt x="16" y="114"/>
                    </a:moveTo>
                    <a:cubicBezTo>
                      <a:pt x="204" y="114"/>
                      <a:pt x="204" y="114"/>
                      <a:pt x="204" y="114"/>
                    </a:cubicBezTo>
                    <a:cubicBezTo>
                      <a:pt x="213" y="114"/>
                      <a:pt x="220" y="106"/>
                      <a:pt x="220" y="97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220" y="8"/>
                      <a:pt x="213" y="0"/>
                      <a:pt x="20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8" y="114"/>
                      <a:pt x="16" y="114"/>
                    </a:cubicBezTo>
                    <a:close/>
                    <a:moveTo>
                      <a:pt x="9" y="25"/>
                    </a:moveTo>
                    <a:cubicBezTo>
                      <a:pt x="9" y="17"/>
                      <a:pt x="16" y="11"/>
                      <a:pt x="24" y="11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204" y="11"/>
                      <a:pt x="210" y="17"/>
                      <a:pt x="210" y="25"/>
                    </a:cubicBezTo>
                    <a:cubicBezTo>
                      <a:pt x="210" y="89"/>
                      <a:pt x="210" y="89"/>
                      <a:pt x="210" y="89"/>
                    </a:cubicBezTo>
                    <a:cubicBezTo>
                      <a:pt x="210" y="97"/>
                      <a:pt x="204" y="103"/>
                      <a:pt x="196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16" y="103"/>
                      <a:pt x="9" y="97"/>
                      <a:pt x="9" y="89"/>
                    </a:cubicBezTo>
                    <a:lnTo>
                      <a:pt x="9" y="25"/>
                    </a:lnTo>
                    <a:close/>
                  </a:path>
                </a:pathLst>
              </a:custGeom>
              <a:solidFill>
                <a:srgbClr val="D0632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99" name="Freeform 125"/>
              <p:cNvSpPr>
                <a:spLocks/>
              </p:cNvSpPr>
              <p:nvPr/>
            </p:nvSpPr>
            <p:spPr bwMode="auto">
              <a:xfrm>
                <a:off x="5550453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2" y="67"/>
                      <a:pt x="2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200" name="Freeform 126"/>
              <p:cNvSpPr>
                <a:spLocks/>
              </p:cNvSpPr>
              <p:nvPr/>
            </p:nvSpPr>
            <p:spPr bwMode="auto">
              <a:xfrm>
                <a:off x="5512946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201" name="Freeform 127"/>
              <p:cNvSpPr>
                <a:spLocks/>
              </p:cNvSpPr>
              <p:nvPr/>
            </p:nvSpPr>
            <p:spPr bwMode="auto">
              <a:xfrm>
                <a:off x="5476882" y="1765112"/>
                <a:ext cx="8655" cy="116126"/>
              </a:xfrm>
              <a:custGeom>
                <a:avLst/>
                <a:gdLst>
                  <a:gd name="T0" fmla="*/ 2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0 w 5"/>
                  <a:gd name="T7" fmla="*/ 67 h 68"/>
                  <a:gd name="T8" fmla="*/ 2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2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7"/>
                    </a:cubicBezTo>
                    <a:cubicBezTo>
                      <a:pt x="1" y="67"/>
                      <a:pt x="2" y="68"/>
                      <a:pt x="2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202" name="Freeform 128"/>
              <p:cNvSpPr>
                <a:spLocks/>
              </p:cNvSpPr>
              <p:nvPr/>
            </p:nvSpPr>
            <p:spPr bwMode="auto">
              <a:xfrm>
                <a:off x="5437933" y="1763669"/>
                <a:ext cx="10098" cy="117569"/>
              </a:xfrm>
              <a:custGeom>
                <a:avLst/>
                <a:gdLst>
                  <a:gd name="T0" fmla="*/ 3 w 6"/>
                  <a:gd name="T1" fmla="*/ 0 h 69"/>
                  <a:gd name="T2" fmla="*/ 0 w 6"/>
                  <a:gd name="T3" fmla="*/ 4 h 69"/>
                  <a:gd name="T4" fmla="*/ 0 w 6"/>
                  <a:gd name="T5" fmla="*/ 65 h 69"/>
                  <a:gd name="T6" fmla="*/ 1 w 6"/>
                  <a:gd name="T7" fmla="*/ 68 h 69"/>
                  <a:gd name="T8" fmla="*/ 3 w 6"/>
                  <a:gd name="T9" fmla="*/ 69 h 69"/>
                  <a:gd name="T10" fmla="*/ 6 w 6"/>
                  <a:gd name="T11" fmla="*/ 65 h 69"/>
                  <a:gd name="T12" fmla="*/ 6 w 6"/>
                  <a:gd name="T13" fmla="*/ 4 h 69"/>
                  <a:gd name="T14" fmla="*/ 5 w 6"/>
                  <a:gd name="T15" fmla="*/ 1 h 69"/>
                  <a:gd name="T16" fmla="*/ 3 w 6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1" y="68"/>
                      <a:pt x="2" y="69"/>
                      <a:pt x="3" y="69"/>
                    </a:cubicBezTo>
                    <a:cubicBezTo>
                      <a:pt x="4" y="69"/>
                      <a:pt x="6" y="67"/>
                      <a:pt x="6" y="6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203" name="Freeform 129"/>
              <p:cNvSpPr>
                <a:spLocks/>
              </p:cNvSpPr>
              <p:nvPr/>
            </p:nvSpPr>
            <p:spPr bwMode="auto">
              <a:xfrm>
                <a:off x="5401869" y="1763669"/>
                <a:ext cx="8655" cy="117569"/>
              </a:xfrm>
              <a:custGeom>
                <a:avLst/>
                <a:gdLst>
                  <a:gd name="T0" fmla="*/ 2 w 5"/>
                  <a:gd name="T1" fmla="*/ 0 h 69"/>
                  <a:gd name="T2" fmla="*/ 0 w 5"/>
                  <a:gd name="T3" fmla="*/ 4 h 69"/>
                  <a:gd name="T4" fmla="*/ 0 w 5"/>
                  <a:gd name="T5" fmla="*/ 65 h 69"/>
                  <a:gd name="T6" fmla="*/ 0 w 5"/>
                  <a:gd name="T7" fmla="*/ 68 h 69"/>
                  <a:gd name="T8" fmla="*/ 2 w 5"/>
                  <a:gd name="T9" fmla="*/ 69 h 69"/>
                  <a:gd name="T10" fmla="*/ 5 w 5"/>
                  <a:gd name="T11" fmla="*/ 65 h 69"/>
                  <a:gd name="T12" fmla="*/ 5 w 5"/>
                  <a:gd name="T13" fmla="*/ 4 h 69"/>
                  <a:gd name="T14" fmla="*/ 4 w 5"/>
                  <a:gd name="T15" fmla="*/ 1 h 69"/>
                  <a:gd name="T16" fmla="*/ 2 w 5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9">
                    <a:moveTo>
                      <a:pt x="2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0" y="68"/>
                    </a:cubicBezTo>
                    <a:cubicBezTo>
                      <a:pt x="1" y="68"/>
                      <a:pt x="2" y="69"/>
                      <a:pt x="2" y="69"/>
                    </a:cubicBezTo>
                    <a:cubicBezTo>
                      <a:pt x="4" y="69"/>
                      <a:pt x="5" y="67"/>
                      <a:pt x="5" y="6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4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204" name="Freeform 130"/>
              <p:cNvSpPr>
                <a:spLocks noEditPoints="1"/>
              </p:cNvSpPr>
              <p:nvPr/>
            </p:nvSpPr>
            <p:spPr bwMode="auto">
              <a:xfrm>
                <a:off x="5349216" y="1726163"/>
                <a:ext cx="375065" cy="194024"/>
              </a:xfrm>
              <a:custGeom>
                <a:avLst/>
                <a:gdLst>
                  <a:gd name="T0" fmla="*/ 204 w 220"/>
                  <a:gd name="T1" fmla="*/ 0 h 114"/>
                  <a:gd name="T2" fmla="*/ 16 w 220"/>
                  <a:gd name="T3" fmla="*/ 0 h 114"/>
                  <a:gd name="T4" fmla="*/ 0 w 220"/>
                  <a:gd name="T5" fmla="*/ 17 h 114"/>
                  <a:gd name="T6" fmla="*/ 0 w 220"/>
                  <a:gd name="T7" fmla="*/ 96 h 114"/>
                  <a:gd name="T8" fmla="*/ 16 w 220"/>
                  <a:gd name="T9" fmla="*/ 114 h 114"/>
                  <a:gd name="T10" fmla="*/ 204 w 220"/>
                  <a:gd name="T11" fmla="*/ 114 h 114"/>
                  <a:gd name="T12" fmla="*/ 220 w 220"/>
                  <a:gd name="T13" fmla="*/ 96 h 114"/>
                  <a:gd name="T14" fmla="*/ 220 w 220"/>
                  <a:gd name="T15" fmla="*/ 17 h 114"/>
                  <a:gd name="T16" fmla="*/ 204 w 220"/>
                  <a:gd name="T17" fmla="*/ 0 h 114"/>
                  <a:gd name="T18" fmla="*/ 210 w 220"/>
                  <a:gd name="T19" fmla="*/ 89 h 114"/>
                  <a:gd name="T20" fmla="*/ 195 w 220"/>
                  <a:gd name="T21" fmla="*/ 103 h 114"/>
                  <a:gd name="T22" fmla="*/ 23 w 220"/>
                  <a:gd name="T23" fmla="*/ 103 h 114"/>
                  <a:gd name="T24" fmla="*/ 9 w 220"/>
                  <a:gd name="T25" fmla="*/ 89 h 114"/>
                  <a:gd name="T26" fmla="*/ 9 w 220"/>
                  <a:gd name="T27" fmla="*/ 24 h 114"/>
                  <a:gd name="T28" fmla="*/ 23 w 220"/>
                  <a:gd name="T29" fmla="*/ 11 h 114"/>
                  <a:gd name="T30" fmla="*/ 195 w 220"/>
                  <a:gd name="T31" fmla="*/ 11 h 114"/>
                  <a:gd name="T32" fmla="*/ 210 w 220"/>
                  <a:gd name="T33" fmla="*/ 24 h 114"/>
                  <a:gd name="T34" fmla="*/ 210 w 220"/>
                  <a:gd name="T35" fmla="*/ 8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114">
                    <a:moveTo>
                      <a:pt x="2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6"/>
                      <a:pt x="7" y="114"/>
                      <a:pt x="16" y="114"/>
                    </a:cubicBezTo>
                    <a:cubicBezTo>
                      <a:pt x="204" y="114"/>
                      <a:pt x="204" y="114"/>
                      <a:pt x="204" y="114"/>
                    </a:cubicBezTo>
                    <a:cubicBezTo>
                      <a:pt x="213" y="114"/>
                      <a:pt x="220" y="106"/>
                      <a:pt x="220" y="96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220" y="7"/>
                      <a:pt x="213" y="0"/>
                      <a:pt x="204" y="0"/>
                    </a:cubicBezTo>
                    <a:close/>
                    <a:moveTo>
                      <a:pt x="210" y="89"/>
                    </a:moveTo>
                    <a:cubicBezTo>
                      <a:pt x="210" y="97"/>
                      <a:pt x="203" y="103"/>
                      <a:pt x="195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15" y="103"/>
                      <a:pt x="9" y="97"/>
                      <a:pt x="9" y="89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17"/>
                      <a:pt x="15" y="11"/>
                      <a:pt x="23" y="11"/>
                    </a:cubicBezTo>
                    <a:cubicBezTo>
                      <a:pt x="195" y="11"/>
                      <a:pt x="195" y="11"/>
                      <a:pt x="195" y="11"/>
                    </a:cubicBezTo>
                    <a:cubicBezTo>
                      <a:pt x="203" y="11"/>
                      <a:pt x="210" y="17"/>
                      <a:pt x="210" y="24"/>
                    </a:cubicBezTo>
                    <a:lnTo>
                      <a:pt x="210" y="89"/>
                    </a:lnTo>
                    <a:close/>
                  </a:path>
                </a:pathLst>
              </a:custGeom>
              <a:solidFill>
                <a:srgbClr val="D0632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</p:grpSp>
      </p:grpSp>
      <p:sp>
        <p:nvSpPr>
          <p:cNvPr id="130" name="矩形 129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践行敏捷开发和持续集成，这意味着您只用少量配置就可以自动化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交付您的云端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应用，真正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实现 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Code2Cloud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的自动流程。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25197" y="640380"/>
            <a:ext cx="2621509" cy="716275"/>
            <a:chOff x="925197" y="640380"/>
            <a:chExt cx="2621509" cy="716275"/>
          </a:xfrm>
        </p:grpSpPr>
        <p:sp>
          <p:nvSpPr>
            <p:cNvPr id="15" name="矩形 14"/>
            <p:cNvSpPr/>
            <p:nvPr/>
          </p:nvSpPr>
          <p:spPr>
            <a:xfrm>
              <a:off x="1694917" y="640380"/>
              <a:ext cx="18517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Hi</a:t>
              </a:r>
              <a:r>
                <a:rPr lang="zh-CN" altLang="en-US" sz="14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，有代码提交啦</a:t>
              </a:r>
              <a:r>
                <a:rPr lang="zh-CN" altLang="en-US" sz="14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，</a:t>
              </a:r>
              <a:endParaRPr lang="en-US" altLang="zh-CN" sz="14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  <a:p>
              <a:r>
                <a:rPr lang="zh-CN" altLang="en-US" sz="14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开始</a:t>
              </a:r>
              <a:r>
                <a:rPr lang="zh-CN" altLang="en-US" sz="14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自动构建镜像</a:t>
              </a:r>
              <a:endParaRPr lang="en-US" altLang="zh-CN" sz="14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 rot="20701964">
              <a:off x="925197" y="747894"/>
              <a:ext cx="672954" cy="608761"/>
              <a:chOff x="2777073" y="2920685"/>
              <a:chExt cx="672954" cy="608761"/>
            </a:xfrm>
          </p:grpSpPr>
          <p:sp>
            <p:nvSpPr>
              <p:cNvPr id="129" name="Freeform 345"/>
              <p:cNvSpPr>
                <a:spLocks/>
              </p:cNvSpPr>
              <p:nvPr/>
            </p:nvSpPr>
            <p:spPr bwMode="auto">
              <a:xfrm>
                <a:off x="3377177" y="3210640"/>
                <a:ext cx="72849" cy="30294"/>
              </a:xfrm>
              <a:custGeom>
                <a:avLst/>
                <a:gdLst>
                  <a:gd name="T0" fmla="*/ 9 w 43"/>
                  <a:gd name="T1" fmla="*/ 18 h 18"/>
                  <a:gd name="T2" fmla="*/ 34 w 43"/>
                  <a:gd name="T3" fmla="*/ 17 h 18"/>
                  <a:gd name="T4" fmla="*/ 42 w 43"/>
                  <a:gd name="T5" fmla="*/ 8 h 18"/>
                  <a:gd name="T6" fmla="*/ 34 w 43"/>
                  <a:gd name="T7" fmla="*/ 0 h 18"/>
                  <a:gd name="T8" fmla="*/ 8 w 43"/>
                  <a:gd name="T9" fmla="*/ 1 h 18"/>
                  <a:gd name="T10" fmla="*/ 0 w 43"/>
                  <a:gd name="T11" fmla="*/ 9 h 18"/>
                  <a:gd name="T12" fmla="*/ 0 w 43"/>
                  <a:gd name="T13" fmla="*/ 9 h 18"/>
                  <a:gd name="T14" fmla="*/ 9 w 43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18">
                    <a:moveTo>
                      <a:pt x="9" y="1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7"/>
                      <a:pt x="43" y="13"/>
                      <a:pt x="42" y="8"/>
                    </a:cubicBezTo>
                    <a:cubicBezTo>
                      <a:pt x="42" y="3"/>
                      <a:pt x="38" y="0"/>
                      <a:pt x="34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46"/>
              <p:cNvSpPr>
                <a:spLocks/>
              </p:cNvSpPr>
              <p:nvPr/>
            </p:nvSpPr>
            <p:spPr bwMode="auto">
              <a:xfrm>
                <a:off x="3378620" y="3010845"/>
                <a:ext cx="71407" cy="49769"/>
              </a:xfrm>
              <a:custGeom>
                <a:avLst/>
                <a:gdLst>
                  <a:gd name="T0" fmla="*/ 11 w 42"/>
                  <a:gd name="T1" fmla="*/ 27 h 29"/>
                  <a:gd name="T2" fmla="*/ 35 w 42"/>
                  <a:gd name="T3" fmla="*/ 18 h 29"/>
                  <a:gd name="T4" fmla="*/ 40 w 42"/>
                  <a:gd name="T5" fmla="*/ 7 h 29"/>
                  <a:gd name="T6" fmla="*/ 29 w 42"/>
                  <a:gd name="T7" fmla="*/ 2 h 29"/>
                  <a:gd name="T8" fmla="*/ 5 w 42"/>
                  <a:gd name="T9" fmla="*/ 12 h 29"/>
                  <a:gd name="T10" fmla="*/ 0 w 42"/>
                  <a:gd name="T11" fmla="*/ 19 h 29"/>
                  <a:gd name="T12" fmla="*/ 0 w 42"/>
                  <a:gd name="T13" fmla="*/ 23 h 29"/>
                  <a:gd name="T14" fmla="*/ 11 w 42"/>
                  <a:gd name="T15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11" y="27"/>
                    </a:moveTo>
                    <a:cubicBezTo>
                      <a:pt x="35" y="18"/>
                      <a:pt x="35" y="18"/>
                      <a:pt x="35" y="18"/>
                    </a:cubicBezTo>
                    <a:cubicBezTo>
                      <a:pt x="39" y="16"/>
                      <a:pt x="42" y="11"/>
                      <a:pt x="40" y="7"/>
                    </a:cubicBezTo>
                    <a:cubicBezTo>
                      <a:pt x="38" y="2"/>
                      <a:pt x="33" y="0"/>
                      <a:pt x="29" y="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3"/>
                      <a:pt x="0" y="16"/>
                      <a:pt x="0" y="19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2" y="27"/>
                      <a:pt x="7" y="29"/>
                      <a:pt x="11" y="27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47"/>
              <p:cNvSpPr>
                <a:spLocks/>
              </p:cNvSpPr>
              <p:nvPr/>
            </p:nvSpPr>
            <p:spPr bwMode="auto">
              <a:xfrm>
                <a:off x="3378620" y="3374370"/>
                <a:ext cx="71407" cy="49047"/>
              </a:xfrm>
              <a:custGeom>
                <a:avLst/>
                <a:gdLst>
                  <a:gd name="T0" fmla="*/ 35 w 42"/>
                  <a:gd name="T1" fmla="*/ 11 h 29"/>
                  <a:gd name="T2" fmla="*/ 11 w 42"/>
                  <a:gd name="T3" fmla="*/ 2 h 29"/>
                  <a:gd name="T4" fmla="*/ 0 w 42"/>
                  <a:gd name="T5" fmla="*/ 6 h 29"/>
                  <a:gd name="T6" fmla="*/ 0 w 42"/>
                  <a:gd name="T7" fmla="*/ 10 h 29"/>
                  <a:gd name="T8" fmla="*/ 5 w 42"/>
                  <a:gd name="T9" fmla="*/ 17 h 29"/>
                  <a:gd name="T10" fmla="*/ 29 w 42"/>
                  <a:gd name="T11" fmla="*/ 27 h 29"/>
                  <a:gd name="T12" fmla="*/ 40 w 42"/>
                  <a:gd name="T13" fmla="*/ 22 h 29"/>
                  <a:gd name="T14" fmla="*/ 35 w 42"/>
                  <a:gd name="T1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35" y="1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7" y="0"/>
                      <a:pt x="2" y="2"/>
                      <a:pt x="0" y="6"/>
                    </a:cubicBezTo>
                    <a:cubicBezTo>
                      <a:pt x="0" y="7"/>
                      <a:pt x="0" y="8"/>
                      <a:pt x="0" y="10"/>
                    </a:cubicBezTo>
                    <a:cubicBezTo>
                      <a:pt x="0" y="13"/>
                      <a:pt x="2" y="16"/>
                      <a:pt x="5" y="1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3" y="29"/>
                      <a:pt x="38" y="27"/>
                      <a:pt x="40" y="22"/>
                    </a:cubicBezTo>
                    <a:cubicBezTo>
                      <a:pt x="42" y="18"/>
                      <a:pt x="39" y="13"/>
                      <a:pt x="35" y="11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48"/>
              <p:cNvSpPr>
                <a:spLocks/>
              </p:cNvSpPr>
              <p:nvPr/>
            </p:nvSpPr>
            <p:spPr bwMode="auto">
              <a:xfrm>
                <a:off x="3253838" y="2920685"/>
                <a:ext cx="69964" cy="608760"/>
              </a:xfrm>
              <a:custGeom>
                <a:avLst/>
                <a:gdLst>
                  <a:gd name="T0" fmla="*/ 20 w 41"/>
                  <a:gd name="T1" fmla="*/ 0 h 357"/>
                  <a:gd name="T2" fmla="*/ 0 w 41"/>
                  <a:gd name="T3" fmla="*/ 23 h 357"/>
                  <a:gd name="T4" fmla="*/ 0 w 41"/>
                  <a:gd name="T5" fmla="*/ 335 h 357"/>
                  <a:gd name="T6" fmla="*/ 6 w 41"/>
                  <a:gd name="T7" fmla="*/ 351 h 357"/>
                  <a:gd name="T8" fmla="*/ 20 w 41"/>
                  <a:gd name="T9" fmla="*/ 357 h 357"/>
                  <a:gd name="T10" fmla="*/ 41 w 41"/>
                  <a:gd name="T11" fmla="*/ 335 h 357"/>
                  <a:gd name="T12" fmla="*/ 41 w 41"/>
                  <a:gd name="T13" fmla="*/ 23 h 357"/>
                  <a:gd name="T14" fmla="*/ 35 w 41"/>
                  <a:gd name="T15" fmla="*/ 7 h 357"/>
                  <a:gd name="T16" fmla="*/ 20 w 41"/>
                  <a:gd name="T1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57">
                    <a:moveTo>
                      <a:pt x="20" y="0"/>
                    </a:moveTo>
                    <a:cubicBezTo>
                      <a:pt x="9" y="0"/>
                      <a:pt x="0" y="10"/>
                      <a:pt x="0" y="23"/>
                    </a:cubicBezTo>
                    <a:cubicBezTo>
                      <a:pt x="0" y="335"/>
                      <a:pt x="0" y="335"/>
                      <a:pt x="0" y="335"/>
                    </a:cubicBezTo>
                    <a:cubicBezTo>
                      <a:pt x="0" y="341"/>
                      <a:pt x="2" y="347"/>
                      <a:pt x="6" y="351"/>
                    </a:cubicBezTo>
                    <a:cubicBezTo>
                      <a:pt x="10" y="355"/>
                      <a:pt x="15" y="357"/>
                      <a:pt x="20" y="357"/>
                    </a:cubicBezTo>
                    <a:cubicBezTo>
                      <a:pt x="31" y="357"/>
                      <a:pt x="41" y="347"/>
                      <a:pt x="41" y="33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16"/>
                      <a:pt x="38" y="11"/>
                      <a:pt x="35" y="7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9"/>
              <p:cNvSpPr>
                <a:spLocks/>
              </p:cNvSpPr>
              <p:nvPr/>
            </p:nvSpPr>
            <p:spPr bwMode="auto">
              <a:xfrm>
                <a:off x="2940803" y="2949537"/>
                <a:ext cx="280578" cy="547451"/>
              </a:xfrm>
              <a:custGeom>
                <a:avLst/>
                <a:gdLst>
                  <a:gd name="T0" fmla="*/ 0 w 165"/>
                  <a:gd name="T1" fmla="*/ 224 h 321"/>
                  <a:gd name="T2" fmla="*/ 165 w 165"/>
                  <a:gd name="T3" fmla="*/ 321 h 321"/>
                  <a:gd name="T4" fmla="*/ 165 w 165"/>
                  <a:gd name="T5" fmla="*/ 43 h 321"/>
                  <a:gd name="T6" fmla="*/ 165 w 165"/>
                  <a:gd name="T7" fmla="*/ 0 h 321"/>
                  <a:gd name="T8" fmla="*/ 0 w 165"/>
                  <a:gd name="T9" fmla="*/ 57 h 321"/>
                  <a:gd name="T10" fmla="*/ 0 w 165"/>
                  <a:gd name="T11" fmla="*/ 22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321">
                    <a:moveTo>
                      <a:pt x="0" y="224"/>
                    </a:moveTo>
                    <a:cubicBezTo>
                      <a:pt x="69" y="239"/>
                      <a:pt x="165" y="321"/>
                      <a:pt x="165" y="321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24" y="41"/>
                      <a:pt x="0" y="57"/>
                      <a:pt x="0" y="57"/>
                    </a:cubicBezTo>
                    <a:lnTo>
                      <a:pt x="0" y="224"/>
                    </a:lnTo>
                    <a:close/>
                  </a:path>
                </a:pathLst>
              </a:custGeom>
              <a:solidFill>
                <a:srgbClr val="E7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50"/>
              <p:cNvSpPr>
                <a:spLocks/>
              </p:cNvSpPr>
              <p:nvPr/>
            </p:nvSpPr>
            <p:spPr bwMode="auto">
              <a:xfrm>
                <a:off x="2829726" y="3355617"/>
                <a:ext cx="155075" cy="173829"/>
              </a:xfrm>
              <a:custGeom>
                <a:avLst/>
                <a:gdLst>
                  <a:gd name="T0" fmla="*/ 45 w 91"/>
                  <a:gd name="T1" fmla="*/ 0 h 102"/>
                  <a:gd name="T2" fmla="*/ 0 w 91"/>
                  <a:gd name="T3" fmla="*/ 0 h 102"/>
                  <a:gd name="T4" fmla="*/ 45 w 91"/>
                  <a:gd name="T5" fmla="*/ 57 h 102"/>
                  <a:gd name="T6" fmla="*/ 45 w 91"/>
                  <a:gd name="T7" fmla="*/ 77 h 102"/>
                  <a:gd name="T8" fmla="*/ 65 w 91"/>
                  <a:gd name="T9" fmla="*/ 102 h 102"/>
                  <a:gd name="T10" fmla="*/ 88 w 91"/>
                  <a:gd name="T11" fmla="*/ 102 h 102"/>
                  <a:gd name="T12" fmla="*/ 88 w 91"/>
                  <a:gd name="T13" fmla="*/ 51 h 102"/>
                  <a:gd name="T14" fmla="*/ 45 w 91"/>
                  <a:gd name="T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02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5" y="37"/>
                      <a:pt x="45" y="5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77"/>
                      <a:pt x="42" y="102"/>
                      <a:pt x="65" y="102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91" y="0"/>
                      <a:pt x="45" y="0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51"/>
              <p:cNvSpPr>
                <a:spLocks/>
              </p:cNvSpPr>
              <p:nvPr/>
            </p:nvSpPr>
            <p:spPr bwMode="auto">
              <a:xfrm>
                <a:off x="2777073" y="3046909"/>
                <a:ext cx="129109" cy="279856"/>
              </a:xfrm>
              <a:custGeom>
                <a:avLst/>
                <a:gdLst>
                  <a:gd name="T0" fmla="*/ 76 w 76"/>
                  <a:gd name="T1" fmla="*/ 164 h 164"/>
                  <a:gd name="T2" fmla="*/ 76 w 76"/>
                  <a:gd name="T3" fmla="*/ 0 h 164"/>
                  <a:gd name="T4" fmla="*/ 42 w 76"/>
                  <a:gd name="T5" fmla="*/ 0 h 164"/>
                  <a:gd name="T6" fmla="*/ 0 w 76"/>
                  <a:gd name="T7" fmla="*/ 31 h 164"/>
                  <a:gd name="T8" fmla="*/ 0 w 76"/>
                  <a:gd name="T9" fmla="*/ 122 h 164"/>
                  <a:gd name="T10" fmla="*/ 31 w 76"/>
                  <a:gd name="T11" fmla="*/ 164 h 164"/>
                  <a:gd name="T12" fmla="*/ 76 w 76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4">
                    <a:moveTo>
                      <a:pt x="76" y="164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68" y="0"/>
                      <a:pt x="57" y="0"/>
                      <a:pt x="42" y="0"/>
                    </a:cubicBezTo>
                    <a:cubicBezTo>
                      <a:pt x="0" y="0"/>
                      <a:pt x="0" y="30"/>
                      <a:pt x="0" y="31"/>
                    </a:cubicBezTo>
                    <a:cubicBezTo>
                      <a:pt x="0" y="31"/>
                      <a:pt x="0" y="82"/>
                      <a:pt x="0" y="122"/>
                    </a:cubicBezTo>
                    <a:cubicBezTo>
                      <a:pt x="0" y="162"/>
                      <a:pt x="31" y="164"/>
                      <a:pt x="31" y="164"/>
                    </a:cubicBezTo>
                    <a:cubicBezTo>
                      <a:pt x="36" y="164"/>
                      <a:pt x="49" y="164"/>
                      <a:pt x="76" y="164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870156" y="3319004"/>
            <a:ext cx="2202992" cy="1088414"/>
            <a:chOff x="6870156" y="3319004"/>
            <a:chExt cx="2202992" cy="1088414"/>
          </a:xfrm>
        </p:grpSpPr>
        <p:grpSp>
          <p:nvGrpSpPr>
            <p:cNvPr id="163" name="组合 162"/>
            <p:cNvGrpSpPr/>
            <p:nvPr/>
          </p:nvGrpSpPr>
          <p:grpSpPr>
            <a:xfrm rot="2060750" flipH="1">
              <a:off x="8400194" y="3798657"/>
              <a:ext cx="672954" cy="608761"/>
              <a:chOff x="2777073" y="2920685"/>
              <a:chExt cx="672954" cy="608761"/>
            </a:xfrm>
          </p:grpSpPr>
          <p:sp>
            <p:nvSpPr>
              <p:cNvPr id="164" name="Freeform 345"/>
              <p:cNvSpPr>
                <a:spLocks/>
              </p:cNvSpPr>
              <p:nvPr/>
            </p:nvSpPr>
            <p:spPr bwMode="auto">
              <a:xfrm>
                <a:off x="3377177" y="3210640"/>
                <a:ext cx="72849" cy="30294"/>
              </a:xfrm>
              <a:custGeom>
                <a:avLst/>
                <a:gdLst>
                  <a:gd name="T0" fmla="*/ 9 w 43"/>
                  <a:gd name="T1" fmla="*/ 18 h 18"/>
                  <a:gd name="T2" fmla="*/ 34 w 43"/>
                  <a:gd name="T3" fmla="*/ 17 h 18"/>
                  <a:gd name="T4" fmla="*/ 42 w 43"/>
                  <a:gd name="T5" fmla="*/ 8 h 18"/>
                  <a:gd name="T6" fmla="*/ 34 w 43"/>
                  <a:gd name="T7" fmla="*/ 0 h 18"/>
                  <a:gd name="T8" fmla="*/ 8 w 43"/>
                  <a:gd name="T9" fmla="*/ 1 h 18"/>
                  <a:gd name="T10" fmla="*/ 0 w 43"/>
                  <a:gd name="T11" fmla="*/ 9 h 18"/>
                  <a:gd name="T12" fmla="*/ 0 w 43"/>
                  <a:gd name="T13" fmla="*/ 9 h 18"/>
                  <a:gd name="T14" fmla="*/ 9 w 43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18">
                    <a:moveTo>
                      <a:pt x="9" y="1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7"/>
                      <a:pt x="43" y="13"/>
                      <a:pt x="42" y="8"/>
                    </a:cubicBezTo>
                    <a:cubicBezTo>
                      <a:pt x="42" y="3"/>
                      <a:pt x="38" y="0"/>
                      <a:pt x="34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346"/>
              <p:cNvSpPr>
                <a:spLocks/>
              </p:cNvSpPr>
              <p:nvPr/>
            </p:nvSpPr>
            <p:spPr bwMode="auto">
              <a:xfrm>
                <a:off x="3378620" y="3010845"/>
                <a:ext cx="71407" cy="49769"/>
              </a:xfrm>
              <a:custGeom>
                <a:avLst/>
                <a:gdLst>
                  <a:gd name="T0" fmla="*/ 11 w 42"/>
                  <a:gd name="T1" fmla="*/ 27 h 29"/>
                  <a:gd name="T2" fmla="*/ 35 w 42"/>
                  <a:gd name="T3" fmla="*/ 18 h 29"/>
                  <a:gd name="T4" fmla="*/ 40 w 42"/>
                  <a:gd name="T5" fmla="*/ 7 h 29"/>
                  <a:gd name="T6" fmla="*/ 29 w 42"/>
                  <a:gd name="T7" fmla="*/ 2 h 29"/>
                  <a:gd name="T8" fmla="*/ 5 w 42"/>
                  <a:gd name="T9" fmla="*/ 12 h 29"/>
                  <a:gd name="T10" fmla="*/ 0 w 42"/>
                  <a:gd name="T11" fmla="*/ 19 h 29"/>
                  <a:gd name="T12" fmla="*/ 0 w 42"/>
                  <a:gd name="T13" fmla="*/ 23 h 29"/>
                  <a:gd name="T14" fmla="*/ 11 w 42"/>
                  <a:gd name="T15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11" y="27"/>
                    </a:moveTo>
                    <a:cubicBezTo>
                      <a:pt x="35" y="18"/>
                      <a:pt x="35" y="18"/>
                      <a:pt x="35" y="18"/>
                    </a:cubicBezTo>
                    <a:cubicBezTo>
                      <a:pt x="39" y="16"/>
                      <a:pt x="42" y="11"/>
                      <a:pt x="40" y="7"/>
                    </a:cubicBezTo>
                    <a:cubicBezTo>
                      <a:pt x="38" y="2"/>
                      <a:pt x="33" y="0"/>
                      <a:pt x="29" y="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3"/>
                      <a:pt x="0" y="16"/>
                      <a:pt x="0" y="19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2" y="27"/>
                      <a:pt x="7" y="29"/>
                      <a:pt x="11" y="27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347"/>
              <p:cNvSpPr>
                <a:spLocks/>
              </p:cNvSpPr>
              <p:nvPr/>
            </p:nvSpPr>
            <p:spPr bwMode="auto">
              <a:xfrm>
                <a:off x="3378620" y="3374370"/>
                <a:ext cx="71407" cy="49047"/>
              </a:xfrm>
              <a:custGeom>
                <a:avLst/>
                <a:gdLst>
                  <a:gd name="T0" fmla="*/ 35 w 42"/>
                  <a:gd name="T1" fmla="*/ 11 h 29"/>
                  <a:gd name="T2" fmla="*/ 11 w 42"/>
                  <a:gd name="T3" fmla="*/ 2 h 29"/>
                  <a:gd name="T4" fmla="*/ 0 w 42"/>
                  <a:gd name="T5" fmla="*/ 6 h 29"/>
                  <a:gd name="T6" fmla="*/ 0 w 42"/>
                  <a:gd name="T7" fmla="*/ 10 h 29"/>
                  <a:gd name="T8" fmla="*/ 5 w 42"/>
                  <a:gd name="T9" fmla="*/ 17 h 29"/>
                  <a:gd name="T10" fmla="*/ 29 w 42"/>
                  <a:gd name="T11" fmla="*/ 27 h 29"/>
                  <a:gd name="T12" fmla="*/ 40 w 42"/>
                  <a:gd name="T13" fmla="*/ 22 h 29"/>
                  <a:gd name="T14" fmla="*/ 35 w 42"/>
                  <a:gd name="T1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35" y="1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7" y="0"/>
                      <a:pt x="2" y="2"/>
                      <a:pt x="0" y="6"/>
                    </a:cubicBezTo>
                    <a:cubicBezTo>
                      <a:pt x="0" y="7"/>
                      <a:pt x="0" y="8"/>
                      <a:pt x="0" y="10"/>
                    </a:cubicBezTo>
                    <a:cubicBezTo>
                      <a:pt x="0" y="13"/>
                      <a:pt x="2" y="16"/>
                      <a:pt x="5" y="1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3" y="29"/>
                      <a:pt x="38" y="27"/>
                      <a:pt x="40" y="22"/>
                    </a:cubicBezTo>
                    <a:cubicBezTo>
                      <a:pt x="42" y="18"/>
                      <a:pt x="39" y="13"/>
                      <a:pt x="35" y="11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348"/>
              <p:cNvSpPr>
                <a:spLocks/>
              </p:cNvSpPr>
              <p:nvPr/>
            </p:nvSpPr>
            <p:spPr bwMode="auto">
              <a:xfrm>
                <a:off x="3253838" y="2920685"/>
                <a:ext cx="69964" cy="608760"/>
              </a:xfrm>
              <a:custGeom>
                <a:avLst/>
                <a:gdLst>
                  <a:gd name="T0" fmla="*/ 20 w 41"/>
                  <a:gd name="T1" fmla="*/ 0 h 357"/>
                  <a:gd name="T2" fmla="*/ 0 w 41"/>
                  <a:gd name="T3" fmla="*/ 23 h 357"/>
                  <a:gd name="T4" fmla="*/ 0 w 41"/>
                  <a:gd name="T5" fmla="*/ 335 h 357"/>
                  <a:gd name="T6" fmla="*/ 6 w 41"/>
                  <a:gd name="T7" fmla="*/ 351 h 357"/>
                  <a:gd name="T8" fmla="*/ 20 w 41"/>
                  <a:gd name="T9" fmla="*/ 357 h 357"/>
                  <a:gd name="T10" fmla="*/ 41 w 41"/>
                  <a:gd name="T11" fmla="*/ 335 h 357"/>
                  <a:gd name="T12" fmla="*/ 41 w 41"/>
                  <a:gd name="T13" fmla="*/ 23 h 357"/>
                  <a:gd name="T14" fmla="*/ 35 w 41"/>
                  <a:gd name="T15" fmla="*/ 7 h 357"/>
                  <a:gd name="T16" fmla="*/ 20 w 41"/>
                  <a:gd name="T1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57">
                    <a:moveTo>
                      <a:pt x="20" y="0"/>
                    </a:moveTo>
                    <a:cubicBezTo>
                      <a:pt x="9" y="0"/>
                      <a:pt x="0" y="10"/>
                      <a:pt x="0" y="23"/>
                    </a:cubicBezTo>
                    <a:cubicBezTo>
                      <a:pt x="0" y="335"/>
                      <a:pt x="0" y="335"/>
                      <a:pt x="0" y="335"/>
                    </a:cubicBezTo>
                    <a:cubicBezTo>
                      <a:pt x="0" y="341"/>
                      <a:pt x="2" y="347"/>
                      <a:pt x="6" y="351"/>
                    </a:cubicBezTo>
                    <a:cubicBezTo>
                      <a:pt x="10" y="355"/>
                      <a:pt x="15" y="357"/>
                      <a:pt x="20" y="357"/>
                    </a:cubicBezTo>
                    <a:cubicBezTo>
                      <a:pt x="31" y="357"/>
                      <a:pt x="41" y="347"/>
                      <a:pt x="41" y="33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16"/>
                      <a:pt x="38" y="11"/>
                      <a:pt x="35" y="7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349"/>
              <p:cNvSpPr>
                <a:spLocks/>
              </p:cNvSpPr>
              <p:nvPr/>
            </p:nvSpPr>
            <p:spPr bwMode="auto">
              <a:xfrm>
                <a:off x="2940803" y="2949537"/>
                <a:ext cx="280578" cy="547451"/>
              </a:xfrm>
              <a:custGeom>
                <a:avLst/>
                <a:gdLst>
                  <a:gd name="T0" fmla="*/ 0 w 165"/>
                  <a:gd name="T1" fmla="*/ 224 h 321"/>
                  <a:gd name="T2" fmla="*/ 165 w 165"/>
                  <a:gd name="T3" fmla="*/ 321 h 321"/>
                  <a:gd name="T4" fmla="*/ 165 w 165"/>
                  <a:gd name="T5" fmla="*/ 43 h 321"/>
                  <a:gd name="T6" fmla="*/ 165 w 165"/>
                  <a:gd name="T7" fmla="*/ 0 h 321"/>
                  <a:gd name="T8" fmla="*/ 0 w 165"/>
                  <a:gd name="T9" fmla="*/ 57 h 321"/>
                  <a:gd name="T10" fmla="*/ 0 w 165"/>
                  <a:gd name="T11" fmla="*/ 22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321">
                    <a:moveTo>
                      <a:pt x="0" y="224"/>
                    </a:moveTo>
                    <a:cubicBezTo>
                      <a:pt x="69" y="239"/>
                      <a:pt x="165" y="321"/>
                      <a:pt x="165" y="321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24" y="41"/>
                      <a:pt x="0" y="57"/>
                      <a:pt x="0" y="57"/>
                    </a:cubicBezTo>
                    <a:lnTo>
                      <a:pt x="0" y="224"/>
                    </a:lnTo>
                    <a:close/>
                  </a:path>
                </a:pathLst>
              </a:custGeom>
              <a:solidFill>
                <a:srgbClr val="E7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350"/>
              <p:cNvSpPr>
                <a:spLocks/>
              </p:cNvSpPr>
              <p:nvPr/>
            </p:nvSpPr>
            <p:spPr bwMode="auto">
              <a:xfrm>
                <a:off x="2829726" y="3355617"/>
                <a:ext cx="155075" cy="173829"/>
              </a:xfrm>
              <a:custGeom>
                <a:avLst/>
                <a:gdLst>
                  <a:gd name="T0" fmla="*/ 45 w 91"/>
                  <a:gd name="T1" fmla="*/ 0 h 102"/>
                  <a:gd name="T2" fmla="*/ 0 w 91"/>
                  <a:gd name="T3" fmla="*/ 0 h 102"/>
                  <a:gd name="T4" fmla="*/ 45 w 91"/>
                  <a:gd name="T5" fmla="*/ 57 h 102"/>
                  <a:gd name="T6" fmla="*/ 45 w 91"/>
                  <a:gd name="T7" fmla="*/ 77 h 102"/>
                  <a:gd name="T8" fmla="*/ 65 w 91"/>
                  <a:gd name="T9" fmla="*/ 102 h 102"/>
                  <a:gd name="T10" fmla="*/ 88 w 91"/>
                  <a:gd name="T11" fmla="*/ 102 h 102"/>
                  <a:gd name="T12" fmla="*/ 88 w 91"/>
                  <a:gd name="T13" fmla="*/ 51 h 102"/>
                  <a:gd name="T14" fmla="*/ 45 w 91"/>
                  <a:gd name="T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02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5" y="37"/>
                      <a:pt x="45" y="5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77"/>
                      <a:pt x="42" y="102"/>
                      <a:pt x="65" y="102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91" y="0"/>
                      <a:pt x="45" y="0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51"/>
              <p:cNvSpPr>
                <a:spLocks/>
              </p:cNvSpPr>
              <p:nvPr/>
            </p:nvSpPr>
            <p:spPr bwMode="auto">
              <a:xfrm>
                <a:off x="2777073" y="3046909"/>
                <a:ext cx="129109" cy="279856"/>
              </a:xfrm>
              <a:custGeom>
                <a:avLst/>
                <a:gdLst>
                  <a:gd name="T0" fmla="*/ 76 w 76"/>
                  <a:gd name="T1" fmla="*/ 164 h 164"/>
                  <a:gd name="T2" fmla="*/ 76 w 76"/>
                  <a:gd name="T3" fmla="*/ 0 h 164"/>
                  <a:gd name="T4" fmla="*/ 42 w 76"/>
                  <a:gd name="T5" fmla="*/ 0 h 164"/>
                  <a:gd name="T6" fmla="*/ 0 w 76"/>
                  <a:gd name="T7" fmla="*/ 31 h 164"/>
                  <a:gd name="T8" fmla="*/ 0 w 76"/>
                  <a:gd name="T9" fmla="*/ 122 h 164"/>
                  <a:gd name="T10" fmla="*/ 31 w 76"/>
                  <a:gd name="T11" fmla="*/ 164 h 164"/>
                  <a:gd name="T12" fmla="*/ 76 w 76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4">
                    <a:moveTo>
                      <a:pt x="76" y="164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68" y="0"/>
                      <a:pt x="57" y="0"/>
                      <a:pt x="42" y="0"/>
                    </a:cubicBezTo>
                    <a:cubicBezTo>
                      <a:pt x="0" y="0"/>
                      <a:pt x="0" y="30"/>
                      <a:pt x="0" y="31"/>
                    </a:cubicBezTo>
                    <a:cubicBezTo>
                      <a:pt x="0" y="31"/>
                      <a:pt x="0" y="82"/>
                      <a:pt x="0" y="122"/>
                    </a:cubicBezTo>
                    <a:cubicBezTo>
                      <a:pt x="0" y="162"/>
                      <a:pt x="31" y="164"/>
                      <a:pt x="31" y="164"/>
                    </a:cubicBezTo>
                    <a:cubicBezTo>
                      <a:pt x="36" y="164"/>
                      <a:pt x="49" y="164"/>
                      <a:pt x="76" y="164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1" name="矩形 170"/>
            <p:cNvSpPr/>
            <p:nvPr/>
          </p:nvSpPr>
          <p:spPr>
            <a:xfrm>
              <a:off x="6870156" y="3319004"/>
              <a:ext cx="189543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Hi</a:t>
              </a:r>
              <a:r>
                <a:rPr lang="zh-CN" altLang="en-US" sz="14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，镜像重新</a:t>
              </a:r>
              <a:r>
                <a:rPr lang="zh-CN" altLang="en-US" sz="14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构建啦，开始自动部署</a:t>
              </a:r>
              <a:endParaRPr lang="zh-CN" altLang="en-US" sz="14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</p:grpSp>
      <p:sp>
        <p:nvSpPr>
          <p:cNvPr id="145" name="矩形 144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45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6.17284E-7 L 0.36702 0.000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1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2.22222E-6 L -0.26302 -0.0049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-24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05556E-6 2.46914E-6 L -0.26302 -0.003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-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 bwMode="auto">
          <a:xfrm>
            <a:off x="3653860" y="1488904"/>
            <a:ext cx="1868556" cy="1205723"/>
          </a:xfrm>
          <a:prstGeom prst="roundRect">
            <a:avLst>
              <a:gd name="adj" fmla="val 0"/>
            </a:avLst>
          </a:prstGeom>
          <a:noFill/>
          <a:ln w="63500">
            <a:solidFill>
              <a:srgbClr val="98948F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17" name="流程图: 终止 27"/>
          <p:cNvSpPr/>
          <p:nvPr/>
        </p:nvSpPr>
        <p:spPr bwMode="auto">
          <a:xfrm>
            <a:off x="4138138" y="3236811"/>
            <a:ext cx="900000" cy="21600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 w="63500">
            <a:solidFill>
              <a:srgbClr val="98948F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cxnSp>
        <p:nvCxnSpPr>
          <p:cNvPr id="18" name="直接连接符 28"/>
          <p:cNvCxnSpPr>
            <a:stCxn id="16" idx="2"/>
            <a:endCxn id="17" idx="2"/>
          </p:cNvCxnSpPr>
          <p:nvPr/>
        </p:nvCxnSpPr>
        <p:spPr>
          <a:xfrm>
            <a:off x="4588138" y="2694627"/>
            <a:ext cx="0" cy="563785"/>
          </a:xfrm>
          <a:prstGeom prst="line">
            <a:avLst/>
          </a:prstGeom>
          <a:noFill/>
          <a:ln w="63500">
            <a:solidFill>
              <a:srgbClr val="98948F"/>
            </a:solidFill>
          </a:ln>
          <a:effectLst/>
        </p:spPr>
      </p:cxnSp>
      <p:sp>
        <p:nvSpPr>
          <p:cNvPr id="26" name="Freeform 19"/>
          <p:cNvSpPr>
            <a:spLocks noEditPoints="1"/>
          </p:cNvSpPr>
          <p:nvPr/>
        </p:nvSpPr>
        <p:spPr bwMode="auto">
          <a:xfrm>
            <a:off x="6681426" y="1552839"/>
            <a:ext cx="1711015" cy="1667596"/>
          </a:xfrm>
          <a:custGeom>
            <a:avLst/>
            <a:gdLst>
              <a:gd name="T0" fmla="*/ 502 w 756"/>
              <a:gd name="T1" fmla="*/ 57 h 782"/>
              <a:gd name="T2" fmla="*/ 569 w 756"/>
              <a:gd name="T3" fmla="*/ 331 h 782"/>
              <a:gd name="T4" fmla="*/ 464 w 756"/>
              <a:gd name="T5" fmla="*/ 369 h 782"/>
              <a:gd name="T6" fmla="*/ 381 w 756"/>
              <a:gd name="T7" fmla="*/ 57 h 782"/>
              <a:gd name="T8" fmla="*/ 343 w 756"/>
              <a:gd name="T9" fmla="*/ 146 h 782"/>
              <a:gd name="T10" fmla="*/ 165 w 756"/>
              <a:gd name="T11" fmla="*/ 57 h 782"/>
              <a:gd name="T12" fmla="*/ 127 w 756"/>
              <a:gd name="T13" fmla="*/ 146 h 782"/>
              <a:gd name="T14" fmla="*/ 57 w 756"/>
              <a:gd name="T15" fmla="*/ 57 h 782"/>
              <a:gd name="T16" fmla="*/ 235 w 756"/>
              <a:gd name="T17" fmla="*/ 222 h 782"/>
              <a:gd name="T18" fmla="*/ 273 w 756"/>
              <a:gd name="T19" fmla="*/ 102 h 782"/>
              <a:gd name="T20" fmla="*/ 381 w 756"/>
              <a:gd name="T21" fmla="*/ 222 h 782"/>
              <a:gd name="T22" fmla="*/ 225 w 756"/>
              <a:gd name="T23" fmla="*/ 369 h 782"/>
              <a:gd name="T24" fmla="*/ 187 w 756"/>
              <a:gd name="T25" fmla="*/ 486 h 782"/>
              <a:gd name="T26" fmla="*/ 343 w 756"/>
              <a:gd name="T27" fmla="*/ 331 h 782"/>
              <a:gd name="T28" fmla="*/ 57 w 756"/>
              <a:gd name="T29" fmla="*/ 260 h 782"/>
              <a:gd name="T30" fmla="*/ 0 w 756"/>
              <a:gd name="T31" fmla="*/ 365 h 782"/>
              <a:gd name="T32" fmla="*/ 28 w 756"/>
              <a:gd name="T33" fmla="*/ 0 h 782"/>
              <a:gd name="T34" fmla="*/ 756 w 756"/>
              <a:gd name="T35" fmla="*/ 29 h 782"/>
              <a:gd name="T36" fmla="*/ 699 w 756"/>
              <a:gd name="T37" fmla="*/ 213 h 782"/>
              <a:gd name="T38" fmla="*/ 616 w 756"/>
              <a:gd name="T39" fmla="*/ 146 h 782"/>
              <a:gd name="T40" fmla="*/ 578 w 756"/>
              <a:gd name="T41" fmla="*/ 261 h 782"/>
              <a:gd name="T42" fmla="*/ 699 w 756"/>
              <a:gd name="T43" fmla="*/ 108 h 782"/>
              <a:gd name="T44" fmla="*/ 168 w 756"/>
              <a:gd name="T45" fmla="*/ 655 h 782"/>
              <a:gd name="T46" fmla="*/ 149 w 756"/>
              <a:gd name="T47" fmla="*/ 616 h 782"/>
              <a:gd name="T48" fmla="*/ 352 w 756"/>
              <a:gd name="T49" fmla="*/ 502 h 782"/>
              <a:gd name="T50" fmla="*/ 391 w 756"/>
              <a:gd name="T51" fmla="*/ 655 h 782"/>
              <a:gd name="T52" fmla="*/ 273 w 756"/>
              <a:gd name="T53" fmla="*/ 725 h 782"/>
              <a:gd name="T54" fmla="*/ 464 w 756"/>
              <a:gd name="T55" fmla="*/ 616 h 782"/>
              <a:gd name="T56" fmla="*/ 578 w 756"/>
              <a:gd name="T57" fmla="*/ 540 h 782"/>
              <a:gd name="T58" fmla="*/ 464 w 756"/>
              <a:gd name="T59" fmla="*/ 502 h 782"/>
              <a:gd name="T60" fmla="*/ 616 w 756"/>
              <a:gd name="T61" fmla="*/ 655 h 782"/>
              <a:gd name="T62" fmla="*/ 502 w 756"/>
              <a:gd name="T63" fmla="*/ 725 h 782"/>
              <a:gd name="T64" fmla="*/ 699 w 756"/>
              <a:gd name="T65" fmla="*/ 435 h 782"/>
              <a:gd name="T66" fmla="*/ 756 w 756"/>
              <a:gd name="T67" fmla="*/ 753 h 782"/>
              <a:gd name="T68" fmla="*/ 28 w 756"/>
              <a:gd name="T69" fmla="*/ 782 h 782"/>
              <a:gd name="T70" fmla="*/ 0 w 756"/>
              <a:gd name="T71" fmla="*/ 499 h 782"/>
              <a:gd name="T72" fmla="*/ 57 w 756"/>
              <a:gd name="T73" fmla="*/ 725 h 782"/>
              <a:gd name="T74" fmla="*/ 235 w 756"/>
              <a:gd name="T75" fmla="*/ 655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56" h="782">
                <a:moveTo>
                  <a:pt x="699" y="57"/>
                </a:moveTo>
                <a:cubicBezTo>
                  <a:pt x="502" y="57"/>
                  <a:pt x="502" y="57"/>
                  <a:pt x="502" y="57"/>
                </a:cubicBezTo>
                <a:cubicBezTo>
                  <a:pt x="502" y="331"/>
                  <a:pt x="502" y="331"/>
                  <a:pt x="502" y="331"/>
                </a:cubicBezTo>
                <a:cubicBezTo>
                  <a:pt x="569" y="331"/>
                  <a:pt x="569" y="331"/>
                  <a:pt x="569" y="331"/>
                </a:cubicBezTo>
                <a:cubicBezTo>
                  <a:pt x="569" y="369"/>
                  <a:pt x="569" y="369"/>
                  <a:pt x="569" y="369"/>
                </a:cubicBezTo>
                <a:cubicBezTo>
                  <a:pt x="464" y="369"/>
                  <a:pt x="464" y="369"/>
                  <a:pt x="464" y="369"/>
                </a:cubicBezTo>
                <a:cubicBezTo>
                  <a:pt x="464" y="57"/>
                  <a:pt x="464" y="57"/>
                  <a:pt x="464" y="57"/>
                </a:cubicBezTo>
                <a:cubicBezTo>
                  <a:pt x="381" y="57"/>
                  <a:pt x="381" y="57"/>
                  <a:pt x="381" y="57"/>
                </a:cubicBezTo>
                <a:cubicBezTo>
                  <a:pt x="381" y="146"/>
                  <a:pt x="381" y="146"/>
                  <a:pt x="381" y="146"/>
                </a:cubicBezTo>
                <a:cubicBezTo>
                  <a:pt x="343" y="146"/>
                  <a:pt x="343" y="146"/>
                  <a:pt x="343" y="146"/>
                </a:cubicBezTo>
                <a:cubicBezTo>
                  <a:pt x="343" y="57"/>
                  <a:pt x="343" y="57"/>
                  <a:pt x="343" y="57"/>
                </a:cubicBezTo>
                <a:cubicBezTo>
                  <a:pt x="165" y="57"/>
                  <a:pt x="165" y="57"/>
                  <a:pt x="165" y="57"/>
                </a:cubicBezTo>
                <a:cubicBezTo>
                  <a:pt x="165" y="146"/>
                  <a:pt x="165" y="146"/>
                  <a:pt x="165" y="146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7" y="222"/>
                  <a:pt x="57" y="222"/>
                  <a:pt x="57" y="222"/>
                </a:cubicBezTo>
                <a:cubicBezTo>
                  <a:pt x="235" y="222"/>
                  <a:pt x="235" y="222"/>
                  <a:pt x="235" y="222"/>
                </a:cubicBezTo>
                <a:cubicBezTo>
                  <a:pt x="235" y="102"/>
                  <a:pt x="235" y="102"/>
                  <a:pt x="235" y="102"/>
                </a:cubicBezTo>
                <a:cubicBezTo>
                  <a:pt x="273" y="102"/>
                  <a:pt x="273" y="102"/>
                  <a:pt x="273" y="102"/>
                </a:cubicBezTo>
                <a:cubicBezTo>
                  <a:pt x="273" y="222"/>
                  <a:pt x="273" y="222"/>
                  <a:pt x="273" y="222"/>
                </a:cubicBezTo>
                <a:cubicBezTo>
                  <a:pt x="381" y="222"/>
                  <a:pt x="381" y="222"/>
                  <a:pt x="381" y="222"/>
                </a:cubicBezTo>
                <a:cubicBezTo>
                  <a:pt x="381" y="369"/>
                  <a:pt x="381" y="369"/>
                  <a:pt x="381" y="369"/>
                </a:cubicBezTo>
                <a:cubicBezTo>
                  <a:pt x="225" y="369"/>
                  <a:pt x="225" y="369"/>
                  <a:pt x="225" y="369"/>
                </a:cubicBezTo>
                <a:cubicBezTo>
                  <a:pt x="225" y="486"/>
                  <a:pt x="225" y="486"/>
                  <a:pt x="225" y="486"/>
                </a:cubicBezTo>
                <a:cubicBezTo>
                  <a:pt x="187" y="486"/>
                  <a:pt x="187" y="486"/>
                  <a:pt x="187" y="486"/>
                </a:cubicBezTo>
                <a:cubicBezTo>
                  <a:pt x="187" y="331"/>
                  <a:pt x="187" y="331"/>
                  <a:pt x="187" y="331"/>
                </a:cubicBezTo>
                <a:cubicBezTo>
                  <a:pt x="343" y="331"/>
                  <a:pt x="343" y="331"/>
                  <a:pt x="343" y="331"/>
                </a:cubicBezTo>
                <a:cubicBezTo>
                  <a:pt x="343" y="260"/>
                  <a:pt x="343" y="260"/>
                  <a:pt x="343" y="260"/>
                </a:cubicBezTo>
                <a:cubicBezTo>
                  <a:pt x="57" y="260"/>
                  <a:pt x="57" y="260"/>
                  <a:pt x="57" y="260"/>
                </a:cubicBezTo>
                <a:cubicBezTo>
                  <a:pt x="57" y="365"/>
                  <a:pt x="57" y="365"/>
                  <a:pt x="57" y="365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2" y="0"/>
                  <a:pt x="28" y="0"/>
                </a:cubicBezTo>
                <a:cubicBezTo>
                  <a:pt x="727" y="0"/>
                  <a:pt x="727" y="0"/>
                  <a:pt x="727" y="0"/>
                </a:cubicBezTo>
                <a:cubicBezTo>
                  <a:pt x="743" y="0"/>
                  <a:pt x="756" y="13"/>
                  <a:pt x="756" y="29"/>
                </a:cubicBezTo>
                <a:cubicBezTo>
                  <a:pt x="756" y="247"/>
                  <a:pt x="756" y="247"/>
                  <a:pt x="756" y="247"/>
                </a:cubicBezTo>
                <a:cubicBezTo>
                  <a:pt x="699" y="213"/>
                  <a:pt x="699" y="213"/>
                  <a:pt x="699" y="213"/>
                </a:cubicBezTo>
                <a:cubicBezTo>
                  <a:pt x="699" y="146"/>
                  <a:pt x="699" y="146"/>
                  <a:pt x="699" y="146"/>
                </a:cubicBezTo>
                <a:cubicBezTo>
                  <a:pt x="616" y="146"/>
                  <a:pt x="616" y="146"/>
                  <a:pt x="616" y="146"/>
                </a:cubicBezTo>
                <a:cubicBezTo>
                  <a:pt x="616" y="261"/>
                  <a:pt x="616" y="261"/>
                  <a:pt x="616" y="261"/>
                </a:cubicBezTo>
                <a:cubicBezTo>
                  <a:pt x="578" y="261"/>
                  <a:pt x="578" y="261"/>
                  <a:pt x="578" y="261"/>
                </a:cubicBezTo>
                <a:cubicBezTo>
                  <a:pt x="578" y="108"/>
                  <a:pt x="578" y="108"/>
                  <a:pt x="578" y="108"/>
                </a:cubicBezTo>
                <a:cubicBezTo>
                  <a:pt x="618" y="108"/>
                  <a:pt x="658" y="108"/>
                  <a:pt x="699" y="108"/>
                </a:cubicBezTo>
                <a:cubicBezTo>
                  <a:pt x="699" y="57"/>
                  <a:pt x="699" y="57"/>
                  <a:pt x="699" y="57"/>
                </a:cubicBezTo>
                <a:close/>
                <a:moveTo>
                  <a:pt x="168" y="655"/>
                </a:moveTo>
                <a:cubicBezTo>
                  <a:pt x="149" y="655"/>
                  <a:pt x="149" y="655"/>
                  <a:pt x="149" y="655"/>
                </a:cubicBezTo>
                <a:cubicBezTo>
                  <a:pt x="149" y="616"/>
                  <a:pt x="149" y="616"/>
                  <a:pt x="149" y="616"/>
                </a:cubicBezTo>
                <a:cubicBezTo>
                  <a:pt x="352" y="616"/>
                  <a:pt x="352" y="616"/>
                  <a:pt x="352" y="616"/>
                </a:cubicBezTo>
                <a:cubicBezTo>
                  <a:pt x="352" y="502"/>
                  <a:pt x="352" y="502"/>
                  <a:pt x="352" y="502"/>
                </a:cubicBezTo>
                <a:cubicBezTo>
                  <a:pt x="391" y="502"/>
                  <a:pt x="391" y="502"/>
                  <a:pt x="391" y="502"/>
                </a:cubicBezTo>
                <a:cubicBezTo>
                  <a:pt x="391" y="655"/>
                  <a:pt x="391" y="655"/>
                  <a:pt x="391" y="655"/>
                </a:cubicBezTo>
                <a:cubicBezTo>
                  <a:pt x="273" y="655"/>
                  <a:pt x="273" y="655"/>
                  <a:pt x="273" y="655"/>
                </a:cubicBezTo>
                <a:cubicBezTo>
                  <a:pt x="273" y="725"/>
                  <a:pt x="273" y="725"/>
                  <a:pt x="273" y="725"/>
                </a:cubicBezTo>
                <a:cubicBezTo>
                  <a:pt x="464" y="725"/>
                  <a:pt x="464" y="725"/>
                  <a:pt x="464" y="725"/>
                </a:cubicBezTo>
                <a:cubicBezTo>
                  <a:pt x="464" y="616"/>
                  <a:pt x="464" y="616"/>
                  <a:pt x="464" y="616"/>
                </a:cubicBezTo>
                <a:cubicBezTo>
                  <a:pt x="578" y="616"/>
                  <a:pt x="578" y="616"/>
                  <a:pt x="578" y="616"/>
                </a:cubicBezTo>
                <a:cubicBezTo>
                  <a:pt x="578" y="540"/>
                  <a:pt x="578" y="540"/>
                  <a:pt x="578" y="540"/>
                </a:cubicBezTo>
                <a:cubicBezTo>
                  <a:pt x="464" y="540"/>
                  <a:pt x="464" y="540"/>
                  <a:pt x="464" y="540"/>
                </a:cubicBezTo>
                <a:cubicBezTo>
                  <a:pt x="464" y="502"/>
                  <a:pt x="464" y="502"/>
                  <a:pt x="464" y="502"/>
                </a:cubicBezTo>
                <a:cubicBezTo>
                  <a:pt x="616" y="502"/>
                  <a:pt x="616" y="502"/>
                  <a:pt x="616" y="502"/>
                </a:cubicBezTo>
                <a:cubicBezTo>
                  <a:pt x="616" y="655"/>
                  <a:pt x="616" y="655"/>
                  <a:pt x="616" y="655"/>
                </a:cubicBezTo>
                <a:cubicBezTo>
                  <a:pt x="502" y="655"/>
                  <a:pt x="502" y="655"/>
                  <a:pt x="502" y="655"/>
                </a:cubicBezTo>
                <a:cubicBezTo>
                  <a:pt x="502" y="725"/>
                  <a:pt x="502" y="725"/>
                  <a:pt x="502" y="725"/>
                </a:cubicBezTo>
                <a:cubicBezTo>
                  <a:pt x="699" y="725"/>
                  <a:pt x="699" y="725"/>
                  <a:pt x="699" y="725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56" y="402"/>
                  <a:pt x="756" y="402"/>
                  <a:pt x="756" y="402"/>
                </a:cubicBezTo>
                <a:cubicBezTo>
                  <a:pt x="756" y="753"/>
                  <a:pt x="756" y="753"/>
                  <a:pt x="756" y="753"/>
                </a:cubicBezTo>
                <a:cubicBezTo>
                  <a:pt x="756" y="769"/>
                  <a:pt x="743" y="782"/>
                  <a:pt x="727" y="782"/>
                </a:cubicBezTo>
                <a:cubicBezTo>
                  <a:pt x="28" y="782"/>
                  <a:pt x="28" y="782"/>
                  <a:pt x="28" y="782"/>
                </a:cubicBezTo>
                <a:cubicBezTo>
                  <a:pt x="12" y="782"/>
                  <a:pt x="0" y="769"/>
                  <a:pt x="0" y="753"/>
                </a:cubicBezTo>
                <a:cubicBezTo>
                  <a:pt x="0" y="499"/>
                  <a:pt x="0" y="499"/>
                  <a:pt x="0" y="499"/>
                </a:cubicBezTo>
                <a:cubicBezTo>
                  <a:pt x="57" y="499"/>
                  <a:pt x="57" y="499"/>
                  <a:pt x="57" y="499"/>
                </a:cubicBezTo>
                <a:cubicBezTo>
                  <a:pt x="57" y="725"/>
                  <a:pt x="57" y="725"/>
                  <a:pt x="57" y="725"/>
                </a:cubicBezTo>
                <a:cubicBezTo>
                  <a:pt x="235" y="725"/>
                  <a:pt x="235" y="725"/>
                  <a:pt x="235" y="725"/>
                </a:cubicBezTo>
                <a:cubicBezTo>
                  <a:pt x="235" y="655"/>
                  <a:pt x="235" y="655"/>
                  <a:pt x="235" y="655"/>
                </a:cubicBezTo>
                <a:cubicBezTo>
                  <a:pt x="168" y="655"/>
                  <a:pt x="168" y="655"/>
                  <a:pt x="168" y="655"/>
                </a:cubicBezTo>
                <a:close/>
              </a:path>
            </a:pathLst>
          </a:custGeom>
          <a:solidFill>
            <a:srgbClr val="9894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grpSp>
        <p:nvGrpSpPr>
          <p:cNvPr id="57" name="组 56"/>
          <p:cNvGrpSpPr/>
          <p:nvPr/>
        </p:nvGrpSpPr>
        <p:grpSpPr>
          <a:xfrm>
            <a:off x="6681426" y="2100581"/>
            <a:ext cx="2081575" cy="691223"/>
            <a:chOff x="6643325" y="2202180"/>
            <a:chExt cx="2081575" cy="691223"/>
          </a:xfrm>
          <a:solidFill>
            <a:srgbClr val="E78638"/>
          </a:solidFill>
        </p:grpSpPr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6643325" y="2202180"/>
              <a:ext cx="1840275" cy="691223"/>
            </a:xfrm>
            <a:custGeom>
              <a:avLst/>
              <a:gdLst>
                <a:gd name="T0" fmla="*/ 699 w 813"/>
                <a:gd name="T1" fmla="*/ 96 h 324"/>
                <a:gd name="T2" fmla="*/ 661 w 813"/>
                <a:gd name="T3" fmla="*/ 96 h 324"/>
                <a:gd name="T4" fmla="*/ 661 w 813"/>
                <a:gd name="T5" fmla="*/ 178 h 324"/>
                <a:gd name="T6" fmla="*/ 632 w 813"/>
                <a:gd name="T7" fmla="*/ 207 h 324"/>
                <a:gd name="T8" fmla="*/ 317 w 813"/>
                <a:gd name="T9" fmla="*/ 207 h 324"/>
                <a:gd name="T10" fmla="*/ 317 w 813"/>
                <a:gd name="T11" fmla="*/ 296 h 324"/>
                <a:gd name="T12" fmla="*/ 289 w 813"/>
                <a:gd name="T13" fmla="*/ 324 h 324"/>
                <a:gd name="T14" fmla="*/ 120 w 813"/>
                <a:gd name="T15" fmla="*/ 324 h 324"/>
                <a:gd name="T16" fmla="*/ 92 w 813"/>
                <a:gd name="T17" fmla="*/ 296 h 324"/>
                <a:gd name="T18" fmla="*/ 92 w 813"/>
                <a:gd name="T19" fmla="*/ 204 h 324"/>
                <a:gd name="T20" fmla="*/ 0 w 813"/>
                <a:gd name="T21" fmla="*/ 204 h 324"/>
                <a:gd name="T22" fmla="*/ 0 w 813"/>
                <a:gd name="T23" fmla="*/ 147 h 324"/>
                <a:gd name="T24" fmla="*/ 120 w 813"/>
                <a:gd name="T25" fmla="*/ 147 h 324"/>
                <a:gd name="T26" fmla="*/ 149 w 813"/>
                <a:gd name="T27" fmla="*/ 175 h 324"/>
                <a:gd name="T28" fmla="*/ 149 w 813"/>
                <a:gd name="T29" fmla="*/ 267 h 324"/>
                <a:gd name="T30" fmla="*/ 260 w 813"/>
                <a:gd name="T31" fmla="*/ 267 h 324"/>
                <a:gd name="T32" fmla="*/ 260 w 813"/>
                <a:gd name="T33" fmla="*/ 178 h 324"/>
                <a:gd name="T34" fmla="*/ 289 w 813"/>
                <a:gd name="T35" fmla="*/ 150 h 324"/>
                <a:gd name="T36" fmla="*/ 603 w 813"/>
                <a:gd name="T37" fmla="*/ 150 h 324"/>
                <a:gd name="T38" fmla="*/ 603 w 813"/>
                <a:gd name="T39" fmla="*/ 67 h 324"/>
                <a:gd name="T40" fmla="*/ 632 w 813"/>
                <a:gd name="T41" fmla="*/ 39 h 324"/>
                <a:gd name="T42" fmla="*/ 699 w 813"/>
                <a:gd name="T43" fmla="*/ 39 h 324"/>
                <a:gd name="T44" fmla="*/ 699 w 813"/>
                <a:gd name="T45" fmla="*/ 0 h 324"/>
                <a:gd name="T46" fmla="*/ 813 w 813"/>
                <a:gd name="T47" fmla="*/ 67 h 324"/>
                <a:gd name="T48" fmla="*/ 699 w 813"/>
                <a:gd name="T49" fmla="*/ 134 h 324"/>
                <a:gd name="T50" fmla="*/ 699 w 813"/>
                <a:gd name="T51" fmla="*/ 9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3" h="324">
                  <a:moveTo>
                    <a:pt x="699" y="96"/>
                  </a:moveTo>
                  <a:cubicBezTo>
                    <a:pt x="661" y="96"/>
                    <a:pt x="661" y="96"/>
                    <a:pt x="661" y="96"/>
                  </a:cubicBezTo>
                  <a:cubicBezTo>
                    <a:pt x="661" y="123"/>
                    <a:pt x="661" y="151"/>
                    <a:pt x="661" y="178"/>
                  </a:cubicBezTo>
                  <a:cubicBezTo>
                    <a:pt x="661" y="194"/>
                    <a:pt x="648" y="207"/>
                    <a:pt x="632" y="207"/>
                  </a:cubicBezTo>
                  <a:cubicBezTo>
                    <a:pt x="317" y="207"/>
                    <a:pt x="317" y="207"/>
                    <a:pt x="317" y="207"/>
                  </a:cubicBezTo>
                  <a:cubicBezTo>
                    <a:pt x="317" y="296"/>
                    <a:pt x="317" y="296"/>
                    <a:pt x="317" y="296"/>
                  </a:cubicBezTo>
                  <a:cubicBezTo>
                    <a:pt x="317" y="312"/>
                    <a:pt x="305" y="324"/>
                    <a:pt x="289" y="324"/>
                  </a:cubicBezTo>
                  <a:cubicBezTo>
                    <a:pt x="120" y="324"/>
                    <a:pt x="120" y="324"/>
                    <a:pt x="120" y="324"/>
                  </a:cubicBezTo>
                  <a:cubicBezTo>
                    <a:pt x="105" y="324"/>
                    <a:pt x="92" y="312"/>
                    <a:pt x="92" y="296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28" y="147"/>
                    <a:pt x="92" y="147"/>
                    <a:pt x="120" y="147"/>
                  </a:cubicBezTo>
                  <a:cubicBezTo>
                    <a:pt x="136" y="147"/>
                    <a:pt x="149" y="159"/>
                    <a:pt x="149" y="175"/>
                  </a:cubicBezTo>
                  <a:cubicBezTo>
                    <a:pt x="149" y="267"/>
                    <a:pt x="149" y="267"/>
                    <a:pt x="149" y="267"/>
                  </a:cubicBezTo>
                  <a:cubicBezTo>
                    <a:pt x="260" y="267"/>
                    <a:pt x="260" y="267"/>
                    <a:pt x="260" y="267"/>
                  </a:cubicBezTo>
                  <a:cubicBezTo>
                    <a:pt x="260" y="178"/>
                    <a:pt x="260" y="178"/>
                    <a:pt x="260" y="178"/>
                  </a:cubicBezTo>
                  <a:cubicBezTo>
                    <a:pt x="260" y="162"/>
                    <a:pt x="273" y="150"/>
                    <a:pt x="289" y="150"/>
                  </a:cubicBezTo>
                  <a:cubicBezTo>
                    <a:pt x="603" y="150"/>
                    <a:pt x="603" y="150"/>
                    <a:pt x="603" y="150"/>
                  </a:cubicBezTo>
                  <a:cubicBezTo>
                    <a:pt x="603" y="67"/>
                    <a:pt x="603" y="67"/>
                    <a:pt x="603" y="67"/>
                  </a:cubicBezTo>
                  <a:cubicBezTo>
                    <a:pt x="603" y="51"/>
                    <a:pt x="616" y="39"/>
                    <a:pt x="632" y="39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813" y="67"/>
                    <a:pt x="813" y="67"/>
                    <a:pt x="813" y="67"/>
                  </a:cubicBezTo>
                  <a:cubicBezTo>
                    <a:pt x="699" y="134"/>
                    <a:pt x="699" y="134"/>
                    <a:pt x="699" y="134"/>
                  </a:cubicBezTo>
                  <a:cubicBezTo>
                    <a:pt x="699" y="96"/>
                    <a:pt x="699" y="96"/>
                    <a:pt x="699" y="9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8"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483600" y="2219666"/>
              <a:ext cx="241300" cy="24217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62849" y="4087218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Log</a:t>
            </a:r>
            <a:r>
              <a: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 </a:t>
            </a:r>
            <a:r>
              <a:rPr kumimoji="1" lang="en-US" altLang="zh-CN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Collection</a:t>
            </a:r>
            <a:endParaRPr kumimoji="1" lang="zh-CN" altLang="en-US" sz="1400" b="1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182470" y="4099917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Monitor</a:t>
            </a:r>
            <a:endParaRPr kumimoji="1" lang="zh-CN" altLang="en-US" sz="1400" b="1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13937" y="4114206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Solution</a:t>
            </a:r>
            <a:endParaRPr kumimoji="1" lang="zh-CN" altLang="en-US" sz="1400" b="1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43293" y="1437119"/>
            <a:ext cx="574160" cy="1361896"/>
          </a:xfrm>
          <a:prstGeom prst="rect">
            <a:avLst/>
          </a:prstGeom>
          <a:noFill/>
          <a:ln w="63500">
            <a:solidFill>
              <a:srgbClr val="98948F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81782" y="1647013"/>
            <a:ext cx="297180" cy="108000"/>
          </a:xfrm>
          <a:prstGeom prst="rect">
            <a:avLst/>
          </a:prstGeom>
          <a:solidFill>
            <a:srgbClr val="E78638"/>
          </a:solidFill>
          <a:ln w="63500"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81782" y="1825376"/>
            <a:ext cx="297180" cy="108000"/>
          </a:xfrm>
          <a:prstGeom prst="rect">
            <a:avLst/>
          </a:prstGeom>
          <a:solidFill>
            <a:srgbClr val="98948F"/>
          </a:solidFill>
          <a:ln w="63500"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59326" y="2531574"/>
            <a:ext cx="142092" cy="142092"/>
          </a:xfrm>
          <a:prstGeom prst="ellipse">
            <a:avLst/>
          </a:prstGeom>
          <a:solidFill>
            <a:srgbClr val="E78638"/>
          </a:solidFill>
          <a:ln w="63500"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571181" y="606530"/>
            <a:ext cx="435670" cy="981804"/>
            <a:chOff x="1879716" y="1480039"/>
            <a:chExt cx="435670" cy="981804"/>
          </a:xfrm>
        </p:grpSpPr>
        <p:sp>
          <p:nvSpPr>
            <p:cNvPr id="9" name="矩形 8"/>
            <p:cNvSpPr/>
            <p:nvPr/>
          </p:nvSpPr>
          <p:spPr bwMode="auto">
            <a:xfrm>
              <a:off x="1879716" y="1480039"/>
              <a:ext cx="435670" cy="981804"/>
            </a:xfrm>
            <a:prstGeom prst="rect">
              <a:avLst/>
            </a:prstGeom>
            <a:noFill/>
            <a:ln w="63500">
              <a:solidFill>
                <a:srgbClr val="98948F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954706" y="1689934"/>
              <a:ext cx="297180" cy="108000"/>
            </a:xfrm>
            <a:prstGeom prst="rect">
              <a:avLst/>
            </a:prstGeom>
            <a:solidFill>
              <a:srgbClr val="E78638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954706" y="1868297"/>
              <a:ext cx="297180" cy="108000"/>
            </a:xfrm>
            <a:prstGeom prst="rect">
              <a:avLst/>
            </a:prstGeom>
            <a:solidFill>
              <a:srgbClr val="98948F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032250" y="2129995"/>
              <a:ext cx="142092" cy="142092"/>
            </a:xfrm>
            <a:prstGeom prst="ellipse">
              <a:avLst/>
            </a:prstGeom>
            <a:solidFill>
              <a:srgbClr val="E78638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cxnSp>
        <p:nvCxnSpPr>
          <p:cNvPr id="13" name="直接箭头连接符 50"/>
          <p:cNvCxnSpPr/>
          <p:nvPr/>
        </p:nvCxnSpPr>
        <p:spPr>
          <a:xfrm flipV="1">
            <a:off x="877752" y="1059333"/>
            <a:ext cx="553728" cy="231239"/>
          </a:xfrm>
          <a:prstGeom prst="straightConnector1">
            <a:avLst/>
          </a:prstGeom>
          <a:noFill/>
          <a:ln w="63500">
            <a:solidFill>
              <a:srgbClr val="E78638"/>
            </a:solidFill>
            <a:headEnd type="arrow" w="lg" len="med"/>
          </a:ln>
          <a:effectLst/>
        </p:spPr>
      </p:cxnSp>
      <p:grpSp>
        <p:nvGrpSpPr>
          <p:cNvPr id="35" name="组 34"/>
          <p:cNvGrpSpPr/>
          <p:nvPr/>
        </p:nvGrpSpPr>
        <p:grpSpPr>
          <a:xfrm>
            <a:off x="2180646" y="1118776"/>
            <a:ext cx="435670" cy="981804"/>
            <a:chOff x="1879716" y="1480039"/>
            <a:chExt cx="435670" cy="981804"/>
          </a:xfrm>
        </p:grpSpPr>
        <p:sp>
          <p:nvSpPr>
            <p:cNvPr id="36" name="矩形 35"/>
            <p:cNvSpPr/>
            <p:nvPr/>
          </p:nvSpPr>
          <p:spPr bwMode="auto">
            <a:xfrm>
              <a:off x="1879716" y="1480039"/>
              <a:ext cx="435670" cy="981804"/>
            </a:xfrm>
            <a:prstGeom prst="rect">
              <a:avLst/>
            </a:prstGeom>
            <a:noFill/>
            <a:ln w="63500">
              <a:solidFill>
                <a:srgbClr val="98948F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1954706" y="1689934"/>
              <a:ext cx="297180" cy="108000"/>
            </a:xfrm>
            <a:prstGeom prst="rect">
              <a:avLst/>
            </a:prstGeom>
            <a:solidFill>
              <a:srgbClr val="E78638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1954706" y="1868297"/>
              <a:ext cx="297180" cy="108000"/>
            </a:xfrm>
            <a:prstGeom prst="rect">
              <a:avLst/>
            </a:prstGeom>
            <a:solidFill>
              <a:srgbClr val="98948F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2032250" y="2129995"/>
              <a:ext cx="142092" cy="142092"/>
            </a:xfrm>
            <a:prstGeom prst="ellipse">
              <a:avLst/>
            </a:prstGeom>
            <a:solidFill>
              <a:srgbClr val="E78638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2192136" y="2247294"/>
            <a:ext cx="435670" cy="981804"/>
            <a:chOff x="1879716" y="1480039"/>
            <a:chExt cx="435670" cy="981804"/>
          </a:xfrm>
        </p:grpSpPr>
        <p:sp>
          <p:nvSpPr>
            <p:cNvPr id="43" name="矩形 42"/>
            <p:cNvSpPr/>
            <p:nvPr/>
          </p:nvSpPr>
          <p:spPr bwMode="auto">
            <a:xfrm>
              <a:off x="1879716" y="1480039"/>
              <a:ext cx="435670" cy="981804"/>
            </a:xfrm>
            <a:prstGeom prst="rect">
              <a:avLst/>
            </a:prstGeom>
            <a:noFill/>
            <a:ln w="63500">
              <a:solidFill>
                <a:srgbClr val="98948F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1954706" y="1689934"/>
              <a:ext cx="297180" cy="108000"/>
            </a:xfrm>
            <a:prstGeom prst="rect">
              <a:avLst/>
            </a:prstGeom>
            <a:solidFill>
              <a:srgbClr val="E78638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1954706" y="1868297"/>
              <a:ext cx="297180" cy="108000"/>
            </a:xfrm>
            <a:prstGeom prst="rect">
              <a:avLst/>
            </a:prstGeom>
            <a:solidFill>
              <a:srgbClr val="98948F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 bwMode="auto">
            <a:xfrm>
              <a:off x="2032250" y="2129995"/>
              <a:ext cx="142092" cy="142092"/>
            </a:xfrm>
            <a:prstGeom prst="ellipse">
              <a:avLst/>
            </a:prstGeom>
            <a:solidFill>
              <a:srgbClr val="E78638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1620887" y="2684395"/>
            <a:ext cx="435670" cy="981804"/>
            <a:chOff x="1879716" y="1480039"/>
            <a:chExt cx="435670" cy="981804"/>
          </a:xfrm>
        </p:grpSpPr>
        <p:sp>
          <p:nvSpPr>
            <p:cNvPr id="48" name="矩形 47"/>
            <p:cNvSpPr/>
            <p:nvPr/>
          </p:nvSpPr>
          <p:spPr bwMode="auto">
            <a:xfrm>
              <a:off x="1879716" y="1480039"/>
              <a:ext cx="435670" cy="981804"/>
            </a:xfrm>
            <a:prstGeom prst="rect">
              <a:avLst/>
            </a:prstGeom>
            <a:noFill/>
            <a:ln w="63500">
              <a:solidFill>
                <a:srgbClr val="98948F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1954706" y="1689934"/>
              <a:ext cx="297180" cy="108000"/>
            </a:xfrm>
            <a:prstGeom prst="rect">
              <a:avLst/>
            </a:prstGeom>
            <a:solidFill>
              <a:srgbClr val="E78638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1954706" y="1868297"/>
              <a:ext cx="297180" cy="108000"/>
            </a:xfrm>
            <a:prstGeom prst="rect">
              <a:avLst/>
            </a:prstGeom>
            <a:solidFill>
              <a:srgbClr val="98948F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 bwMode="auto">
            <a:xfrm>
              <a:off x="2032250" y="2129995"/>
              <a:ext cx="142092" cy="142092"/>
            </a:xfrm>
            <a:prstGeom prst="ellipse">
              <a:avLst/>
            </a:prstGeom>
            <a:solidFill>
              <a:srgbClr val="E78638"/>
            </a:solidFill>
            <a:ln w="63500"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cxnSp>
        <p:nvCxnSpPr>
          <p:cNvPr id="52" name="直接箭头连接符 50"/>
          <p:cNvCxnSpPr/>
          <p:nvPr/>
        </p:nvCxnSpPr>
        <p:spPr>
          <a:xfrm flipV="1">
            <a:off x="1207180" y="1808522"/>
            <a:ext cx="708332" cy="18855"/>
          </a:xfrm>
          <a:prstGeom prst="straightConnector1">
            <a:avLst/>
          </a:prstGeom>
          <a:noFill/>
          <a:ln w="63500">
            <a:solidFill>
              <a:srgbClr val="E78638"/>
            </a:solidFill>
            <a:headEnd type="arrow" w="lg" len="med"/>
          </a:ln>
          <a:effectLst/>
        </p:spPr>
      </p:cxnSp>
      <p:cxnSp>
        <p:nvCxnSpPr>
          <p:cNvPr id="53" name="直接箭头连接符 50"/>
          <p:cNvCxnSpPr/>
          <p:nvPr/>
        </p:nvCxnSpPr>
        <p:spPr>
          <a:xfrm flipV="1">
            <a:off x="1206087" y="2438335"/>
            <a:ext cx="708332" cy="18855"/>
          </a:xfrm>
          <a:prstGeom prst="straightConnector1">
            <a:avLst/>
          </a:prstGeom>
          <a:noFill/>
          <a:ln w="63500">
            <a:solidFill>
              <a:srgbClr val="E78638"/>
            </a:solidFill>
            <a:headEnd type="arrow" w="lg" len="med"/>
          </a:ln>
          <a:effectLst/>
        </p:spPr>
      </p:cxnSp>
      <p:cxnSp>
        <p:nvCxnSpPr>
          <p:cNvPr id="54" name="直接箭头连接符 50"/>
          <p:cNvCxnSpPr/>
          <p:nvPr/>
        </p:nvCxnSpPr>
        <p:spPr>
          <a:xfrm>
            <a:off x="941252" y="3002290"/>
            <a:ext cx="553728" cy="165642"/>
          </a:xfrm>
          <a:prstGeom prst="straightConnector1">
            <a:avLst/>
          </a:prstGeom>
          <a:noFill/>
          <a:ln w="63500">
            <a:solidFill>
              <a:srgbClr val="E78638"/>
            </a:solidFill>
            <a:headEnd type="arrow" w="lg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05" y="1594563"/>
            <a:ext cx="1604865" cy="99490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000610" y="1852128"/>
            <a:ext cx="126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E78638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rPr>
              <a:t>Alarm</a:t>
            </a:r>
            <a:r>
              <a:rPr lang="en-US" altLang="zh-CN" sz="2800" b="1" dirty="0">
                <a:solidFill>
                  <a:srgbClr val="E78638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rPr>
              <a:t>!</a:t>
            </a:r>
            <a:endParaRPr lang="zh-CN" altLang="en-US" sz="2800" b="1" dirty="0">
              <a:solidFill>
                <a:srgbClr val="E78638"/>
              </a:solidFill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19" name="流程图: 终止 29"/>
          <p:cNvSpPr/>
          <p:nvPr/>
        </p:nvSpPr>
        <p:spPr bwMode="auto">
          <a:xfrm>
            <a:off x="3940138" y="2463772"/>
            <a:ext cx="1296000" cy="21600"/>
          </a:xfrm>
          <a:prstGeom prst="flowChartTerminator">
            <a:avLst/>
          </a:prstGeom>
          <a:solidFill>
            <a:schemeClr val="accent4"/>
          </a:solidFill>
          <a:ln w="63500">
            <a:solidFill>
              <a:srgbClr val="98948F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99" y="143759"/>
            <a:ext cx="1241301" cy="391419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提供各种自动运维体系。您可以简单、快速、灵活地管理您的云端应用，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随时随地掌控应用运行情况，实现 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DevOps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</a:p>
        </p:txBody>
      </p:sp>
      <p:cxnSp>
        <p:nvCxnSpPr>
          <p:cNvPr id="69" name="直线连接符 31"/>
          <p:cNvCxnSpPr/>
          <p:nvPr/>
        </p:nvCxnSpPr>
        <p:spPr>
          <a:xfrm>
            <a:off x="62386" y="3924715"/>
            <a:ext cx="9000000" cy="0"/>
          </a:xfrm>
          <a:prstGeom prst="line">
            <a:avLst/>
          </a:prstGeom>
          <a:ln w="412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4537976" y="3875004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491457" y="3875004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533532" y="3870649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grpSp>
        <p:nvGrpSpPr>
          <p:cNvPr id="74" name="组合 73"/>
          <p:cNvGrpSpPr>
            <a:grpSpLocks noChangeAspect="1"/>
          </p:cNvGrpSpPr>
          <p:nvPr/>
        </p:nvGrpSpPr>
        <p:grpSpPr>
          <a:xfrm>
            <a:off x="5459039" y="2661843"/>
            <a:ext cx="513377" cy="789567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75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6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9" y="143759"/>
            <a:ext cx="1241301" cy="391419"/>
          </a:xfrm>
          <a:prstGeom prst="rect">
            <a:avLst/>
          </a:prstGeom>
        </p:spPr>
      </p:pic>
      <p:sp>
        <p:nvSpPr>
          <p:cNvPr id="5" name="Arc 5"/>
          <p:cNvSpPr>
            <a:spLocks/>
          </p:cNvSpPr>
          <p:nvPr/>
        </p:nvSpPr>
        <p:spPr bwMode="auto">
          <a:xfrm rot="16200000" flipV="1">
            <a:off x="2362404" y="1392294"/>
            <a:ext cx="1050925" cy="1917700"/>
          </a:xfrm>
          <a:custGeom>
            <a:avLst/>
            <a:gdLst>
              <a:gd name="G0" fmla="+- 0 0 0"/>
              <a:gd name="G1" fmla="+- 14196 0 0"/>
              <a:gd name="G2" fmla="+- 21600 0 0"/>
              <a:gd name="T0" fmla="*/ 16280 w 21600"/>
              <a:gd name="T1" fmla="*/ 0 h 27599"/>
              <a:gd name="T2" fmla="*/ 16939 w 21600"/>
              <a:gd name="T3" fmla="*/ 27599 h 27599"/>
              <a:gd name="T4" fmla="*/ 0 w 21600"/>
              <a:gd name="T5" fmla="*/ 14196 h 27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7599" fill="none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</a:path>
              <a:path w="21600" h="27599" stroke="0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  <a:lnTo>
                  <a:pt x="0" y="14196"/>
                </a:lnTo>
                <a:close/>
              </a:path>
            </a:pathLst>
          </a:custGeom>
          <a:noFill/>
          <a:ln w="44450">
            <a:solidFill>
              <a:schemeClr val="bg1">
                <a:lumMod val="65000"/>
              </a:schemeClr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6" name="Arc 6"/>
          <p:cNvSpPr>
            <a:spLocks/>
          </p:cNvSpPr>
          <p:nvPr/>
        </p:nvSpPr>
        <p:spPr bwMode="auto">
          <a:xfrm rot="16200000" flipV="1">
            <a:off x="5771560" y="1392294"/>
            <a:ext cx="1050925" cy="1917700"/>
          </a:xfrm>
          <a:custGeom>
            <a:avLst/>
            <a:gdLst>
              <a:gd name="G0" fmla="+- 0 0 0"/>
              <a:gd name="G1" fmla="+- 14196 0 0"/>
              <a:gd name="G2" fmla="+- 21600 0 0"/>
              <a:gd name="T0" fmla="*/ 16280 w 21600"/>
              <a:gd name="T1" fmla="*/ 0 h 27599"/>
              <a:gd name="T2" fmla="*/ 16939 w 21600"/>
              <a:gd name="T3" fmla="*/ 27599 h 27599"/>
              <a:gd name="T4" fmla="*/ 0 w 21600"/>
              <a:gd name="T5" fmla="*/ 14196 h 27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7599" fill="none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</a:path>
              <a:path w="21600" h="27599" stroke="0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  <a:lnTo>
                  <a:pt x="0" y="14196"/>
                </a:lnTo>
                <a:close/>
              </a:path>
            </a:pathLst>
          </a:custGeom>
          <a:noFill/>
          <a:ln w="44450">
            <a:solidFill>
              <a:schemeClr val="bg1">
                <a:lumMod val="65000"/>
              </a:schemeClr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915749" y="1114629"/>
            <a:ext cx="17799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技术成本高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5302973" y="1114629"/>
            <a:ext cx="19995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数据获取难</a:t>
            </a:r>
          </a:p>
        </p:txBody>
      </p:sp>
      <p:grpSp>
        <p:nvGrpSpPr>
          <p:cNvPr id="9" name="组合 15"/>
          <p:cNvGrpSpPr/>
          <p:nvPr/>
        </p:nvGrpSpPr>
        <p:grpSpPr>
          <a:xfrm>
            <a:off x="1888128" y="2475089"/>
            <a:ext cx="1222535" cy="1553783"/>
            <a:chOff x="3754234" y="2786185"/>
            <a:chExt cx="1222535" cy="1553783"/>
          </a:xfrm>
        </p:grpSpPr>
        <p:cxnSp>
          <p:nvCxnSpPr>
            <p:cNvPr id="10" name="直接连接符 23"/>
            <p:cNvCxnSpPr/>
            <p:nvPr/>
          </p:nvCxnSpPr>
          <p:spPr>
            <a:xfrm>
              <a:off x="4681811" y="3008759"/>
              <a:ext cx="0" cy="1331209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24"/>
            <p:cNvCxnSpPr/>
            <p:nvPr/>
          </p:nvCxnSpPr>
          <p:spPr>
            <a:xfrm>
              <a:off x="4882720" y="2952911"/>
              <a:ext cx="0" cy="1271377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25"/>
            <p:cNvCxnSpPr/>
            <p:nvPr/>
          </p:nvCxnSpPr>
          <p:spPr>
            <a:xfrm>
              <a:off x="3955143" y="4224288"/>
              <a:ext cx="927577" cy="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26"/>
            <p:cNvCxnSpPr/>
            <p:nvPr/>
          </p:nvCxnSpPr>
          <p:spPr>
            <a:xfrm>
              <a:off x="3754234" y="4339968"/>
              <a:ext cx="927577" cy="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梯形 23"/>
            <p:cNvSpPr/>
            <p:nvPr/>
          </p:nvSpPr>
          <p:spPr>
            <a:xfrm>
              <a:off x="4559423" y="2786185"/>
              <a:ext cx="417346" cy="254666"/>
            </a:xfrm>
            <a:custGeom>
              <a:avLst/>
              <a:gdLst>
                <a:gd name="connsiteX0" fmla="*/ 0 w 404381"/>
                <a:gd name="connsiteY0" fmla="*/ 174166 h 174166"/>
                <a:gd name="connsiteX1" fmla="*/ 43542 w 404381"/>
                <a:gd name="connsiteY1" fmla="*/ 0 h 174166"/>
                <a:gd name="connsiteX2" fmla="*/ 360840 w 404381"/>
                <a:gd name="connsiteY2" fmla="*/ 0 h 174166"/>
                <a:gd name="connsiteX3" fmla="*/ 404381 w 404381"/>
                <a:gd name="connsiteY3" fmla="*/ 174166 h 174166"/>
                <a:gd name="connsiteX4" fmla="*/ 0 w 404381"/>
                <a:gd name="connsiteY4" fmla="*/ 174166 h 174166"/>
                <a:gd name="connsiteX0" fmla="*/ 13608 w 417989"/>
                <a:gd name="connsiteY0" fmla="*/ 174166 h 174166"/>
                <a:gd name="connsiteX1" fmla="*/ 0 w 417989"/>
                <a:gd name="connsiteY1" fmla="*/ 0 h 174166"/>
                <a:gd name="connsiteX2" fmla="*/ 374448 w 417989"/>
                <a:gd name="connsiteY2" fmla="*/ 0 h 174166"/>
                <a:gd name="connsiteX3" fmla="*/ 417989 w 417989"/>
                <a:gd name="connsiteY3" fmla="*/ 174166 h 174166"/>
                <a:gd name="connsiteX4" fmla="*/ 13608 w 417989"/>
                <a:gd name="connsiteY4" fmla="*/ 174166 h 174166"/>
                <a:gd name="connsiteX0" fmla="*/ 13608 w 374448"/>
                <a:gd name="connsiteY0" fmla="*/ 174166 h 174166"/>
                <a:gd name="connsiteX1" fmla="*/ 0 w 374448"/>
                <a:gd name="connsiteY1" fmla="*/ 0 h 174166"/>
                <a:gd name="connsiteX2" fmla="*/ 374448 w 374448"/>
                <a:gd name="connsiteY2" fmla="*/ 0 h 174166"/>
                <a:gd name="connsiteX3" fmla="*/ 370364 w 374448"/>
                <a:gd name="connsiteY3" fmla="*/ 169404 h 174166"/>
                <a:gd name="connsiteX4" fmla="*/ 13608 w 374448"/>
                <a:gd name="connsiteY4" fmla="*/ 174166 h 174166"/>
                <a:gd name="connsiteX0" fmla="*/ 0 w 398940"/>
                <a:gd name="connsiteY0" fmla="*/ 212266 h 212266"/>
                <a:gd name="connsiteX1" fmla="*/ 24492 w 398940"/>
                <a:gd name="connsiteY1" fmla="*/ 0 h 212266"/>
                <a:gd name="connsiteX2" fmla="*/ 398940 w 398940"/>
                <a:gd name="connsiteY2" fmla="*/ 0 h 212266"/>
                <a:gd name="connsiteX3" fmla="*/ 394856 w 398940"/>
                <a:gd name="connsiteY3" fmla="*/ 169404 h 212266"/>
                <a:gd name="connsiteX4" fmla="*/ 0 w 398940"/>
                <a:gd name="connsiteY4" fmla="*/ 212266 h 212266"/>
                <a:gd name="connsiteX0" fmla="*/ 4083 w 403023"/>
                <a:gd name="connsiteY0" fmla="*/ 212266 h 212266"/>
                <a:gd name="connsiteX1" fmla="*/ 0 w 403023"/>
                <a:gd name="connsiteY1" fmla="*/ 0 h 212266"/>
                <a:gd name="connsiteX2" fmla="*/ 403023 w 403023"/>
                <a:gd name="connsiteY2" fmla="*/ 0 h 212266"/>
                <a:gd name="connsiteX3" fmla="*/ 398939 w 403023"/>
                <a:gd name="connsiteY3" fmla="*/ 169404 h 212266"/>
                <a:gd name="connsiteX4" fmla="*/ 4083 w 403023"/>
                <a:gd name="connsiteY4" fmla="*/ 212266 h 212266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69404 h 207503"/>
                <a:gd name="connsiteX4" fmla="*/ 0 w 403703"/>
                <a:gd name="connsiteY4" fmla="*/ 207503 h 207503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46842 h 207503"/>
                <a:gd name="connsiteX4" fmla="*/ 0 w 403703"/>
                <a:gd name="connsiteY4" fmla="*/ 207503 h 207503"/>
                <a:gd name="connsiteX0" fmla="*/ 0 w 410443"/>
                <a:gd name="connsiteY0" fmla="*/ 207503 h 207503"/>
                <a:gd name="connsiteX1" fmla="*/ 680 w 410443"/>
                <a:gd name="connsiteY1" fmla="*/ 0 h 207503"/>
                <a:gd name="connsiteX2" fmla="*/ 403703 w 410443"/>
                <a:gd name="connsiteY2" fmla="*/ 0 h 207503"/>
                <a:gd name="connsiteX3" fmla="*/ 410307 w 410443"/>
                <a:gd name="connsiteY3" fmla="*/ 113000 h 207503"/>
                <a:gd name="connsiteX4" fmla="*/ 0 w 410443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0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22057 w 410444"/>
                <a:gd name="connsiteY1" fmla="*/ 56404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45123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10011 w 409768"/>
                <a:gd name="connsiteY0" fmla="*/ 263907 h 263907"/>
                <a:gd name="connsiteX1" fmla="*/ 4 w 409768"/>
                <a:gd name="connsiteY1" fmla="*/ 45123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  <a:gd name="connsiteX0" fmla="*/ 10011 w 409768"/>
                <a:gd name="connsiteY0" fmla="*/ 263907 h 263907"/>
                <a:gd name="connsiteX1" fmla="*/ 4 w 409768"/>
                <a:gd name="connsiteY1" fmla="*/ 101526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768" h="263907">
                  <a:moveTo>
                    <a:pt x="10011" y="263907"/>
                  </a:moveTo>
                  <a:cubicBezTo>
                    <a:pt x="10238" y="194739"/>
                    <a:pt x="-223" y="170694"/>
                    <a:pt x="4" y="101526"/>
                  </a:cubicBezTo>
                  <a:lnTo>
                    <a:pt x="403027" y="0"/>
                  </a:lnTo>
                  <a:cubicBezTo>
                    <a:pt x="401666" y="56468"/>
                    <a:pt x="410993" y="79094"/>
                    <a:pt x="409632" y="135562"/>
                  </a:cubicBezTo>
                  <a:lnTo>
                    <a:pt x="10011" y="26390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15" name="直接连接符 28"/>
            <p:cNvCxnSpPr/>
            <p:nvPr/>
          </p:nvCxnSpPr>
          <p:spPr>
            <a:xfrm flipV="1">
              <a:off x="4674555" y="4014049"/>
              <a:ext cx="208165" cy="15240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6"/>
          <p:cNvGrpSpPr/>
          <p:nvPr/>
        </p:nvGrpSpPr>
        <p:grpSpPr>
          <a:xfrm>
            <a:off x="5316195" y="2475089"/>
            <a:ext cx="1222535" cy="1553783"/>
            <a:chOff x="3754234" y="2786185"/>
            <a:chExt cx="1222535" cy="1553783"/>
          </a:xfrm>
        </p:grpSpPr>
        <p:cxnSp>
          <p:nvCxnSpPr>
            <p:cNvPr id="17" name="直接连接符 17"/>
            <p:cNvCxnSpPr/>
            <p:nvPr/>
          </p:nvCxnSpPr>
          <p:spPr>
            <a:xfrm>
              <a:off x="4681811" y="3008759"/>
              <a:ext cx="0" cy="1331209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18"/>
            <p:cNvCxnSpPr/>
            <p:nvPr/>
          </p:nvCxnSpPr>
          <p:spPr>
            <a:xfrm>
              <a:off x="4882720" y="2952911"/>
              <a:ext cx="0" cy="1271377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9"/>
            <p:cNvCxnSpPr/>
            <p:nvPr/>
          </p:nvCxnSpPr>
          <p:spPr>
            <a:xfrm>
              <a:off x="3955143" y="4224288"/>
              <a:ext cx="927577" cy="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20"/>
            <p:cNvCxnSpPr/>
            <p:nvPr/>
          </p:nvCxnSpPr>
          <p:spPr>
            <a:xfrm>
              <a:off x="3754234" y="4339968"/>
              <a:ext cx="927577" cy="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梯形 23"/>
            <p:cNvSpPr/>
            <p:nvPr/>
          </p:nvSpPr>
          <p:spPr>
            <a:xfrm>
              <a:off x="4559423" y="2786185"/>
              <a:ext cx="417346" cy="254666"/>
            </a:xfrm>
            <a:custGeom>
              <a:avLst/>
              <a:gdLst>
                <a:gd name="connsiteX0" fmla="*/ 0 w 404381"/>
                <a:gd name="connsiteY0" fmla="*/ 174166 h 174166"/>
                <a:gd name="connsiteX1" fmla="*/ 43542 w 404381"/>
                <a:gd name="connsiteY1" fmla="*/ 0 h 174166"/>
                <a:gd name="connsiteX2" fmla="*/ 360840 w 404381"/>
                <a:gd name="connsiteY2" fmla="*/ 0 h 174166"/>
                <a:gd name="connsiteX3" fmla="*/ 404381 w 404381"/>
                <a:gd name="connsiteY3" fmla="*/ 174166 h 174166"/>
                <a:gd name="connsiteX4" fmla="*/ 0 w 404381"/>
                <a:gd name="connsiteY4" fmla="*/ 174166 h 174166"/>
                <a:gd name="connsiteX0" fmla="*/ 13608 w 417989"/>
                <a:gd name="connsiteY0" fmla="*/ 174166 h 174166"/>
                <a:gd name="connsiteX1" fmla="*/ 0 w 417989"/>
                <a:gd name="connsiteY1" fmla="*/ 0 h 174166"/>
                <a:gd name="connsiteX2" fmla="*/ 374448 w 417989"/>
                <a:gd name="connsiteY2" fmla="*/ 0 h 174166"/>
                <a:gd name="connsiteX3" fmla="*/ 417989 w 417989"/>
                <a:gd name="connsiteY3" fmla="*/ 174166 h 174166"/>
                <a:gd name="connsiteX4" fmla="*/ 13608 w 417989"/>
                <a:gd name="connsiteY4" fmla="*/ 174166 h 174166"/>
                <a:gd name="connsiteX0" fmla="*/ 13608 w 374448"/>
                <a:gd name="connsiteY0" fmla="*/ 174166 h 174166"/>
                <a:gd name="connsiteX1" fmla="*/ 0 w 374448"/>
                <a:gd name="connsiteY1" fmla="*/ 0 h 174166"/>
                <a:gd name="connsiteX2" fmla="*/ 374448 w 374448"/>
                <a:gd name="connsiteY2" fmla="*/ 0 h 174166"/>
                <a:gd name="connsiteX3" fmla="*/ 370364 w 374448"/>
                <a:gd name="connsiteY3" fmla="*/ 169404 h 174166"/>
                <a:gd name="connsiteX4" fmla="*/ 13608 w 374448"/>
                <a:gd name="connsiteY4" fmla="*/ 174166 h 174166"/>
                <a:gd name="connsiteX0" fmla="*/ 0 w 398940"/>
                <a:gd name="connsiteY0" fmla="*/ 212266 h 212266"/>
                <a:gd name="connsiteX1" fmla="*/ 24492 w 398940"/>
                <a:gd name="connsiteY1" fmla="*/ 0 h 212266"/>
                <a:gd name="connsiteX2" fmla="*/ 398940 w 398940"/>
                <a:gd name="connsiteY2" fmla="*/ 0 h 212266"/>
                <a:gd name="connsiteX3" fmla="*/ 394856 w 398940"/>
                <a:gd name="connsiteY3" fmla="*/ 169404 h 212266"/>
                <a:gd name="connsiteX4" fmla="*/ 0 w 398940"/>
                <a:gd name="connsiteY4" fmla="*/ 212266 h 212266"/>
                <a:gd name="connsiteX0" fmla="*/ 4083 w 403023"/>
                <a:gd name="connsiteY0" fmla="*/ 212266 h 212266"/>
                <a:gd name="connsiteX1" fmla="*/ 0 w 403023"/>
                <a:gd name="connsiteY1" fmla="*/ 0 h 212266"/>
                <a:gd name="connsiteX2" fmla="*/ 403023 w 403023"/>
                <a:gd name="connsiteY2" fmla="*/ 0 h 212266"/>
                <a:gd name="connsiteX3" fmla="*/ 398939 w 403023"/>
                <a:gd name="connsiteY3" fmla="*/ 169404 h 212266"/>
                <a:gd name="connsiteX4" fmla="*/ 4083 w 403023"/>
                <a:gd name="connsiteY4" fmla="*/ 212266 h 212266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69404 h 207503"/>
                <a:gd name="connsiteX4" fmla="*/ 0 w 403703"/>
                <a:gd name="connsiteY4" fmla="*/ 207503 h 207503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46842 h 207503"/>
                <a:gd name="connsiteX4" fmla="*/ 0 w 403703"/>
                <a:gd name="connsiteY4" fmla="*/ 207503 h 207503"/>
                <a:gd name="connsiteX0" fmla="*/ 0 w 410443"/>
                <a:gd name="connsiteY0" fmla="*/ 207503 h 207503"/>
                <a:gd name="connsiteX1" fmla="*/ 680 w 410443"/>
                <a:gd name="connsiteY1" fmla="*/ 0 h 207503"/>
                <a:gd name="connsiteX2" fmla="*/ 403703 w 410443"/>
                <a:gd name="connsiteY2" fmla="*/ 0 h 207503"/>
                <a:gd name="connsiteX3" fmla="*/ 410307 w 410443"/>
                <a:gd name="connsiteY3" fmla="*/ 113000 h 207503"/>
                <a:gd name="connsiteX4" fmla="*/ 0 w 410443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0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22057 w 410444"/>
                <a:gd name="connsiteY1" fmla="*/ 56404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45123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10011 w 409768"/>
                <a:gd name="connsiteY0" fmla="*/ 263907 h 263907"/>
                <a:gd name="connsiteX1" fmla="*/ 4 w 409768"/>
                <a:gd name="connsiteY1" fmla="*/ 45123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  <a:gd name="connsiteX0" fmla="*/ 10011 w 409768"/>
                <a:gd name="connsiteY0" fmla="*/ 263907 h 263907"/>
                <a:gd name="connsiteX1" fmla="*/ 4 w 409768"/>
                <a:gd name="connsiteY1" fmla="*/ 101526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768" h="263907">
                  <a:moveTo>
                    <a:pt x="10011" y="263907"/>
                  </a:moveTo>
                  <a:cubicBezTo>
                    <a:pt x="10238" y="194739"/>
                    <a:pt x="-223" y="170694"/>
                    <a:pt x="4" y="101526"/>
                  </a:cubicBezTo>
                  <a:lnTo>
                    <a:pt x="403027" y="0"/>
                  </a:lnTo>
                  <a:cubicBezTo>
                    <a:pt x="401666" y="56468"/>
                    <a:pt x="410993" y="79094"/>
                    <a:pt x="409632" y="135562"/>
                  </a:cubicBezTo>
                  <a:lnTo>
                    <a:pt x="10011" y="26390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22" name="直接连接符 22"/>
            <p:cNvCxnSpPr/>
            <p:nvPr/>
          </p:nvCxnSpPr>
          <p:spPr>
            <a:xfrm flipV="1">
              <a:off x="4674555" y="4014049"/>
              <a:ext cx="208165" cy="15240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34" t="18530" r="30248" b="49070"/>
          <a:stretch/>
        </p:blipFill>
        <p:spPr>
          <a:xfrm rot="19467034">
            <a:off x="2580415" y="2594566"/>
            <a:ext cx="1593998" cy="1152128"/>
          </a:xfrm>
          <a:prstGeom prst="rect">
            <a:avLst/>
          </a:prstGeom>
        </p:spPr>
      </p:pic>
      <p:grpSp>
        <p:nvGrpSpPr>
          <p:cNvPr id="29" name="组合 1"/>
          <p:cNvGrpSpPr/>
          <p:nvPr/>
        </p:nvGrpSpPr>
        <p:grpSpPr>
          <a:xfrm>
            <a:off x="1296363" y="2561762"/>
            <a:ext cx="560360" cy="592705"/>
            <a:chOff x="3722033" y="3714538"/>
            <a:chExt cx="500321" cy="674410"/>
          </a:xfrm>
        </p:grpSpPr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3818586" y="4203888"/>
              <a:ext cx="306118" cy="185060"/>
            </a:xfrm>
            <a:custGeom>
              <a:avLst/>
              <a:gdLst>
                <a:gd name="T0" fmla="*/ 317 w 354"/>
                <a:gd name="T1" fmla="*/ 5 h 214"/>
                <a:gd name="T2" fmla="*/ 354 w 354"/>
                <a:gd name="T3" fmla="*/ 186 h 214"/>
                <a:gd name="T4" fmla="*/ 294 w 354"/>
                <a:gd name="T5" fmla="*/ 171 h 214"/>
                <a:gd name="T6" fmla="*/ 250 w 354"/>
                <a:gd name="T7" fmla="*/ 214 h 214"/>
                <a:gd name="T8" fmla="*/ 215 w 354"/>
                <a:gd name="T9" fmla="*/ 44 h 214"/>
                <a:gd name="T10" fmla="*/ 230 w 354"/>
                <a:gd name="T11" fmla="*/ 46 h 214"/>
                <a:gd name="T12" fmla="*/ 241 w 354"/>
                <a:gd name="T13" fmla="*/ 45 h 214"/>
                <a:gd name="T14" fmla="*/ 287 w 354"/>
                <a:gd name="T15" fmla="*/ 7 h 214"/>
                <a:gd name="T16" fmla="*/ 292 w 354"/>
                <a:gd name="T17" fmla="*/ 0 h 214"/>
                <a:gd name="T18" fmla="*/ 300 w 354"/>
                <a:gd name="T19" fmla="*/ 2 h 214"/>
                <a:gd name="T20" fmla="*/ 317 w 354"/>
                <a:gd name="T21" fmla="*/ 5 h 214"/>
                <a:gd name="T22" fmla="*/ 140 w 354"/>
                <a:gd name="T23" fmla="*/ 44 h 214"/>
                <a:gd name="T24" fmla="*/ 105 w 354"/>
                <a:gd name="T25" fmla="*/ 214 h 214"/>
                <a:gd name="T26" fmla="*/ 60 w 354"/>
                <a:gd name="T27" fmla="*/ 171 h 214"/>
                <a:gd name="T28" fmla="*/ 0 w 354"/>
                <a:gd name="T29" fmla="*/ 186 h 214"/>
                <a:gd name="T30" fmla="*/ 38 w 354"/>
                <a:gd name="T31" fmla="*/ 5 h 214"/>
                <a:gd name="T32" fmla="*/ 55 w 354"/>
                <a:gd name="T33" fmla="*/ 2 h 214"/>
                <a:gd name="T34" fmla="*/ 63 w 354"/>
                <a:gd name="T35" fmla="*/ 0 h 214"/>
                <a:gd name="T36" fmla="*/ 67 w 354"/>
                <a:gd name="T37" fmla="*/ 7 h 214"/>
                <a:gd name="T38" fmla="*/ 103 w 354"/>
                <a:gd name="T39" fmla="*/ 42 h 214"/>
                <a:gd name="T40" fmla="*/ 114 w 354"/>
                <a:gd name="T41" fmla="*/ 45 h 214"/>
                <a:gd name="T42" fmla="*/ 140 w 354"/>
                <a:gd name="T43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4" h="214">
                  <a:moveTo>
                    <a:pt x="317" y="5"/>
                  </a:moveTo>
                  <a:cubicBezTo>
                    <a:pt x="354" y="186"/>
                    <a:pt x="354" y="186"/>
                    <a:pt x="354" y="186"/>
                  </a:cubicBezTo>
                  <a:cubicBezTo>
                    <a:pt x="294" y="171"/>
                    <a:pt x="294" y="171"/>
                    <a:pt x="294" y="171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20" y="45"/>
                    <a:pt x="225" y="46"/>
                    <a:pt x="230" y="46"/>
                  </a:cubicBezTo>
                  <a:cubicBezTo>
                    <a:pt x="234" y="46"/>
                    <a:pt x="238" y="46"/>
                    <a:pt x="241" y="45"/>
                  </a:cubicBezTo>
                  <a:cubicBezTo>
                    <a:pt x="264" y="40"/>
                    <a:pt x="276" y="25"/>
                    <a:pt x="287" y="7"/>
                  </a:cubicBezTo>
                  <a:cubicBezTo>
                    <a:pt x="289" y="5"/>
                    <a:pt x="290" y="2"/>
                    <a:pt x="292" y="0"/>
                  </a:cubicBezTo>
                  <a:cubicBezTo>
                    <a:pt x="295" y="0"/>
                    <a:pt x="298" y="1"/>
                    <a:pt x="300" y="2"/>
                  </a:cubicBezTo>
                  <a:cubicBezTo>
                    <a:pt x="306" y="3"/>
                    <a:pt x="311" y="4"/>
                    <a:pt x="317" y="5"/>
                  </a:cubicBezTo>
                  <a:close/>
                  <a:moveTo>
                    <a:pt x="140" y="44"/>
                  </a:moveTo>
                  <a:cubicBezTo>
                    <a:pt x="105" y="214"/>
                    <a:pt x="105" y="214"/>
                    <a:pt x="105" y="214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3" y="4"/>
                    <a:pt x="49" y="3"/>
                    <a:pt x="55" y="2"/>
                  </a:cubicBezTo>
                  <a:cubicBezTo>
                    <a:pt x="57" y="1"/>
                    <a:pt x="60" y="1"/>
                    <a:pt x="63" y="0"/>
                  </a:cubicBezTo>
                  <a:cubicBezTo>
                    <a:pt x="65" y="2"/>
                    <a:pt x="66" y="5"/>
                    <a:pt x="67" y="7"/>
                  </a:cubicBezTo>
                  <a:cubicBezTo>
                    <a:pt x="77" y="21"/>
                    <a:pt x="86" y="35"/>
                    <a:pt x="103" y="42"/>
                  </a:cubicBezTo>
                  <a:cubicBezTo>
                    <a:pt x="106" y="43"/>
                    <a:pt x="110" y="44"/>
                    <a:pt x="114" y="45"/>
                  </a:cubicBezTo>
                  <a:cubicBezTo>
                    <a:pt x="123" y="47"/>
                    <a:pt x="131" y="46"/>
                    <a:pt x="140" y="44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3722033" y="3714538"/>
              <a:ext cx="500321" cy="500687"/>
            </a:xfrm>
            <a:custGeom>
              <a:avLst/>
              <a:gdLst>
                <a:gd name="T0" fmla="*/ 289 w 579"/>
                <a:gd name="T1" fmla="*/ 28 h 579"/>
                <a:gd name="T2" fmla="*/ 346 w 579"/>
                <a:gd name="T3" fmla="*/ 4 h 579"/>
                <a:gd name="T4" fmla="*/ 390 w 579"/>
                <a:gd name="T5" fmla="*/ 48 h 579"/>
                <a:gd name="T6" fmla="*/ 451 w 579"/>
                <a:gd name="T7" fmla="*/ 48 h 579"/>
                <a:gd name="T8" fmla="*/ 475 w 579"/>
                <a:gd name="T9" fmla="*/ 105 h 579"/>
                <a:gd name="T10" fmla="*/ 532 w 579"/>
                <a:gd name="T11" fmla="*/ 128 h 579"/>
                <a:gd name="T12" fmla="*/ 531 w 579"/>
                <a:gd name="T13" fmla="*/ 190 h 579"/>
                <a:gd name="T14" fmla="*/ 575 w 579"/>
                <a:gd name="T15" fmla="*/ 233 h 579"/>
                <a:gd name="T16" fmla="*/ 551 w 579"/>
                <a:gd name="T17" fmla="*/ 290 h 579"/>
                <a:gd name="T18" fmla="*/ 575 w 579"/>
                <a:gd name="T19" fmla="*/ 347 h 579"/>
                <a:gd name="T20" fmla="*/ 531 w 579"/>
                <a:gd name="T21" fmla="*/ 390 h 579"/>
                <a:gd name="T22" fmla="*/ 532 w 579"/>
                <a:gd name="T23" fmla="*/ 452 h 579"/>
                <a:gd name="T24" fmla="*/ 475 w 579"/>
                <a:gd name="T25" fmla="*/ 475 h 579"/>
                <a:gd name="T26" fmla="*/ 451 w 579"/>
                <a:gd name="T27" fmla="*/ 532 h 579"/>
                <a:gd name="T28" fmla="*/ 390 w 579"/>
                <a:gd name="T29" fmla="*/ 532 h 579"/>
                <a:gd name="T30" fmla="*/ 346 w 579"/>
                <a:gd name="T31" fmla="*/ 575 h 579"/>
                <a:gd name="T32" fmla="*/ 289 w 579"/>
                <a:gd name="T33" fmla="*/ 552 h 579"/>
                <a:gd name="T34" fmla="*/ 233 w 579"/>
                <a:gd name="T35" fmla="*/ 575 h 579"/>
                <a:gd name="T36" fmla="*/ 189 w 579"/>
                <a:gd name="T37" fmla="*/ 532 h 579"/>
                <a:gd name="T38" fmla="*/ 128 w 579"/>
                <a:gd name="T39" fmla="*/ 532 h 579"/>
                <a:gd name="T40" fmla="*/ 104 w 579"/>
                <a:gd name="T41" fmla="*/ 475 h 579"/>
                <a:gd name="T42" fmla="*/ 47 w 579"/>
                <a:gd name="T43" fmla="*/ 452 h 579"/>
                <a:gd name="T44" fmla="*/ 47 w 579"/>
                <a:gd name="T45" fmla="*/ 390 h 579"/>
                <a:gd name="T46" fmla="*/ 4 w 579"/>
                <a:gd name="T47" fmla="*/ 347 h 579"/>
                <a:gd name="T48" fmla="*/ 27 w 579"/>
                <a:gd name="T49" fmla="*/ 290 h 579"/>
                <a:gd name="T50" fmla="*/ 4 w 579"/>
                <a:gd name="T51" fmla="*/ 233 h 579"/>
                <a:gd name="T52" fmla="*/ 47 w 579"/>
                <a:gd name="T53" fmla="*/ 190 h 579"/>
                <a:gd name="T54" fmla="*/ 47 w 579"/>
                <a:gd name="T55" fmla="*/ 128 h 579"/>
                <a:gd name="T56" fmla="*/ 104 w 579"/>
                <a:gd name="T57" fmla="*/ 105 h 579"/>
                <a:gd name="T58" fmla="*/ 128 w 579"/>
                <a:gd name="T59" fmla="*/ 48 h 579"/>
                <a:gd name="T60" fmla="*/ 189 w 579"/>
                <a:gd name="T61" fmla="*/ 48 h 579"/>
                <a:gd name="T62" fmla="*/ 233 w 579"/>
                <a:gd name="T63" fmla="*/ 4 h 579"/>
                <a:gd name="T64" fmla="*/ 289 w 579"/>
                <a:gd name="T65" fmla="*/ 28 h 579"/>
                <a:gd name="T66" fmla="*/ 367 w 579"/>
                <a:gd name="T67" fmla="*/ 103 h 579"/>
                <a:gd name="T68" fmla="*/ 87 w 579"/>
                <a:gd name="T69" fmla="*/ 288 h 579"/>
                <a:gd name="T70" fmla="*/ 367 w 579"/>
                <a:gd name="T71" fmla="*/ 477 h 579"/>
                <a:gd name="T72" fmla="*/ 431 w 579"/>
                <a:gd name="T73" fmla="*/ 146 h 579"/>
                <a:gd name="T74" fmla="*/ 367 w 579"/>
                <a:gd name="T75" fmla="*/ 10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9" h="579">
                  <a:moveTo>
                    <a:pt x="289" y="28"/>
                  </a:moveTo>
                  <a:cubicBezTo>
                    <a:pt x="308" y="29"/>
                    <a:pt x="327" y="0"/>
                    <a:pt x="346" y="4"/>
                  </a:cubicBezTo>
                  <a:cubicBezTo>
                    <a:pt x="365" y="8"/>
                    <a:pt x="371" y="42"/>
                    <a:pt x="390" y="48"/>
                  </a:cubicBezTo>
                  <a:cubicBezTo>
                    <a:pt x="407" y="56"/>
                    <a:pt x="435" y="37"/>
                    <a:pt x="451" y="48"/>
                  </a:cubicBezTo>
                  <a:cubicBezTo>
                    <a:pt x="467" y="58"/>
                    <a:pt x="460" y="92"/>
                    <a:pt x="475" y="105"/>
                  </a:cubicBezTo>
                  <a:cubicBezTo>
                    <a:pt x="487" y="119"/>
                    <a:pt x="521" y="112"/>
                    <a:pt x="532" y="128"/>
                  </a:cubicBezTo>
                  <a:cubicBezTo>
                    <a:pt x="542" y="144"/>
                    <a:pt x="523" y="172"/>
                    <a:pt x="531" y="190"/>
                  </a:cubicBezTo>
                  <a:cubicBezTo>
                    <a:pt x="537" y="208"/>
                    <a:pt x="571" y="214"/>
                    <a:pt x="575" y="233"/>
                  </a:cubicBezTo>
                  <a:cubicBezTo>
                    <a:pt x="579" y="252"/>
                    <a:pt x="550" y="271"/>
                    <a:pt x="551" y="290"/>
                  </a:cubicBezTo>
                  <a:cubicBezTo>
                    <a:pt x="550" y="309"/>
                    <a:pt x="579" y="328"/>
                    <a:pt x="575" y="347"/>
                  </a:cubicBezTo>
                  <a:cubicBezTo>
                    <a:pt x="571" y="366"/>
                    <a:pt x="538" y="372"/>
                    <a:pt x="531" y="390"/>
                  </a:cubicBezTo>
                  <a:cubicBezTo>
                    <a:pt x="523" y="407"/>
                    <a:pt x="542" y="436"/>
                    <a:pt x="532" y="452"/>
                  </a:cubicBezTo>
                  <a:cubicBezTo>
                    <a:pt x="521" y="468"/>
                    <a:pt x="487" y="461"/>
                    <a:pt x="475" y="475"/>
                  </a:cubicBezTo>
                  <a:cubicBezTo>
                    <a:pt x="460" y="488"/>
                    <a:pt x="467" y="521"/>
                    <a:pt x="451" y="532"/>
                  </a:cubicBezTo>
                  <a:cubicBezTo>
                    <a:pt x="435" y="543"/>
                    <a:pt x="407" y="523"/>
                    <a:pt x="390" y="532"/>
                  </a:cubicBezTo>
                  <a:cubicBezTo>
                    <a:pt x="372" y="538"/>
                    <a:pt x="365" y="572"/>
                    <a:pt x="346" y="575"/>
                  </a:cubicBezTo>
                  <a:cubicBezTo>
                    <a:pt x="327" y="579"/>
                    <a:pt x="309" y="550"/>
                    <a:pt x="289" y="552"/>
                  </a:cubicBezTo>
                  <a:cubicBezTo>
                    <a:pt x="270" y="550"/>
                    <a:pt x="252" y="579"/>
                    <a:pt x="233" y="575"/>
                  </a:cubicBezTo>
                  <a:cubicBezTo>
                    <a:pt x="214" y="572"/>
                    <a:pt x="207" y="538"/>
                    <a:pt x="189" y="532"/>
                  </a:cubicBezTo>
                  <a:cubicBezTo>
                    <a:pt x="172" y="523"/>
                    <a:pt x="144" y="543"/>
                    <a:pt x="128" y="532"/>
                  </a:cubicBezTo>
                  <a:cubicBezTo>
                    <a:pt x="112" y="521"/>
                    <a:pt x="119" y="488"/>
                    <a:pt x="104" y="475"/>
                  </a:cubicBezTo>
                  <a:cubicBezTo>
                    <a:pt x="92" y="461"/>
                    <a:pt x="58" y="468"/>
                    <a:pt x="47" y="452"/>
                  </a:cubicBezTo>
                  <a:cubicBezTo>
                    <a:pt x="36" y="436"/>
                    <a:pt x="56" y="407"/>
                    <a:pt x="47" y="390"/>
                  </a:cubicBezTo>
                  <a:cubicBezTo>
                    <a:pt x="41" y="372"/>
                    <a:pt x="8" y="366"/>
                    <a:pt x="4" y="347"/>
                  </a:cubicBezTo>
                  <a:cubicBezTo>
                    <a:pt x="0" y="328"/>
                    <a:pt x="29" y="309"/>
                    <a:pt x="27" y="290"/>
                  </a:cubicBezTo>
                  <a:cubicBezTo>
                    <a:pt x="29" y="271"/>
                    <a:pt x="0" y="252"/>
                    <a:pt x="4" y="233"/>
                  </a:cubicBezTo>
                  <a:cubicBezTo>
                    <a:pt x="8" y="214"/>
                    <a:pt x="41" y="208"/>
                    <a:pt x="47" y="190"/>
                  </a:cubicBezTo>
                  <a:cubicBezTo>
                    <a:pt x="56" y="172"/>
                    <a:pt x="36" y="144"/>
                    <a:pt x="47" y="128"/>
                  </a:cubicBezTo>
                  <a:cubicBezTo>
                    <a:pt x="58" y="112"/>
                    <a:pt x="92" y="119"/>
                    <a:pt x="104" y="105"/>
                  </a:cubicBezTo>
                  <a:cubicBezTo>
                    <a:pt x="119" y="92"/>
                    <a:pt x="112" y="58"/>
                    <a:pt x="128" y="48"/>
                  </a:cubicBezTo>
                  <a:cubicBezTo>
                    <a:pt x="144" y="37"/>
                    <a:pt x="172" y="56"/>
                    <a:pt x="189" y="48"/>
                  </a:cubicBezTo>
                  <a:cubicBezTo>
                    <a:pt x="207" y="42"/>
                    <a:pt x="214" y="8"/>
                    <a:pt x="233" y="4"/>
                  </a:cubicBezTo>
                  <a:cubicBezTo>
                    <a:pt x="252" y="0"/>
                    <a:pt x="270" y="29"/>
                    <a:pt x="289" y="28"/>
                  </a:cubicBezTo>
                  <a:close/>
                  <a:moveTo>
                    <a:pt x="367" y="103"/>
                  </a:moveTo>
                  <a:cubicBezTo>
                    <a:pt x="234" y="48"/>
                    <a:pt x="88" y="145"/>
                    <a:pt x="87" y="288"/>
                  </a:cubicBezTo>
                  <a:cubicBezTo>
                    <a:pt x="86" y="433"/>
                    <a:pt x="233" y="532"/>
                    <a:pt x="367" y="477"/>
                  </a:cubicBezTo>
                  <a:cubicBezTo>
                    <a:pt x="501" y="421"/>
                    <a:pt x="534" y="247"/>
                    <a:pt x="431" y="146"/>
                  </a:cubicBezTo>
                  <a:cubicBezTo>
                    <a:pt x="413" y="127"/>
                    <a:pt x="391" y="113"/>
                    <a:pt x="367" y="103"/>
                  </a:cubicBezTo>
                  <a:close/>
                </a:path>
              </a:pathLst>
            </a:custGeom>
            <a:solidFill>
              <a:srgbClr val="6C6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32" name="Freeform 29"/>
            <p:cNvSpPr>
              <a:spLocks noEditPoints="1"/>
            </p:cNvSpPr>
            <p:nvPr/>
          </p:nvSpPr>
          <p:spPr bwMode="auto">
            <a:xfrm>
              <a:off x="3829192" y="3821698"/>
              <a:ext cx="286002" cy="287100"/>
            </a:xfrm>
            <a:custGeom>
              <a:avLst/>
              <a:gdLst>
                <a:gd name="T0" fmla="*/ 165 w 331"/>
                <a:gd name="T1" fmla="*/ 0 h 332"/>
                <a:gd name="T2" fmla="*/ 331 w 331"/>
                <a:gd name="T3" fmla="*/ 166 h 332"/>
                <a:gd name="T4" fmla="*/ 165 w 331"/>
                <a:gd name="T5" fmla="*/ 332 h 332"/>
                <a:gd name="T6" fmla="*/ 0 w 331"/>
                <a:gd name="T7" fmla="*/ 166 h 332"/>
                <a:gd name="T8" fmla="*/ 165 w 331"/>
                <a:gd name="T9" fmla="*/ 0 h 332"/>
                <a:gd name="T10" fmla="*/ 176 w 331"/>
                <a:gd name="T11" fmla="*/ 50 h 332"/>
                <a:gd name="T12" fmla="*/ 205 w 331"/>
                <a:gd name="T13" fmla="*/ 111 h 332"/>
                <a:gd name="T14" fmla="*/ 272 w 331"/>
                <a:gd name="T15" fmla="*/ 119 h 332"/>
                <a:gd name="T16" fmla="*/ 282 w 331"/>
                <a:gd name="T17" fmla="*/ 127 h 332"/>
                <a:gd name="T18" fmla="*/ 279 w 331"/>
                <a:gd name="T19" fmla="*/ 140 h 332"/>
                <a:gd name="T20" fmla="*/ 229 w 331"/>
                <a:gd name="T21" fmla="*/ 186 h 332"/>
                <a:gd name="T22" fmla="*/ 242 w 331"/>
                <a:gd name="T23" fmla="*/ 252 h 332"/>
                <a:gd name="T24" fmla="*/ 237 w 331"/>
                <a:gd name="T25" fmla="*/ 265 h 332"/>
                <a:gd name="T26" fmla="*/ 224 w 331"/>
                <a:gd name="T27" fmla="*/ 265 h 332"/>
                <a:gd name="T28" fmla="*/ 165 w 331"/>
                <a:gd name="T29" fmla="*/ 232 h 332"/>
                <a:gd name="T30" fmla="*/ 106 w 331"/>
                <a:gd name="T31" fmla="*/ 265 h 332"/>
                <a:gd name="T32" fmla="*/ 93 w 331"/>
                <a:gd name="T33" fmla="*/ 265 h 332"/>
                <a:gd name="T34" fmla="*/ 89 w 331"/>
                <a:gd name="T35" fmla="*/ 252 h 332"/>
                <a:gd name="T36" fmla="*/ 102 w 331"/>
                <a:gd name="T37" fmla="*/ 186 h 332"/>
                <a:gd name="T38" fmla="*/ 52 w 331"/>
                <a:gd name="T39" fmla="*/ 140 h 332"/>
                <a:gd name="T40" fmla="*/ 49 w 331"/>
                <a:gd name="T41" fmla="*/ 127 h 332"/>
                <a:gd name="T42" fmla="*/ 59 w 331"/>
                <a:gd name="T43" fmla="*/ 119 h 332"/>
                <a:gd name="T44" fmla="*/ 126 w 331"/>
                <a:gd name="T45" fmla="*/ 111 h 332"/>
                <a:gd name="T46" fmla="*/ 154 w 331"/>
                <a:gd name="T47" fmla="*/ 50 h 332"/>
                <a:gd name="T48" fmla="*/ 165 w 331"/>
                <a:gd name="T49" fmla="*/ 43 h 332"/>
                <a:gd name="T50" fmla="*/ 176 w 331"/>
                <a:gd name="T51" fmla="*/ 5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1" h="332">
                  <a:moveTo>
                    <a:pt x="165" y="0"/>
                  </a:moveTo>
                  <a:cubicBezTo>
                    <a:pt x="257" y="0"/>
                    <a:pt x="331" y="74"/>
                    <a:pt x="331" y="166"/>
                  </a:cubicBezTo>
                  <a:cubicBezTo>
                    <a:pt x="331" y="257"/>
                    <a:pt x="257" y="332"/>
                    <a:pt x="165" y="332"/>
                  </a:cubicBezTo>
                  <a:cubicBezTo>
                    <a:pt x="74" y="332"/>
                    <a:pt x="0" y="257"/>
                    <a:pt x="0" y="166"/>
                  </a:cubicBezTo>
                  <a:cubicBezTo>
                    <a:pt x="0" y="74"/>
                    <a:pt x="74" y="0"/>
                    <a:pt x="165" y="0"/>
                  </a:cubicBezTo>
                  <a:close/>
                  <a:moveTo>
                    <a:pt x="176" y="50"/>
                  </a:moveTo>
                  <a:cubicBezTo>
                    <a:pt x="205" y="111"/>
                    <a:pt x="205" y="111"/>
                    <a:pt x="205" y="111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7" y="120"/>
                    <a:pt x="281" y="123"/>
                    <a:pt x="282" y="127"/>
                  </a:cubicBezTo>
                  <a:cubicBezTo>
                    <a:pt x="284" y="132"/>
                    <a:pt x="282" y="137"/>
                    <a:pt x="279" y="140"/>
                  </a:cubicBezTo>
                  <a:cubicBezTo>
                    <a:pt x="229" y="186"/>
                    <a:pt x="229" y="186"/>
                    <a:pt x="229" y="186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3" y="257"/>
                    <a:pt x="241" y="262"/>
                    <a:pt x="237" y="265"/>
                  </a:cubicBezTo>
                  <a:cubicBezTo>
                    <a:pt x="234" y="267"/>
                    <a:pt x="229" y="268"/>
                    <a:pt x="224" y="265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2" y="268"/>
                    <a:pt x="97" y="267"/>
                    <a:pt x="93" y="265"/>
                  </a:cubicBezTo>
                  <a:cubicBezTo>
                    <a:pt x="89" y="262"/>
                    <a:pt x="88" y="257"/>
                    <a:pt x="89" y="252"/>
                  </a:cubicBezTo>
                  <a:cubicBezTo>
                    <a:pt x="102" y="186"/>
                    <a:pt x="102" y="186"/>
                    <a:pt x="102" y="186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48" y="137"/>
                    <a:pt x="47" y="132"/>
                    <a:pt x="49" y="127"/>
                  </a:cubicBezTo>
                  <a:cubicBezTo>
                    <a:pt x="50" y="123"/>
                    <a:pt x="54" y="120"/>
                    <a:pt x="59" y="119"/>
                  </a:cubicBezTo>
                  <a:cubicBezTo>
                    <a:pt x="126" y="111"/>
                    <a:pt x="126" y="111"/>
                    <a:pt x="126" y="11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6" y="45"/>
                    <a:pt x="161" y="43"/>
                    <a:pt x="165" y="43"/>
                  </a:cubicBezTo>
                  <a:cubicBezTo>
                    <a:pt x="170" y="43"/>
                    <a:pt x="174" y="45"/>
                    <a:pt x="176" y="5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23" y="2521007"/>
            <a:ext cx="2104651" cy="663659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预置的即买即用大数据服务能力、快速简单的大数据应用托管能力，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帮助开发者极速构建云端应用，探究大数据之美。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70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500"/>
    </mc:Choice>
    <mc:Fallback xmlns="">
      <p:transition spd="slow" advClick="0" advTm="1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10"/>
                            </p:stCondLst>
                            <p:childTnLst>
                              <p:par>
                                <p:cTn id="14" presetID="2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97531E-6 C 0.00695 -0.00988 0.01406 -0.02099 0.02101 -0.03488 C 0.03993 -0.075 0.04497 -0.11389 0.03108 -0.12006 C 0.01701 -0.12716 -0.01007 -0.09908 -0.02899 -0.05895 C -0.03906 -0.03796 -0.04496 -0.01821 -0.04705 -0.00309 C -0.05 0.00895 -0.05104 0.02099 -0.05104 0.03487 C -0.05104 0.07994 -0.03802 0.11697 -0.02292 0.11697 C -0.00799 0.11697 0.00504 0.07994 0.00504 0.03487 C 0.00504 0.01389 0.00208 -0.00617 -0.00295 -0.02006 C -0.00503 -0.03179 -0.01007 -0.04506 -0.01597 -0.05803 C -0.03594 -0.09908 -0.06302 -0.12716 -0.07708 -0.12006 C -0.09097 -0.11296 -0.08594 -0.075 -0.06597 -0.03395 C -0.05799 -0.01513 -0.04705 0.00092 -0.03594 0.01204 C -0.02795 0.02191 -0.01892 0.03117 -0.00694 0.04012 C 0.02899 0.06883 0.06493 0.08179 0.075 0.07006 C 0.08403 0.05802 0.06406 0.025 0.02795 -0.00309 C 0.01302 -0.01513 -0.00295 -0.02408 -0.01597 -0.02994 C -0.02795 -0.03611 -0.04305 -0.04105 -0.05903 -0.04383 C -0.10295 -0.05401 -0.14097 -0.05093 -0.14392 -0.03488 C -0.14792 -0.02006 -0.11493 1.97531E-6 -0.07101 0.00987 C -0.05104 0.01389 -0.03194 0.01605 -0.01701 0.01512 C -0.00399 0.01512 0.01007 0.01296 0.025 0.00987 C 0.06892 1.97531E-6 0.10208 -0.02099 0.09792 -0.03611 C 0.09497 -0.05093 0.05695 -0.05494 0.01302 -0.04506 C -0.00799 -0.04013 -0.02708 -0.03303 -0.03993 -0.025 C -0.05104 -0.01883 -0.06198 -0.01204 -0.07396 -0.00309 C -0.10903 0.02592 -0.13003 0.05802 -0.11996 0.07006 C -0.11094 0.08179 -0.07396 0.06883 -0.03906 0.04105 C -0.02205 0.02716 -0.00799 0.01296 -8.33333E-7 1.97531E-6 Z " pathEditMode="relative" rAng="0" ptsTypes="AAAAAAAAAAAAAAAAAAAAAAAAAAA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10"/>
                            </p:stCondLst>
                            <p:childTnLst>
                              <p:par>
                                <p:cTn id="17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10"/>
                            </p:stCondLst>
                            <p:childTnLst>
                              <p:par>
                                <p:cTn id="2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大数据能力是工厂，还需要数据作为原材料供给才能产出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en-US" altLang="zh-CN" sz="1400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en-US" altLang="zh-CN" sz="1400" dirty="0" err="1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en-US" altLang="zh-CN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通过开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源协议、开放标准、去中心化的数据传输，解决数据高效流动的问题。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54" y="1370568"/>
            <a:ext cx="1631753" cy="514540"/>
          </a:xfrm>
          <a:prstGeom prst="rect">
            <a:avLst/>
          </a:prstGeom>
        </p:spPr>
      </p:pic>
      <p:sp>
        <p:nvSpPr>
          <p:cNvPr id="35" name="Freeform 305"/>
          <p:cNvSpPr>
            <a:spLocks noEditPoints="1"/>
          </p:cNvSpPr>
          <p:nvPr/>
        </p:nvSpPr>
        <p:spPr bwMode="auto">
          <a:xfrm>
            <a:off x="391512" y="3358221"/>
            <a:ext cx="288000" cy="288000"/>
          </a:xfrm>
          <a:custGeom>
            <a:avLst/>
            <a:gdLst>
              <a:gd name="T0" fmla="*/ 83 w 93"/>
              <a:gd name="T1" fmla="*/ 41 h 92"/>
              <a:gd name="T2" fmla="*/ 93 w 93"/>
              <a:gd name="T3" fmla="*/ 36 h 92"/>
              <a:gd name="T4" fmla="*/ 89 w 93"/>
              <a:gd name="T5" fmla="*/ 27 h 92"/>
              <a:gd name="T6" fmla="*/ 78 w 93"/>
              <a:gd name="T7" fmla="*/ 28 h 92"/>
              <a:gd name="T8" fmla="*/ 74 w 93"/>
              <a:gd name="T9" fmla="*/ 22 h 92"/>
              <a:gd name="T10" fmla="*/ 78 w 93"/>
              <a:gd name="T11" fmla="*/ 11 h 92"/>
              <a:gd name="T12" fmla="*/ 71 w 93"/>
              <a:gd name="T13" fmla="*/ 6 h 92"/>
              <a:gd name="T14" fmla="*/ 62 w 93"/>
              <a:gd name="T15" fmla="*/ 14 h 92"/>
              <a:gd name="T16" fmla="*/ 55 w 93"/>
              <a:gd name="T17" fmla="*/ 12 h 92"/>
              <a:gd name="T18" fmla="*/ 51 w 93"/>
              <a:gd name="T19" fmla="*/ 0 h 92"/>
              <a:gd name="T20" fmla="*/ 48 w 93"/>
              <a:gd name="T21" fmla="*/ 0 h 92"/>
              <a:gd name="T22" fmla="*/ 42 w 93"/>
              <a:gd name="T23" fmla="*/ 0 h 92"/>
              <a:gd name="T24" fmla="*/ 39 w 93"/>
              <a:gd name="T25" fmla="*/ 12 h 92"/>
              <a:gd name="T26" fmla="*/ 31 w 93"/>
              <a:gd name="T27" fmla="*/ 13 h 92"/>
              <a:gd name="T28" fmla="*/ 22 w 93"/>
              <a:gd name="T29" fmla="*/ 6 h 92"/>
              <a:gd name="T30" fmla="*/ 15 w 93"/>
              <a:gd name="T31" fmla="*/ 12 h 92"/>
              <a:gd name="T32" fmla="*/ 19 w 93"/>
              <a:gd name="T33" fmla="*/ 23 h 92"/>
              <a:gd name="T34" fmla="*/ 15 w 93"/>
              <a:gd name="T35" fmla="*/ 27 h 92"/>
              <a:gd name="T36" fmla="*/ 3 w 93"/>
              <a:gd name="T37" fmla="*/ 27 h 92"/>
              <a:gd name="T38" fmla="*/ 0 w 93"/>
              <a:gd name="T39" fmla="*/ 34 h 92"/>
              <a:gd name="T40" fmla="*/ 11 w 93"/>
              <a:gd name="T41" fmla="*/ 41 h 92"/>
              <a:gd name="T42" fmla="*/ 10 w 93"/>
              <a:gd name="T43" fmla="*/ 49 h 92"/>
              <a:gd name="T44" fmla="*/ 0 w 93"/>
              <a:gd name="T45" fmla="*/ 55 h 92"/>
              <a:gd name="T46" fmla="*/ 3 w 93"/>
              <a:gd name="T47" fmla="*/ 64 h 92"/>
              <a:gd name="T48" fmla="*/ 15 w 93"/>
              <a:gd name="T49" fmla="*/ 63 h 92"/>
              <a:gd name="T50" fmla="*/ 19 w 93"/>
              <a:gd name="T51" fmla="*/ 69 h 92"/>
              <a:gd name="T52" fmla="*/ 15 w 93"/>
              <a:gd name="T53" fmla="*/ 80 h 92"/>
              <a:gd name="T54" fmla="*/ 22 w 93"/>
              <a:gd name="T55" fmla="*/ 85 h 92"/>
              <a:gd name="T56" fmla="*/ 32 w 93"/>
              <a:gd name="T57" fmla="*/ 78 h 92"/>
              <a:gd name="T58" fmla="*/ 39 w 93"/>
              <a:gd name="T59" fmla="*/ 80 h 92"/>
              <a:gd name="T60" fmla="*/ 42 w 93"/>
              <a:gd name="T61" fmla="*/ 92 h 92"/>
              <a:gd name="T62" fmla="*/ 50 w 93"/>
              <a:gd name="T63" fmla="*/ 92 h 92"/>
              <a:gd name="T64" fmla="*/ 54 w 93"/>
              <a:gd name="T65" fmla="*/ 80 h 92"/>
              <a:gd name="T66" fmla="*/ 62 w 93"/>
              <a:gd name="T67" fmla="*/ 78 h 92"/>
              <a:gd name="T68" fmla="*/ 70 w 93"/>
              <a:gd name="T69" fmla="*/ 85 h 92"/>
              <a:gd name="T70" fmla="*/ 77 w 93"/>
              <a:gd name="T71" fmla="*/ 80 h 92"/>
              <a:gd name="T72" fmla="*/ 73 w 93"/>
              <a:gd name="T73" fmla="*/ 69 h 92"/>
              <a:gd name="T74" fmla="*/ 78 w 93"/>
              <a:gd name="T75" fmla="*/ 64 h 92"/>
              <a:gd name="T76" fmla="*/ 90 w 93"/>
              <a:gd name="T77" fmla="*/ 64 h 92"/>
              <a:gd name="T78" fmla="*/ 93 w 93"/>
              <a:gd name="T79" fmla="*/ 56 h 92"/>
              <a:gd name="T80" fmla="*/ 83 w 93"/>
              <a:gd name="T81" fmla="*/ 49 h 92"/>
              <a:gd name="T82" fmla="*/ 83 w 93"/>
              <a:gd name="T83" fmla="*/ 41 h 92"/>
              <a:gd name="T84" fmla="*/ 46 w 93"/>
              <a:gd name="T85" fmla="*/ 64 h 92"/>
              <a:gd name="T86" fmla="*/ 28 w 93"/>
              <a:gd name="T87" fmla="*/ 46 h 92"/>
              <a:gd name="T88" fmla="*/ 46 w 93"/>
              <a:gd name="T89" fmla="*/ 27 h 92"/>
              <a:gd name="T90" fmla="*/ 65 w 93"/>
              <a:gd name="T91" fmla="*/ 46 h 92"/>
              <a:gd name="T92" fmla="*/ 46 w 93"/>
              <a:gd name="T93" fmla="*/ 6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3" h="92">
                <a:moveTo>
                  <a:pt x="83" y="41"/>
                </a:moveTo>
                <a:cubicBezTo>
                  <a:pt x="93" y="36"/>
                  <a:pt x="93" y="36"/>
                  <a:pt x="93" y="36"/>
                </a:cubicBezTo>
                <a:cubicBezTo>
                  <a:pt x="89" y="27"/>
                  <a:pt x="89" y="27"/>
                  <a:pt x="89" y="27"/>
                </a:cubicBezTo>
                <a:cubicBezTo>
                  <a:pt x="78" y="28"/>
                  <a:pt x="78" y="28"/>
                  <a:pt x="78" y="28"/>
                </a:cubicBezTo>
                <a:cubicBezTo>
                  <a:pt x="74" y="22"/>
                  <a:pt x="74" y="22"/>
                  <a:pt x="74" y="22"/>
                </a:cubicBezTo>
                <a:cubicBezTo>
                  <a:pt x="78" y="11"/>
                  <a:pt x="78" y="11"/>
                  <a:pt x="78" y="11"/>
                </a:cubicBezTo>
                <a:cubicBezTo>
                  <a:pt x="71" y="6"/>
                  <a:pt x="71" y="6"/>
                  <a:pt x="71" y="6"/>
                </a:cubicBezTo>
                <a:cubicBezTo>
                  <a:pt x="62" y="14"/>
                  <a:pt x="62" y="14"/>
                  <a:pt x="62" y="14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12"/>
                  <a:pt x="39" y="12"/>
                  <a:pt x="39" y="12"/>
                </a:cubicBezTo>
                <a:cubicBezTo>
                  <a:pt x="31" y="13"/>
                  <a:pt x="31" y="13"/>
                  <a:pt x="31" y="13"/>
                </a:cubicBezTo>
                <a:cubicBezTo>
                  <a:pt x="22" y="6"/>
                  <a:pt x="22" y="6"/>
                  <a:pt x="22" y="6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23"/>
                  <a:pt x="19" y="23"/>
                  <a:pt x="19" y="23"/>
                </a:cubicBezTo>
                <a:cubicBezTo>
                  <a:pt x="15" y="27"/>
                  <a:pt x="15" y="27"/>
                  <a:pt x="15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34"/>
                  <a:pt x="0" y="34"/>
                  <a:pt x="0" y="34"/>
                </a:cubicBezTo>
                <a:cubicBezTo>
                  <a:pt x="11" y="41"/>
                  <a:pt x="11" y="41"/>
                  <a:pt x="11" y="41"/>
                </a:cubicBezTo>
                <a:cubicBezTo>
                  <a:pt x="10" y="49"/>
                  <a:pt x="10" y="49"/>
                  <a:pt x="10" y="49"/>
                </a:cubicBezTo>
                <a:cubicBezTo>
                  <a:pt x="0" y="55"/>
                  <a:pt x="0" y="55"/>
                  <a:pt x="0" y="55"/>
                </a:cubicBezTo>
                <a:cubicBezTo>
                  <a:pt x="3" y="64"/>
                  <a:pt x="3" y="64"/>
                  <a:pt x="3" y="64"/>
                </a:cubicBezTo>
                <a:cubicBezTo>
                  <a:pt x="15" y="63"/>
                  <a:pt x="15" y="63"/>
                  <a:pt x="15" y="63"/>
                </a:cubicBezTo>
                <a:cubicBezTo>
                  <a:pt x="19" y="69"/>
                  <a:pt x="19" y="69"/>
                  <a:pt x="19" y="69"/>
                </a:cubicBezTo>
                <a:cubicBezTo>
                  <a:pt x="15" y="80"/>
                  <a:pt x="15" y="80"/>
                  <a:pt x="15" y="80"/>
                </a:cubicBezTo>
                <a:cubicBezTo>
                  <a:pt x="22" y="85"/>
                  <a:pt x="22" y="85"/>
                  <a:pt x="22" y="85"/>
                </a:cubicBezTo>
                <a:cubicBezTo>
                  <a:pt x="32" y="78"/>
                  <a:pt x="32" y="78"/>
                  <a:pt x="32" y="78"/>
                </a:cubicBezTo>
                <a:cubicBezTo>
                  <a:pt x="39" y="80"/>
                  <a:pt x="39" y="80"/>
                  <a:pt x="39" y="80"/>
                </a:cubicBezTo>
                <a:cubicBezTo>
                  <a:pt x="42" y="92"/>
                  <a:pt x="42" y="92"/>
                  <a:pt x="42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54" y="80"/>
                  <a:pt x="54" y="80"/>
                  <a:pt x="54" y="80"/>
                </a:cubicBezTo>
                <a:cubicBezTo>
                  <a:pt x="62" y="78"/>
                  <a:pt x="62" y="78"/>
                  <a:pt x="62" y="78"/>
                </a:cubicBezTo>
                <a:cubicBezTo>
                  <a:pt x="70" y="85"/>
                  <a:pt x="70" y="85"/>
                  <a:pt x="70" y="85"/>
                </a:cubicBezTo>
                <a:cubicBezTo>
                  <a:pt x="77" y="80"/>
                  <a:pt x="77" y="80"/>
                  <a:pt x="77" y="80"/>
                </a:cubicBezTo>
                <a:cubicBezTo>
                  <a:pt x="73" y="69"/>
                  <a:pt x="73" y="69"/>
                  <a:pt x="73" y="69"/>
                </a:cubicBezTo>
                <a:cubicBezTo>
                  <a:pt x="78" y="64"/>
                  <a:pt x="78" y="64"/>
                  <a:pt x="78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93" y="56"/>
                  <a:pt x="93" y="56"/>
                  <a:pt x="93" y="56"/>
                </a:cubicBezTo>
                <a:cubicBezTo>
                  <a:pt x="83" y="49"/>
                  <a:pt x="83" y="49"/>
                  <a:pt x="83" y="49"/>
                </a:cubicBezTo>
                <a:lnTo>
                  <a:pt x="83" y="41"/>
                </a:lnTo>
                <a:close/>
                <a:moveTo>
                  <a:pt x="46" y="64"/>
                </a:moveTo>
                <a:cubicBezTo>
                  <a:pt x="36" y="64"/>
                  <a:pt x="28" y="56"/>
                  <a:pt x="28" y="46"/>
                </a:cubicBezTo>
                <a:cubicBezTo>
                  <a:pt x="28" y="35"/>
                  <a:pt x="36" y="27"/>
                  <a:pt x="46" y="27"/>
                </a:cubicBezTo>
                <a:cubicBezTo>
                  <a:pt x="57" y="27"/>
                  <a:pt x="65" y="35"/>
                  <a:pt x="65" y="46"/>
                </a:cubicBezTo>
                <a:cubicBezTo>
                  <a:pt x="65" y="56"/>
                  <a:pt x="57" y="64"/>
                  <a:pt x="46" y="64"/>
                </a:cubicBezTo>
                <a:close/>
              </a:path>
            </a:pathLst>
          </a:custGeom>
          <a:solidFill>
            <a:srgbClr val="AFB2B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8115" y="3318905"/>
            <a:ext cx="3240000" cy="0"/>
          </a:xfrm>
          <a:prstGeom prst="line">
            <a:avLst/>
          </a:prstGeom>
          <a:ln w="44450">
            <a:solidFill>
              <a:srgbClr val="AFB2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8115" y="3645475"/>
            <a:ext cx="3240000" cy="0"/>
          </a:xfrm>
          <a:prstGeom prst="line">
            <a:avLst/>
          </a:prstGeom>
          <a:ln>
            <a:solidFill>
              <a:srgbClr val="AFB2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305"/>
          <p:cNvSpPr>
            <a:spLocks noEditPoints="1"/>
          </p:cNvSpPr>
          <p:nvPr/>
        </p:nvSpPr>
        <p:spPr bwMode="auto">
          <a:xfrm>
            <a:off x="1440542" y="3345727"/>
            <a:ext cx="288000" cy="288000"/>
          </a:xfrm>
          <a:custGeom>
            <a:avLst/>
            <a:gdLst>
              <a:gd name="T0" fmla="*/ 83 w 93"/>
              <a:gd name="T1" fmla="*/ 41 h 92"/>
              <a:gd name="T2" fmla="*/ 93 w 93"/>
              <a:gd name="T3" fmla="*/ 36 h 92"/>
              <a:gd name="T4" fmla="*/ 89 w 93"/>
              <a:gd name="T5" fmla="*/ 27 h 92"/>
              <a:gd name="T6" fmla="*/ 78 w 93"/>
              <a:gd name="T7" fmla="*/ 28 h 92"/>
              <a:gd name="T8" fmla="*/ 74 w 93"/>
              <a:gd name="T9" fmla="*/ 22 h 92"/>
              <a:gd name="T10" fmla="*/ 78 w 93"/>
              <a:gd name="T11" fmla="*/ 11 h 92"/>
              <a:gd name="T12" fmla="*/ 71 w 93"/>
              <a:gd name="T13" fmla="*/ 6 h 92"/>
              <a:gd name="T14" fmla="*/ 62 w 93"/>
              <a:gd name="T15" fmla="*/ 14 h 92"/>
              <a:gd name="T16" fmla="*/ 55 w 93"/>
              <a:gd name="T17" fmla="*/ 12 h 92"/>
              <a:gd name="T18" fmla="*/ 51 w 93"/>
              <a:gd name="T19" fmla="*/ 0 h 92"/>
              <a:gd name="T20" fmla="*/ 48 w 93"/>
              <a:gd name="T21" fmla="*/ 0 h 92"/>
              <a:gd name="T22" fmla="*/ 42 w 93"/>
              <a:gd name="T23" fmla="*/ 0 h 92"/>
              <a:gd name="T24" fmla="*/ 39 w 93"/>
              <a:gd name="T25" fmla="*/ 12 h 92"/>
              <a:gd name="T26" fmla="*/ 31 w 93"/>
              <a:gd name="T27" fmla="*/ 13 h 92"/>
              <a:gd name="T28" fmla="*/ 22 w 93"/>
              <a:gd name="T29" fmla="*/ 6 h 92"/>
              <a:gd name="T30" fmla="*/ 15 w 93"/>
              <a:gd name="T31" fmla="*/ 12 h 92"/>
              <a:gd name="T32" fmla="*/ 19 w 93"/>
              <a:gd name="T33" fmla="*/ 23 h 92"/>
              <a:gd name="T34" fmla="*/ 15 w 93"/>
              <a:gd name="T35" fmla="*/ 27 h 92"/>
              <a:gd name="T36" fmla="*/ 3 w 93"/>
              <a:gd name="T37" fmla="*/ 27 h 92"/>
              <a:gd name="T38" fmla="*/ 0 w 93"/>
              <a:gd name="T39" fmla="*/ 34 h 92"/>
              <a:gd name="T40" fmla="*/ 11 w 93"/>
              <a:gd name="T41" fmla="*/ 41 h 92"/>
              <a:gd name="T42" fmla="*/ 10 w 93"/>
              <a:gd name="T43" fmla="*/ 49 h 92"/>
              <a:gd name="T44" fmla="*/ 0 w 93"/>
              <a:gd name="T45" fmla="*/ 55 h 92"/>
              <a:gd name="T46" fmla="*/ 3 w 93"/>
              <a:gd name="T47" fmla="*/ 64 h 92"/>
              <a:gd name="T48" fmla="*/ 15 w 93"/>
              <a:gd name="T49" fmla="*/ 63 h 92"/>
              <a:gd name="T50" fmla="*/ 19 w 93"/>
              <a:gd name="T51" fmla="*/ 69 h 92"/>
              <a:gd name="T52" fmla="*/ 15 w 93"/>
              <a:gd name="T53" fmla="*/ 80 h 92"/>
              <a:gd name="T54" fmla="*/ 22 w 93"/>
              <a:gd name="T55" fmla="*/ 85 h 92"/>
              <a:gd name="T56" fmla="*/ 32 w 93"/>
              <a:gd name="T57" fmla="*/ 78 h 92"/>
              <a:gd name="T58" fmla="*/ 39 w 93"/>
              <a:gd name="T59" fmla="*/ 80 h 92"/>
              <a:gd name="T60" fmla="*/ 42 w 93"/>
              <a:gd name="T61" fmla="*/ 92 h 92"/>
              <a:gd name="T62" fmla="*/ 50 w 93"/>
              <a:gd name="T63" fmla="*/ 92 h 92"/>
              <a:gd name="T64" fmla="*/ 54 w 93"/>
              <a:gd name="T65" fmla="*/ 80 h 92"/>
              <a:gd name="T66" fmla="*/ 62 w 93"/>
              <a:gd name="T67" fmla="*/ 78 h 92"/>
              <a:gd name="T68" fmla="*/ 70 w 93"/>
              <a:gd name="T69" fmla="*/ 85 h 92"/>
              <a:gd name="T70" fmla="*/ 77 w 93"/>
              <a:gd name="T71" fmla="*/ 80 h 92"/>
              <a:gd name="T72" fmla="*/ 73 w 93"/>
              <a:gd name="T73" fmla="*/ 69 h 92"/>
              <a:gd name="T74" fmla="*/ 78 w 93"/>
              <a:gd name="T75" fmla="*/ 64 h 92"/>
              <a:gd name="T76" fmla="*/ 90 w 93"/>
              <a:gd name="T77" fmla="*/ 64 h 92"/>
              <a:gd name="T78" fmla="*/ 93 w 93"/>
              <a:gd name="T79" fmla="*/ 56 h 92"/>
              <a:gd name="T80" fmla="*/ 83 w 93"/>
              <a:gd name="T81" fmla="*/ 49 h 92"/>
              <a:gd name="T82" fmla="*/ 83 w 93"/>
              <a:gd name="T83" fmla="*/ 41 h 92"/>
              <a:gd name="T84" fmla="*/ 46 w 93"/>
              <a:gd name="T85" fmla="*/ 64 h 92"/>
              <a:gd name="T86" fmla="*/ 28 w 93"/>
              <a:gd name="T87" fmla="*/ 46 h 92"/>
              <a:gd name="T88" fmla="*/ 46 w 93"/>
              <a:gd name="T89" fmla="*/ 27 h 92"/>
              <a:gd name="T90" fmla="*/ 65 w 93"/>
              <a:gd name="T91" fmla="*/ 46 h 92"/>
              <a:gd name="T92" fmla="*/ 46 w 93"/>
              <a:gd name="T93" fmla="*/ 6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3" h="92">
                <a:moveTo>
                  <a:pt x="83" y="41"/>
                </a:moveTo>
                <a:cubicBezTo>
                  <a:pt x="93" y="36"/>
                  <a:pt x="93" y="36"/>
                  <a:pt x="93" y="36"/>
                </a:cubicBezTo>
                <a:cubicBezTo>
                  <a:pt x="89" y="27"/>
                  <a:pt x="89" y="27"/>
                  <a:pt x="89" y="27"/>
                </a:cubicBezTo>
                <a:cubicBezTo>
                  <a:pt x="78" y="28"/>
                  <a:pt x="78" y="28"/>
                  <a:pt x="78" y="28"/>
                </a:cubicBezTo>
                <a:cubicBezTo>
                  <a:pt x="74" y="22"/>
                  <a:pt x="74" y="22"/>
                  <a:pt x="74" y="22"/>
                </a:cubicBezTo>
                <a:cubicBezTo>
                  <a:pt x="78" y="11"/>
                  <a:pt x="78" y="11"/>
                  <a:pt x="78" y="11"/>
                </a:cubicBezTo>
                <a:cubicBezTo>
                  <a:pt x="71" y="6"/>
                  <a:pt x="71" y="6"/>
                  <a:pt x="71" y="6"/>
                </a:cubicBezTo>
                <a:cubicBezTo>
                  <a:pt x="62" y="14"/>
                  <a:pt x="62" y="14"/>
                  <a:pt x="62" y="14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12"/>
                  <a:pt x="39" y="12"/>
                  <a:pt x="39" y="12"/>
                </a:cubicBezTo>
                <a:cubicBezTo>
                  <a:pt x="31" y="13"/>
                  <a:pt x="31" y="13"/>
                  <a:pt x="31" y="13"/>
                </a:cubicBezTo>
                <a:cubicBezTo>
                  <a:pt x="22" y="6"/>
                  <a:pt x="22" y="6"/>
                  <a:pt x="22" y="6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23"/>
                  <a:pt x="19" y="23"/>
                  <a:pt x="19" y="23"/>
                </a:cubicBezTo>
                <a:cubicBezTo>
                  <a:pt x="15" y="27"/>
                  <a:pt x="15" y="27"/>
                  <a:pt x="15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34"/>
                  <a:pt x="0" y="34"/>
                  <a:pt x="0" y="34"/>
                </a:cubicBezTo>
                <a:cubicBezTo>
                  <a:pt x="11" y="41"/>
                  <a:pt x="11" y="41"/>
                  <a:pt x="11" y="41"/>
                </a:cubicBezTo>
                <a:cubicBezTo>
                  <a:pt x="10" y="49"/>
                  <a:pt x="10" y="49"/>
                  <a:pt x="10" y="49"/>
                </a:cubicBezTo>
                <a:cubicBezTo>
                  <a:pt x="0" y="55"/>
                  <a:pt x="0" y="55"/>
                  <a:pt x="0" y="55"/>
                </a:cubicBezTo>
                <a:cubicBezTo>
                  <a:pt x="3" y="64"/>
                  <a:pt x="3" y="64"/>
                  <a:pt x="3" y="64"/>
                </a:cubicBezTo>
                <a:cubicBezTo>
                  <a:pt x="15" y="63"/>
                  <a:pt x="15" y="63"/>
                  <a:pt x="15" y="63"/>
                </a:cubicBezTo>
                <a:cubicBezTo>
                  <a:pt x="19" y="69"/>
                  <a:pt x="19" y="69"/>
                  <a:pt x="19" y="69"/>
                </a:cubicBezTo>
                <a:cubicBezTo>
                  <a:pt x="15" y="80"/>
                  <a:pt x="15" y="80"/>
                  <a:pt x="15" y="80"/>
                </a:cubicBezTo>
                <a:cubicBezTo>
                  <a:pt x="22" y="85"/>
                  <a:pt x="22" y="85"/>
                  <a:pt x="22" y="85"/>
                </a:cubicBezTo>
                <a:cubicBezTo>
                  <a:pt x="32" y="78"/>
                  <a:pt x="32" y="78"/>
                  <a:pt x="32" y="78"/>
                </a:cubicBezTo>
                <a:cubicBezTo>
                  <a:pt x="39" y="80"/>
                  <a:pt x="39" y="80"/>
                  <a:pt x="39" y="80"/>
                </a:cubicBezTo>
                <a:cubicBezTo>
                  <a:pt x="42" y="92"/>
                  <a:pt x="42" y="92"/>
                  <a:pt x="42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54" y="80"/>
                  <a:pt x="54" y="80"/>
                  <a:pt x="54" y="80"/>
                </a:cubicBezTo>
                <a:cubicBezTo>
                  <a:pt x="62" y="78"/>
                  <a:pt x="62" y="78"/>
                  <a:pt x="62" y="78"/>
                </a:cubicBezTo>
                <a:cubicBezTo>
                  <a:pt x="70" y="85"/>
                  <a:pt x="70" y="85"/>
                  <a:pt x="70" y="85"/>
                </a:cubicBezTo>
                <a:cubicBezTo>
                  <a:pt x="77" y="80"/>
                  <a:pt x="77" y="80"/>
                  <a:pt x="77" y="80"/>
                </a:cubicBezTo>
                <a:cubicBezTo>
                  <a:pt x="73" y="69"/>
                  <a:pt x="73" y="69"/>
                  <a:pt x="73" y="69"/>
                </a:cubicBezTo>
                <a:cubicBezTo>
                  <a:pt x="78" y="64"/>
                  <a:pt x="78" y="64"/>
                  <a:pt x="78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93" y="56"/>
                  <a:pt x="93" y="56"/>
                  <a:pt x="93" y="56"/>
                </a:cubicBezTo>
                <a:cubicBezTo>
                  <a:pt x="83" y="49"/>
                  <a:pt x="83" y="49"/>
                  <a:pt x="83" y="49"/>
                </a:cubicBezTo>
                <a:lnTo>
                  <a:pt x="83" y="41"/>
                </a:lnTo>
                <a:close/>
                <a:moveTo>
                  <a:pt x="46" y="64"/>
                </a:moveTo>
                <a:cubicBezTo>
                  <a:pt x="36" y="64"/>
                  <a:pt x="28" y="56"/>
                  <a:pt x="28" y="46"/>
                </a:cubicBezTo>
                <a:cubicBezTo>
                  <a:pt x="28" y="35"/>
                  <a:pt x="36" y="27"/>
                  <a:pt x="46" y="27"/>
                </a:cubicBezTo>
                <a:cubicBezTo>
                  <a:pt x="57" y="27"/>
                  <a:pt x="65" y="35"/>
                  <a:pt x="65" y="46"/>
                </a:cubicBezTo>
                <a:cubicBezTo>
                  <a:pt x="65" y="56"/>
                  <a:pt x="57" y="64"/>
                  <a:pt x="46" y="64"/>
                </a:cubicBezTo>
                <a:close/>
              </a:path>
            </a:pathLst>
          </a:custGeom>
          <a:solidFill>
            <a:srgbClr val="AFB2B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58" name="Freeform 305"/>
          <p:cNvSpPr>
            <a:spLocks noEditPoints="1"/>
          </p:cNvSpPr>
          <p:nvPr/>
        </p:nvSpPr>
        <p:spPr bwMode="auto">
          <a:xfrm>
            <a:off x="2489572" y="3352107"/>
            <a:ext cx="288000" cy="288000"/>
          </a:xfrm>
          <a:custGeom>
            <a:avLst/>
            <a:gdLst>
              <a:gd name="T0" fmla="*/ 83 w 93"/>
              <a:gd name="T1" fmla="*/ 41 h 92"/>
              <a:gd name="T2" fmla="*/ 93 w 93"/>
              <a:gd name="T3" fmla="*/ 36 h 92"/>
              <a:gd name="T4" fmla="*/ 89 w 93"/>
              <a:gd name="T5" fmla="*/ 27 h 92"/>
              <a:gd name="T6" fmla="*/ 78 w 93"/>
              <a:gd name="T7" fmla="*/ 28 h 92"/>
              <a:gd name="T8" fmla="*/ 74 w 93"/>
              <a:gd name="T9" fmla="*/ 22 h 92"/>
              <a:gd name="T10" fmla="*/ 78 w 93"/>
              <a:gd name="T11" fmla="*/ 11 h 92"/>
              <a:gd name="T12" fmla="*/ 71 w 93"/>
              <a:gd name="T13" fmla="*/ 6 h 92"/>
              <a:gd name="T14" fmla="*/ 62 w 93"/>
              <a:gd name="T15" fmla="*/ 14 h 92"/>
              <a:gd name="T16" fmla="*/ 55 w 93"/>
              <a:gd name="T17" fmla="*/ 12 h 92"/>
              <a:gd name="T18" fmla="*/ 51 w 93"/>
              <a:gd name="T19" fmla="*/ 0 h 92"/>
              <a:gd name="T20" fmla="*/ 48 w 93"/>
              <a:gd name="T21" fmla="*/ 0 h 92"/>
              <a:gd name="T22" fmla="*/ 42 w 93"/>
              <a:gd name="T23" fmla="*/ 0 h 92"/>
              <a:gd name="T24" fmla="*/ 39 w 93"/>
              <a:gd name="T25" fmla="*/ 12 h 92"/>
              <a:gd name="T26" fmla="*/ 31 w 93"/>
              <a:gd name="T27" fmla="*/ 13 h 92"/>
              <a:gd name="T28" fmla="*/ 22 w 93"/>
              <a:gd name="T29" fmla="*/ 6 h 92"/>
              <a:gd name="T30" fmla="*/ 15 w 93"/>
              <a:gd name="T31" fmla="*/ 12 h 92"/>
              <a:gd name="T32" fmla="*/ 19 w 93"/>
              <a:gd name="T33" fmla="*/ 23 h 92"/>
              <a:gd name="T34" fmla="*/ 15 w 93"/>
              <a:gd name="T35" fmla="*/ 27 h 92"/>
              <a:gd name="T36" fmla="*/ 3 w 93"/>
              <a:gd name="T37" fmla="*/ 27 h 92"/>
              <a:gd name="T38" fmla="*/ 0 w 93"/>
              <a:gd name="T39" fmla="*/ 34 h 92"/>
              <a:gd name="T40" fmla="*/ 11 w 93"/>
              <a:gd name="T41" fmla="*/ 41 h 92"/>
              <a:gd name="T42" fmla="*/ 10 w 93"/>
              <a:gd name="T43" fmla="*/ 49 h 92"/>
              <a:gd name="T44" fmla="*/ 0 w 93"/>
              <a:gd name="T45" fmla="*/ 55 h 92"/>
              <a:gd name="T46" fmla="*/ 3 w 93"/>
              <a:gd name="T47" fmla="*/ 64 h 92"/>
              <a:gd name="T48" fmla="*/ 15 w 93"/>
              <a:gd name="T49" fmla="*/ 63 h 92"/>
              <a:gd name="T50" fmla="*/ 19 w 93"/>
              <a:gd name="T51" fmla="*/ 69 h 92"/>
              <a:gd name="T52" fmla="*/ 15 w 93"/>
              <a:gd name="T53" fmla="*/ 80 h 92"/>
              <a:gd name="T54" fmla="*/ 22 w 93"/>
              <a:gd name="T55" fmla="*/ 85 h 92"/>
              <a:gd name="T56" fmla="*/ 32 w 93"/>
              <a:gd name="T57" fmla="*/ 78 h 92"/>
              <a:gd name="T58" fmla="*/ 39 w 93"/>
              <a:gd name="T59" fmla="*/ 80 h 92"/>
              <a:gd name="T60" fmla="*/ 42 w 93"/>
              <a:gd name="T61" fmla="*/ 92 h 92"/>
              <a:gd name="T62" fmla="*/ 50 w 93"/>
              <a:gd name="T63" fmla="*/ 92 h 92"/>
              <a:gd name="T64" fmla="*/ 54 w 93"/>
              <a:gd name="T65" fmla="*/ 80 h 92"/>
              <a:gd name="T66" fmla="*/ 62 w 93"/>
              <a:gd name="T67" fmla="*/ 78 h 92"/>
              <a:gd name="T68" fmla="*/ 70 w 93"/>
              <a:gd name="T69" fmla="*/ 85 h 92"/>
              <a:gd name="T70" fmla="*/ 77 w 93"/>
              <a:gd name="T71" fmla="*/ 80 h 92"/>
              <a:gd name="T72" fmla="*/ 73 w 93"/>
              <a:gd name="T73" fmla="*/ 69 h 92"/>
              <a:gd name="T74" fmla="*/ 78 w 93"/>
              <a:gd name="T75" fmla="*/ 64 h 92"/>
              <a:gd name="T76" fmla="*/ 90 w 93"/>
              <a:gd name="T77" fmla="*/ 64 h 92"/>
              <a:gd name="T78" fmla="*/ 93 w 93"/>
              <a:gd name="T79" fmla="*/ 56 h 92"/>
              <a:gd name="T80" fmla="*/ 83 w 93"/>
              <a:gd name="T81" fmla="*/ 49 h 92"/>
              <a:gd name="T82" fmla="*/ 83 w 93"/>
              <a:gd name="T83" fmla="*/ 41 h 92"/>
              <a:gd name="T84" fmla="*/ 46 w 93"/>
              <a:gd name="T85" fmla="*/ 64 h 92"/>
              <a:gd name="T86" fmla="*/ 28 w 93"/>
              <a:gd name="T87" fmla="*/ 46 h 92"/>
              <a:gd name="T88" fmla="*/ 46 w 93"/>
              <a:gd name="T89" fmla="*/ 27 h 92"/>
              <a:gd name="T90" fmla="*/ 65 w 93"/>
              <a:gd name="T91" fmla="*/ 46 h 92"/>
              <a:gd name="T92" fmla="*/ 46 w 93"/>
              <a:gd name="T93" fmla="*/ 6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3" h="92">
                <a:moveTo>
                  <a:pt x="83" y="41"/>
                </a:moveTo>
                <a:cubicBezTo>
                  <a:pt x="93" y="36"/>
                  <a:pt x="93" y="36"/>
                  <a:pt x="93" y="36"/>
                </a:cubicBezTo>
                <a:cubicBezTo>
                  <a:pt x="89" y="27"/>
                  <a:pt x="89" y="27"/>
                  <a:pt x="89" y="27"/>
                </a:cubicBezTo>
                <a:cubicBezTo>
                  <a:pt x="78" y="28"/>
                  <a:pt x="78" y="28"/>
                  <a:pt x="78" y="28"/>
                </a:cubicBezTo>
                <a:cubicBezTo>
                  <a:pt x="74" y="22"/>
                  <a:pt x="74" y="22"/>
                  <a:pt x="74" y="22"/>
                </a:cubicBezTo>
                <a:cubicBezTo>
                  <a:pt x="78" y="11"/>
                  <a:pt x="78" y="11"/>
                  <a:pt x="78" y="11"/>
                </a:cubicBezTo>
                <a:cubicBezTo>
                  <a:pt x="71" y="6"/>
                  <a:pt x="71" y="6"/>
                  <a:pt x="71" y="6"/>
                </a:cubicBezTo>
                <a:cubicBezTo>
                  <a:pt x="62" y="14"/>
                  <a:pt x="62" y="14"/>
                  <a:pt x="62" y="14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12"/>
                  <a:pt x="39" y="12"/>
                  <a:pt x="39" y="12"/>
                </a:cubicBezTo>
                <a:cubicBezTo>
                  <a:pt x="31" y="13"/>
                  <a:pt x="31" y="13"/>
                  <a:pt x="31" y="13"/>
                </a:cubicBezTo>
                <a:cubicBezTo>
                  <a:pt x="22" y="6"/>
                  <a:pt x="22" y="6"/>
                  <a:pt x="22" y="6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23"/>
                  <a:pt x="19" y="23"/>
                  <a:pt x="19" y="23"/>
                </a:cubicBezTo>
                <a:cubicBezTo>
                  <a:pt x="15" y="27"/>
                  <a:pt x="15" y="27"/>
                  <a:pt x="15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34"/>
                  <a:pt x="0" y="34"/>
                  <a:pt x="0" y="34"/>
                </a:cubicBezTo>
                <a:cubicBezTo>
                  <a:pt x="11" y="41"/>
                  <a:pt x="11" y="41"/>
                  <a:pt x="11" y="41"/>
                </a:cubicBezTo>
                <a:cubicBezTo>
                  <a:pt x="10" y="49"/>
                  <a:pt x="10" y="49"/>
                  <a:pt x="10" y="49"/>
                </a:cubicBezTo>
                <a:cubicBezTo>
                  <a:pt x="0" y="55"/>
                  <a:pt x="0" y="55"/>
                  <a:pt x="0" y="55"/>
                </a:cubicBezTo>
                <a:cubicBezTo>
                  <a:pt x="3" y="64"/>
                  <a:pt x="3" y="64"/>
                  <a:pt x="3" y="64"/>
                </a:cubicBezTo>
                <a:cubicBezTo>
                  <a:pt x="15" y="63"/>
                  <a:pt x="15" y="63"/>
                  <a:pt x="15" y="63"/>
                </a:cubicBezTo>
                <a:cubicBezTo>
                  <a:pt x="19" y="69"/>
                  <a:pt x="19" y="69"/>
                  <a:pt x="19" y="69"/>
                </a:cubicBezTo>
                <a:cubicBezTo>
                  <a:pt x="15" y="80"/>
                  <a:pt x="15" y="80"/>
                  <a:pt x="15" y="80"/>
                </a:cubicBezTo>
                <a:cubicBezTo>
                  <a:pt x="22" y="85"/>
                  <a:pt x="22" y="85"/>
                  <a:pt x="22" y="85"/>
                </a:cubicBezTo>
                <a:cubicBezTo>
                  <a:pt x="32" y="78"/>
                  <a:pt x="32" y="78"/>
                  <a:pt x="32" y="78"/>
                </a:cubicBezTo>
                <a:cubicBezTo>
                  <a:pt x="39" y="80"/>
                  <a:pt x="39" y="80"/>
                  <a:pt x="39" y="80"/>
                </a:cubicBezTo>
                <a:cubicBezTo>
                  <a:pt x="42" y="92"/>
                  <a:pt x="42" y="92"/>
                  <a:pt x="42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54" y="80"/>
                  <a:pt x="54" y="80"/>
                  <a:pt x="54" y="80"/>
                </a:cubicBezTo>
                <a:cubicBezTo>
                  <a:pt x="62" y="78"/>
                  <a:pt x="62" y="78"/>
                  <a:pt x="62" y="78"/>
                </a:cubicBezTo>
                <a:cubicBezTo>
                  <a:pt x="70" y="85"/>
                  <a:pt x="70" y="85"/>
                  <a:pt x="70" y="85"/>
                </a:cubicBezTo>
                <a:cubicBezTo>
                  <a:pt x="77" y="80"/>
                  <a:pt x="77" y="80"/>
                  <a:pt x="77" y="80"/>
                </a:cubicBezTo>
                <a:cubicBezTo>
                  <a:pt x="73" y="69"/>
                  <a:pt x="73" y="69"/>
                  <a:pt x="73" y="69"/>
                </a:cubicBezTo>
                <a:cubicBezTo>
                  <a:pt x="78" y="64"/>
                  <a:pt x="78" y="64"/>
                  <a:pt x="78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93" y="56"/>
                  <a:pt x="93" y="56"/>
                  <a:pt x="93" y="56"/>
                </a:cubicBezTo>
                <a:cubicBezTo>
                  <a:pt x="83" y="49"/>
                  <a:pt x="83" y="49"/>
                  <a:pt x="83" y="49"/>
                </a:cubicBezTo>
                <a:lnTo>
                  <a:pt x="83" y="41"/>
                </a:lnTo>
                <a:close/>
                <a:moveTo>
                  <a:pt x="46" y="64"/>
                </a:moveTo>
                <a:cubicBezTo>
                  <a:pt x="36" y="64"/>
                  <a:pt x="28" y="56"/>
                  <a:pt x="28" y="46"/>
                </a:cubicBezTo>
                <a:cubicBezTo>
                  <a:pt x="28" y="35"/>
                  <a:pt x="36" y="27"/>
                  <a:pt x="46" y="27"/>
                </a:cubicBezTo>
                <a:cubicBezTo>
                  <a:pt x="57" y="27"/>
                  <a:pt x="65" y="35"/>
                  <a:pt x="65" y="46"/>
                </a:cubicBezTo>
                <a:cubicBezTo>
                  <a:pt x="65" y="56"/>
                  <a:pt x="57" y="64"/>
                  <a:pt x="46" y="64"/>
                </a:cubicBezTo>
                <a:close/>
              </a:path>
            </a:pathLst>
          </a:custGeom>
          <a:solidFill>
            <a:srgbClr val="AFB2B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11" name="Freeform 305"/>
          <p:cNvSpPr>
            <a:spLocks noEditPoints="1"/>
          </p:cNvSpPr>
          <p:nvPr/>
        </p:nvSpPr>
        <p:spPr bwMode="auto">
          <a:xfrm>
            <a:off x="6303620" y="3337535"/>
            <a:ext cx="288000" cy="288000"/>
          </a:xfrm>
          <a:custGeom>
            <a:avLst/>
            <a:gdLst>
              <a:gd name="T0" fmla="*/ 83 w 93"/>
              <a:gd name="T1" fmla="*/ 41 h 92"/>
              <a:gd name="T2" fmla="*/ 93 w 93"/>
              <a:gd name="T3" fmla="*/ 36 h 92"/>
              <a:gd name="T4" fmla="*/ 89 w 93"/>
              <a:gd name="T5" fmla="*/ 27 h 92"/>
              <a:gd name="T6" fmla="*/ 78 w 93"/>
              <a:gd name="T7" fmla="*/ 28 h 92"/>
              <a:gd name="T8" fmla="*/ 74 w 93"/>
              <a:gd name="T9" fmla="*/ 22 h 92"/>
              <a:gd name="T10" fmla="*/ 78 w 93"/>
              <a:gd name="T11" fmla="*/ 11 h 92"/>
              <a:gd name="T12" fmla="*/ 71 w 93"/>
              <a:gd name="T13" fmla="*/ 6 h 92"/>
              <a:gd name="T14" fmla="*/ 62 w 93"/>
              <a:gd name="T15" fmla="*/ 14 h 92"/>
              <a:gd name="T16" fmla="*/ 55 w 93"/>
              <a:gd name="T17" fmla="*/ 12 h 92"/>
              <a:gd name="T18" fmla="*/ 51 w 93"/>
              <a:gd name="T19" fmla="*/ 0 h 92"/>
              <a:gd name="T20" fmla="*/ 48 w 93"/>
              <a:gd name="T21" fmla="*/ 0 h 92"/>
              <a:gd name="T22" fmla="*/ 42 w 93"/>
              <a:gd name="T23" fmla="*/ 0 h 92"/>
              <a:gd name="T24" fmla="*/ 39 w 93"/>
              <a:gd name="T25" fmla="*/ 12 h 92"/>
              <a:gd name="T26" fmla="*/ 31 w 93"/>
              <a:gd name="T27" fmla="*/ 13 h 92"/>
              <a:gd name="T28" fmla="*/ 22 w 93"/>
              <a:gd name="T29" fmla="*/ 6 h 92"/>
              <a:gd name="T30" fmla="*/ 15 w 93"/>
              <a:gd name="T31" fmla="*/ 12 h 92"/>
              <a:gd name="T32" fmla="*/ 19 w 93"/>
              <a:gd name="T33" fmla="*/ 23 h 92"/>
              <a:gd name="T34" fmla="*/ 15 w 93"/>
              <a:gd name="T35" fmla="*/ 27 h 92"/>
              <a:gd name="T36" fmla="*/ 3 w 93"/>
              <a:gd name="T37" fmla="*/ 27 h 92"/>
              <a:gd name="T38" fmla="*/ 0 w 93"/>
              <a:gd name="T39" fmla="*/ 34 h 92"/>
              <a:gd name="T40" fmla="*/ 11 w 93"/>
              <a:gd name="T41" fmla="*/ 41 h 92"/>
              <a:gd name="T42" fmla="*/ 10 w 93"/>
              <a:gd name="T43" fmla="*/ 49 h 92"/>
              <a:gd name="T44" fmla="*/ 0 w 93"/>
              <a:gd name="T45" fmla="*/ 55 h 92"/>
              <a:gd name="T46" fmla="*/ 3 w 93"/>
              <a:gd name="T47" fmla="*/ 64 h 92"/>
              <a:gd name="T48" fmla="*/ 15 w 93"/>
              <a:gd name="T49" fmla="*/ 63 h 92"/>
              <a:gd name="T50" fmla="*/ 19 w 93"/>
              <a:gd name="T51" fmla="*/ 69 h 92"/>
              <a:gd name="T52" fmla="*/ 15 w 93"/>
              <a:gd name="T53" fmla="*/ 80 h 92"/>
              <a:gd name="T54" fmla="*/ 22 w 93"/>
              <a:gd name="T55" fmla="*/ 85 h 92"/>
              <a:gd name="T56" fmla="*/ 32 w 93"/>
              <a:gd name="T57" fmla="*/ 78 h 92"/>
              <a:gd name="T58" fmla="*/ 39 w 93"/>
              <a:gd name="T59" fmla="*/ 80 h 92"/>
              <a:gd name="T60" fmla="*/ 42 w 93"/>
              <a:gd name="T61" fmla="*/ 92 h 92"/>
              <a:gd name="T62" fmla="*/ 50 w 93"/>
              <a:gd name="T63" fmla="*/ 92 h 92"/>
              <a:gd name="T64" fmla="*/ 54 w 93"/>
              <a:gd name="T65" fmla="*/ 80 h 92"/>
              <a:gd name="T66" fmla="*/ 62 w 93"/>
              <a:gd name="T67" fmla="*/ 78 h 92"/>
              <a:gd name="T68" fmla="*/ 70 w 93"/>
              <a:gd name="T69" fmla="*/ 85 h 92"/>
              <a:gd name="T70" fmla="*/ 77 w 93"/>
              <a:gd name="T71" fmla="*/ 80 h 92"/>
              <a:gd name="T72" fmla="*/ 73 w 93"/>
              <a:gd name="T73" fmla="*/ 69 h 92"/>
              <a:gd name="T74" fmla="*/ 78 w 93"/>
              <a:gd name="T75" fmla="*/ 64 h 92"/>
              <a:gd name="T76" fmla="*/ 90 w 93"/>
              <a:gd name="T77" fmla="*/ 64 h 92"/>
              <a:gd name="T78" fmla="*/ 93 w 93"/>
              <a:gd name="T79" fmla="*/ 56 h 92"/>
              <a:gd name="T80" fmla="*/ 83 w 93"/>
              <a:gd name="T81" fmla="*/ 49 h 92"/>
              <a:gd name="T82" fmla="*/ 83 w 93"/>
              <a:gd name="T83" fmla="*/ 41 h 92"/>
              <a:gd name="T84" fmla="*/ 46 w 93"/>
              <a:gd name="T85" fmla="*/ 64 h 92"/>
              <a:gd name="T86" fmla="*/ 28 w 93"/>
              <a:gd name="T87" fmla="*/ 46 h 92"/>
              <a:gd name="T88" fmla="*/ 46 w 93"/>
              <a:gd name="T89" fmla="*/ 27 h 92"/>
              <a:gd name="T90" fmla="*/ 65 w 93"/>
              <a:gd name="T91" fmla="*/ 46 h 92"/>
              <a:gd name="T92" fmla="*/ 46 w 93"/>
              <a:gd name="T93" fmla="*/ 6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3" h="92">
                <a:moveTo>
                  <a:pt x="83" y="41"/>
                </a:moveTo>
                <a:cubicBezTo>
                  <a:pt x="93" y="36"/>
                  <a:pt x="93" y="36"/>
                  <a:pt x="93" y="36"/>
                </a:cubicBezTo>
                <a:cubicBezTo>
                  <a:pt x="89" y="27"/>
                  <a:pt x="89" y="27"/>
                  <a:pt x="89" y="27"/>
                </a:cubicBezTo>
                <a:cubicBezTo>
                  <a:pt x="78" y="28"/>
                  <a:pt x="78" y="28"/>
                  <a:pt x="78" y="28"/>
                </a:cubicBezTo>
                <a:cubicBezTo>
                  <a:pt x="74" y="22"/>
                  <a:pt x="74" y="22"/>
                  <a:pt x="74" y="22"/>
                </a:cubicBezTo>
                <a:cubicBezTo>
                  <a:pt x="78" y="11"/>
                  <a:pt x="78" y="11"/>
                  <a:pt x="78" y="11"/>
                </a:cubicBezTo>
                <a:cubicBezTo>
                  <a:pt x="71" y="6"/>
                  <a:pt x="71" y="6"/>
                  <a:pt x="71" y="6"/>
                </a:cubicBezTo>
                <a:cubicBezTo>
                  <a:pt x="62" y="14"/>
                  <a:pt x="62" y="14"/>
                  <a:pt x="62" y="14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12"/>
                  <a:pt x="39" y="12"/>
                  <a:pt x="39" y="12"/>
                </a:cubicBezTo>
                <a:cubicBezTo>
                  <a:pt x="31" y="13"/>
                  <a:pt x="31" y="13"/>
                  <a:pt x="31" y="13"/>
                </a:cubicBezTo>
                <a:cubicBezTo>
                  <a:pt x="22" y="6"/>
                  <a:pt x="22" y="6"/>
                  <a:pt x="22" y="6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23"/>
                  <a:pt x="19" y="23"/>
                  <a:pt x="19" y="23"/>
                </a:cubicBezTo>
                <a:cubicBezTo>
                  <a:pt x="15" y="27"/>
                  <a:pt x="15" y="27"/>
                  <a:pt x="15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34"/>
                  <a:pt x="0" y="34"/>
                  <a:pt x="0" y="34"/>
                </a:cubicBezTo>
                <a:cubicBezTo>
                  <a:pt x="11" y="41"/>
                  <a:pt x="11" y="41"/>
                  <a:pt x="11" y="41"/>
                </a:cubicBezTo>
                <a:cubicBezTo>
                  <a:pt x="10" y="49"/>
                  <a:pt x="10" y="49"/>
                  <a:pt x="10" y="49"/>
                </a:cubicBezTo>
                <a:cubicBezTo>
                  <a:pt x="0" y="55"/>
                  <a:pt x="0" y="55"/>
                  <a:pt x="0" y="55"/>
                </a:cubicBezTo>
                <a:cubicBezTo>
                  <a:pt x="3" y="64"/>
                  <a:pt x="3" y="64"/>
                  <a:pt x="3" y="64"/>
                </a:cubicBezTo>
                <a:cubicBezTo>
                  <a:pt x="15" y="63"/>
                  <a:pt x="15" y="63"/>
                  <a:pt x="15" y="63"/>
                </a:cubicBezTo>
                <a:cubicBezTo>
                  <a:pt x="19" y="69"/>
                  <a:pt x="19" y="69"/>
                  <a:pt x="19" y="69"/>
                </a:cubicBezTo>
                <a:cubicBezTo>
                  <a:pt x="15" y="80"/>
                  <a:pt x="15" y="80"/>
                  <a:pt x="15" y="80"/>
                </a:cubicBezTo>
                <a:cubicBezTo>
                  <a:pt x="22" y="85"/>
                  <a:pt x="22" y="85"/>
                  <a:pt x="22" y="85"/>
                </a:cubicBezTo>
                <a:cubicBezTo>
                  <a:pt x="32" y="78"/>
                  <a:pt x="32" y="78"/>
                  <a:pt x="32" y="78"/>
                </a:cubicBezTo>
                <a:cubicBezTo>
                  <a:pt x="39" y="80"/>
                  <a:pt x="39" y="80"/>
                  <a:pt x="39" y="80"/>
                </a:cubicBezTo>
                <a:cubicBezTo>
                  <a:pt x="42" y="92"/>
                  <a:pt x="42" y="92"/>
                  <a:pt x="42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54" y="80"/>
                  <a:pt x="54" y="80"/>
                  <a:pt x="54" y="80"/>
                </a:cubicBezTo>
                <a:cubicBezTo>
                  <a:pt x="62" y="78"/>
                  <a:pt x="62" y="78"/>
                  <a:pt x="62" y="78"/>
                </a:cubicBezTo>
                <a:cubicBezTo>
                  <a:pt x="70" y="85"/>
                  <a:pt x="70" y="85"/>
                  <a:pt x="70" y="85"/>
                </a:cubicBezTo>
                <a:cubicBezTo>
                  <a:pt x="77" y="80"/>
                  <a:pt x="77" y="80"/>
                  <a:pt x="77" y="80"/>
                </a:cubicBezTo>
                <a:cubicBezTo>
                  <a:pt x="73" y="69"/>
                  <a:pt x="73" y="69"/>
                  <a:pt x="73" y="69"/>
                </a:cubicBezTo>
                <a:cubicBezTo>
                  <a:pt x="78" y="64"/>
                  <a:pt x="78" y="64"/>
                  <a:pt x="78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93" y="56"/>
                  <a:pt x="93" y="56"/>
                  <a:pt x="93" y="56"/>
                </a:cubicBezTo>
                <a:cubicBezTo>
                  <a:pt x="83" y="49"/>
                  <a:pt x="83" y="49"/>
                  <a:pt x="83" y="49"/>
                </a:cubicBezTo>
                <a:lnTo>
                  <a:pt x="83" y="41"/>
                </a:lnTo>
                <a:close/>
                <a:moveTo>
                  <a:pt x="46" y="64"/>
                </a:moveTo>
                <a:cubicBezTo>
                  <a:pt x="36" y="64"/>
                  <a:pt x="28" y="56"/>
                  <a:pt x="28" y="46"/>
                </a:cubicBezTo>
                <a:cubicBezTo>
                  <a:pt x="28" y="35"/>
                  <a:pt x="36" y="27"/>
                  <a:pt x="46" y="27"/>
                </a:cubicBezTo>
                <a:cubicBezTo>
                  <a:pt x="57" y="27"/>
                  <a:pt x="65" y="35"/>
                  <a:pt x="65" y="46"/>
                </a:cubicBezTo>
                <a:cubicBezTo>
                  <a:pt x="65" y="56"/>
                  <a:pt x="57" y="64"/>
                  <a:pt x="46" y="64"/>
                </a:cubicBezTo>
                <a:close/>
              </a:path>
            </a:pathLst>
          </a:custGeom>
          <a:solidFill>
            <a:srgbClr val="AFB2B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5912108" y="3310713"/>
            <a:ext cx="3240000" cy="0"/>
          </a:xfrm>
          <a:prstGeom prst="line">
            <a:avLst/>
          </a:prstGeom>
          <a:ln w="44450">
            <a:solidFill>
              <a:srgbClr val="AFB2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5912108" y="3637283"/>
            <a:ext cx="3240000" cy="0"/>
          </a:xfrm>
          <a:prstGeom prst="line">
            <a:avLst/>
          </a:prstGeom>
          <a:ln>
            <a:solidFill>
              <a:srgbClr val="AFB2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Freeform 305"/>
          <p:cNvSpPr>
            <a:spLocks noEditPoints="1"/>
          </p:cNvSpPr>
          <p:nvPr/>
        </p:nvSpPr>
        <p:spPr bwMode="auto">
          <a:xfrm>
            <a:off x="7352650" y="3337535"/>
            <a:ext cx="288000" cy="288000"/>
          </a:xfrm>
          <a:custGeom>
            <a:avLst/>
            <a:gdLst>
              <a:gd name="T0" fmla="*/ 83 w 93"/>
              <a:gd name="T1" fmla="*/ 41 h 92"/>
              <a:gd name="T2" fmla="*/ 93 w 93"/>
              <a:gd name="T3" fmla="*/ 36 h 92"/>
              <a:gd name="T4" fmla="*/ 89 w 93"/>
              <a:gd name="T5" fmla="*/ 27 h 92"/>
              <a:gd name="T6" fmla="*/ 78 w 93"/>
              <a:gd name="T7" fmla="*/ 28 h 92"/>
              <a:gd name="T8" fmla="*/ 74 w 93"/>
              <a:gd name="T9" fmla="*/ 22 h 92"/>
              <a:gd name="T10" fmla="*/ 78 w 93"/>
              <a:gd name="T11" fmla="*/ 11 h 92"/>
              <a:gd name="T12" fmla="*/ 71 w 93"/>
              <a:gd name="T13" fmla="*/ 6 h 92"/>
              <a:gd name="T14" fmla="*/ 62 w 93"/>
              <a:gd name="T15" fmla="*/ 14 h 92"/>
              <a:gd name="T16" fmla="*/ 55 w 93"/>
              <a:gd name="T17" fmla="*/ 12 h 92"/>
              <a:gd name="T18" fmla="*/ 51 w 93"/>
              <a:gd name="T19" fmla="*/ 0 h 92"/>
              <a:gd name="T20" fmla="*/ 48 w 93"/>
              <a:gd name="T21" fmla="*/ 0 h 92"/>
              <a:gd name="T22" fmla="*/ 42 w 93"/>
              <a:gd name="T23" fmla="*/ 0 h 92"/>
              <a:gd name="T24" fmla="*/ 39 w 93"/>
              <a:gd name="T25" fmla="*/ 12 h 92"/>
              <a:gd name="T26" fmla="*/ 31 w 93"/>
              <a:gd name="T27" fmla="*/ 13 h 92"/>
              <a:gd name="T28" fmla="*/ 22 w 93"/>
              <a:gd name="T29" fmla="*/ 6 h 92"/>
              <a:gd name="T30" fmla="*/ 15 w 93"/>
              <a:gd name="T31" fmla="*/ 12 h 92"/>
              <a:gd name="T32" fmla="*/ 19 w 93"/>
              <a:gd name="T33" fmla="*/ 23 h 92"/>
              <a:gd name="T34" fmla="*/ 15 w 93"/>
              <a:gd name="T35" fmla="*/ 27 h 92"/>
              <a:gd name="T36" fmla="*/ 3 w 93"/>
              <a:gd name="T37" fmla="*/ 27 h 92"/>
              <a:gd name="T38" fmla="*/ 0 w 93"/>
              <a:gd name="T39" fmla="*/ 34 h 92"/>
              <a:gd name="T40" fmla="*/ 11 w 93"/>
              <a:gd name="T41" fmla="*/ 41 h 92"/>
              <a:gd name="T42" fmla="*/ 10 w 93"/>
              <a:gd name="T43" fmla="*/ 49 h 92"/>
              <a:gd name="T44" fmla="*/ 0 w 93"/>
              <a:gd name="T45" fmla="*/ 55 h 92"/>
              <a:gd name="T46" fmla="*/ 3 w 93"/>
              <a:gd name="T47" fmla="*/ 64 h 92"/>
              <a:gd name="T48" fmla="*/ 15 w 93"/>
              <a:gd name="T49" fmla="*/ 63 h 92"/>
              <a:gd name="T50" fmla="*/ 19 w 93"/>
              <a:gd name="T51" fmla="*/ 69 h 92"/>
              <a:gd name="T52" fmla="*/ 15 w 93"/>
              <a:gd name="T53" fmla="*/ 80 h 92"/>
              <a:gd name="T54" fmla="*/ 22 w 93"/>
              <a:gd name="T55" fmla="*/ 85 h 92"/>
              <a:gd name="T56" fmla="*/ 32 w 93"/>
              <a:gd name="T57" fmla="*/ 78 h 92"/>
              <a:gd name="T58" fmla="*/ 39 w 93"/>
              <a:gd name="T59" fmla="*/ 80 h 92"/>
              <a:gd name="T60" fmla="*/ 42 w 93"/>
              <a:gd name="T61" fmla="*/ 92 h 92"/>
              <a:gd name="T62" fmla="*/ 50 w 93"/>
              <a:gd name="T63" fmla="*/ 92 h 92"/>
              <a:gd name="T64" fmla="*/ 54 w 93"/>
              <a:gd name="T65" fmla="*/ 80 h 92"/>
              <a:gd name="T66" fmla="*/ 62 w 93"/>
              <a:gd name="T67" fmla="*/ 78 h 92"/>
              <a:gd name="T68" fmla="*/ 70 w 93"/>
              <a:gd name="T69" fmla="*/ 85 h 92"/>
              <a:gd name="T70" fmla="*/ 77 w 93"/>
              <a:gd name="T71" fmla="*/ 80 h 92"/>
              <a:gd name="T72" fmla="*/ 73 w 93"/>
              <a:gd name="T73" fmla="*/ 69 h 92"/>
              <a:gd name="T74" fmla="*/ 78 w 93"/>
              <a:gd name="T75" fmla="*/ 64 h 92"/>
              <a:gd name="T76" fmla="*/ 90 w 93"/>
              <a:gd name="T77" fmla="*/ 64 h 92"/>
              <a:gd name="T78" fmla="*/ 93 w 93"/>
              <a:gd name="T79" fmla="*/ 56 h 92"/>
              <a:gd name="T80" fmla="*/ 83 w 93"/>
              <a:gd name="T81" fmla="*/ 49 h 92"/>
              <a:gd name="T82" fmla="*/ 83 w 93"/>
              <a:gd name="T83" fmla="*/ 41 h 92"/>
              <a:gd name="T84" fmla="*/ 46 w 93"/>
              <a:gd name="T85" fmla="*/ 64 h 92"/>
              <a:gd name="T86" fmla="*/ 28 w 93"/>
              <a:gd name="T87" fmla="*/ 46 h 92"/>
              <a:gd name="T88" fmla="*/ 46 w 93"/>
              <a:gd name="T89" fmla="*/ 27 h 92"/>
              <a:gd name="T90" fmla="*/ 65 w 93"/>
              <a:gd name="T91" fmla="*/ 46 h 92"/>
              <a:gd name="T92" fmla="*/ 46 w 93"/>
              <a:gd name="T93" fmla="*/ 6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3" h="92">
                <a:moveTo>
                  <a:pt x="83" y="41"/>
                </a:moveTo>
                <a:cubicBezTo>
                  <a:pt x="93" y="36"/>
                  <a:pt x="93" y="36"/>
                  <a:pt x="93" y="36"/>
                </a:cubicBezTo>
                <a:cubicBezTo>
                  <a:pt x="89" y="27"/>
                  <a:pt x="89" y="27"/>
                  <a:pt x="89" y="27"/>
                </a:cubicBezTo>
                <a:cubicBezTo>
                  <a:pt x="78" y="28"/>
                  <a:pt x="78" y="28"/>
                  <a:pt x="78" y="28"/>
                </a:cubicBezTo>
                <a:cubicBezTo>
                  <a:pt x="74" y="22"/>
                  <a:pt x="74" y="22"/>
                  <a:pt x="74" y="22"/>
                </a:cubicBezTo>
                <a:cubicBezTo>
                  <a:pt x="78" y="11"/>
                  <a:pt x="78" y="11"/>
                  <a:pt x="78" y="11"/>
                </a:cubicBezTo>
                <a:cubicBezTo>
                  <a:pt x="71" y="6"/>
                  <a:pt x="71" y="6"/>
                  <a:pt x="71" y="6"/>
                </a:cubicBezTo>
                <a:cubicBezTo>
                  <a:pt x="62" y="14"/>
                  <a:pt x="62" y="14"/>
                  <a:pt x="62" y="14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12"/>
                  <a:pt x="39" y="12"/>
                  <a:pt x="39" y="12"/>
                </a:cubicBezTo>
                <a:cubicBezTo>
                  <a:pt x="31" y="13"/>
                  <a:pt x="31" y="13"/>
                  <a:pt x="31" y="13"/>
                </a:cubicBezTo>
                <a:cubicBezTo>
                  <a:pt x="22" y="6"/>
                  <a:pt x="22" y="6"/>
                  <a:pt x="22" y="6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23"/>
                  <a:pt x="19" y="23"/>
                  <a:pt x="19" y="23"/>
                </a:cubicBezTo>
                <a:cubicBezTo>
                  <a:pt x="15" y="27"/>
                  <a:pt x="15" y="27"/>
                  <a:pt x="15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34"/>
                  <a:pt x="0" y="34"/>
                  <a:pt x="0" y="34"/>
                </a:cubicBezTo>
                <a:cubicBezTo>
                  <a:pt x="11" y="41"/>
                  <a:pt x="11" y="41"/>
                  <a:pt x="11" y="41"/>
                </a:cubicBezTo>
                <a:cubicBezTo>
                  <a:pt x="10" y="49"/>
                  <a:pt x="10" y="49"/>
                  <a:pt x="10" y="49"/>
                </a:cubicBezTo>
                <a:cubicBezTo>
                  <a:pt x="0" y="55"/>
                  <a:pt x="0" y="55"/>
                  <a:pt x="0" y="55"/>
                </a:cubicBezTo>
                <a:cubicBezTo>
                  <a:pt x="3" y="64"/>
                  <a:pt x="3" y="64"/>
                  <a:pt x="3" y="64"/>
                </a:cubicBezTo>
                <a:cubicBezTo>
                  <a:pt x="15" y="63"/>
                  <a:pt x="15" y="63"/>
                  <a:pt x="15" y="63"/>
                </a:cubicBezTo>
                <a:cubicBezTo>
                  <a:pt x="19" y="69"/>
                  <a:pt x="19" y="69"/>
                  <a:pt x="19" y="69"/>
                </a:cubicBezTo>
                <a:cubicBezTo>
                  <a:pt x="15" y="80"/>
                  <a:pt x="15" y="80"/>
                  <a:pt x="15" y="80"/>
                </a:cubicBezTo>
                <a:cubicBezTo>
                  <a:pt x="22" y="85"/>
                  <a:pt x="22" y="85"/>
                  <a:pt x="22" y="85"/>
                </a:cubicBezTo>
                <a:cubicBezTo>
                  <a:pt x="32" y="78"/>
                  <a:pt x="32" y="78"/>
                  <a:pt x="32" y="78"/>
                </a:cubicBezTo>
                <a:cubicBezTo>
                  <a:pt x="39" y="80"/>
                  <a:pt x="39" y="80"/>
                  <a:pt x="39" y="80"/>
                </a:cubicBezTo>
                <a:cubicBezTo>
                  <a:pt x="42" y="92"/>
                  <a:pt x="42" y="92"/>
                  <a:pt x="42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54" y="80"/>
                  <a:pt x="54" y="80"/>
                  <a:pt x="54" y="80"/>
                </a:cubicBezTo>
                <a:cubicBezTo>
                  <a:pt x="62" y="78"/>
                  <a:pt x="62" y="78"/>
                  <a:pt x="62" y="78"/>
                </a:cubicBezTo>
                <a:cubicBezTo>
                  <a:pt x="70" y="85"/>
                  <a:pt x="70" y="85"/>
                  <a:pt x="70" y="85"/>
                </a:cubicBezTo>
                <a:cubicBezTo>
                  <a:pt x="77" y="80"/>
                  <a:pt x="77" y="80"/>
                  <a:pt x="77" y="80"/>
                </a:cubicBezTo>
                <a:cubicBezTo>
                  <a:pt x="73" y="69"/>
                  <a:pt x="73" y="69"/>
                  <a:pt x="73" y="69"/>
                </a:cubicBezTo>
                <a:cubicBezTo>
                  <a:pt x="78" y="64"/>
                  <a:pt x="78" y="64"/>
                  <a:pt x="78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93" y="56"/>
                  <a:pt x="93" y="56"/>
                  <a:pt x="93" y="56"/>
                </a:cubicBezTo>
                <a:cubicBezTo>
                  <a:pt x="83" y="49"/>
                  <a:pt x="83" y="49"/>
                  <a:pt x="83" y="49"/>
                </a:cubicBezTo>
                <a:lnTo>
                  <a:pt x="83" y="41"/>
                </a:lnTo>
                <a:close/>
                <a:moveTo>
                  <a:pt x="46" y="64"/>
                </a:moveTo>
                <a:cubicBezTo>
                  <a:pt x="36" y="64"/>
                  <a:pt x="28" y="56"/>
                  <a:pt x="28" y="46"/>
                </a:cubicBezTo>
                <a:cubicBezTo>
                  <a:pt x="28" y="35"/>
                  <a:pt x="36" y="27"/>
                  <a:pt x="46" y="27"/>
                </a:cubicBezTo>
                <a:cubicBezTo>
                  <a:pt x="57" y="27"/>
                  <a:pt x="65" y="35"/>
                  <a:pt x="65" y="46"/>
                </a:cubicBezTo>
                <a:cubicBezTo>
                  <a:pt x="65" y="56"/>
                  <a:pt x="57" y="64"/>
                  <a:pt x="46" y="64"/>
                </a:cubicBezTo>
                <a:close/>
              </a:path>
            </a:pathLst>
          </a:custGeom>
          <a:solidFill>
            <a:srgbClr val="AFB2B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15" name="Freeform 305"/>
          <p:cNvSpPr>
            <a:spLocks noEditPoints="1"/>
          </p:cNvSpPr>
          <p:nvPr/>
        </p:nvSpPr>
        <p:spPr bwMode="auto">
          <a:xfrm>
            <a:off x="8401680" y="3337535"/>
            <a:ext cx="288000" cy="288000"/>
          </a:xfrm>
          <a:custGeom>
            <a:avLst/>
            <a:gdLst>
              <a:gd name="T0" fmla="*/ 83 w 93"/>
              <a:gd name="T1" fmla="*/ 41 h 92"/>
              <a:gd name="T2" fmla="*/ 93 w 93"/>
              <a:gd name="T3" fmla="*/ 36 h 92"/>
              <a:gd name="T4" fmla="*/ 89 w 93"/>
              <a:gd name="T5" fmla="*/ 27 h 92"/>
              <a:gd name="T6" fmla="*/ 78 w 93"/>
              <a:gd name="T7" fmla="*/ 28 h 92"/>
              <a:gd name="T8" fmla="*/ 74 w 93"/>
              <a:gd name="T9" fmla="*/ 22 h 92"/>
              <a:gd name="T10" fmla="*/ 78 w 93"/>
              <a:gd name="T11" fmla="*/ 11 h 92"/>
              <a:gd name="T12" fmla="*/ 71 w 93"/>
              <a:gd name="T13" fmla="*/ 6 h 92"/>
              <a:gd name="T14" fmla="*/ 62 w 93"/>
              <a:gd name="T15" fmla="*/ 14 h 92"/>
              <a:gd name="T16" fmla="*/ 55 w 93"/>
              <a:gd name="T17" fmla="*/ 12 h 92"/>
              <a:gd name="T18" fmla="*/ 51 w 93"/>
              <a:gd name="T19" fmla="*/ 0 h 92"/>
              <a:gd name="T20" fmla="*/ 48 w 93"/>
              <a:gd name="T21" fmla="*/ 0 h 92"/>
              <a:gd name="T22" fmla="*/ 42 w 93"/>
              <a:gd name="T23" fmla="*/ 0 h 92"/>
              <a:gd name="T24" fmla="*/ 39 w 93"/>
              <a:gd name="T25" fmla="*/ 12 h 92"/>
              <a:gd name="T26" fmla="*/ 31 w 93"/>
              <a:gd name="T27" fmla="*/ 13 h 92"/>
              <a:gd name="T28" fmla="*/ 22 w 93"/>
              <a:gd name="T29" fmla="*/ 6 h 92"/>
              <a:gd name="T30" fmla="*/ 15 w 93"/>
              <a:gd name="T31" fmla="*/ 12 h 92"/>
              <a:gd name="T32" fmla="*/ 19 w 93"/>
              <a:gd name="T33" fmla="*/ 23 h 92"/>
              <a:gd name="T34" fmla="*/ 15 w 93"/>
              <a:gd name="T35" fmla="*/ 27 h 92"/>
              <a:gd name="T36" fmla="*/ 3 w 93"/>
              <a:gd name="T37" fmla="*/ 27 h 92"/>
              <a:gd name="T38" fmla="*/ 0 w 93"/>
              <a:gd name="T39" fmla="*/ 34 h 92"/>
              <a:gd name="T40" fmla="*/ 11 w 93"/>
              <a:gd name="T41" fmla="*/ 41 h 92"/>
              <a:gd name="T42" fmla="*/ 10 w 93"/>
              <a:gd name="T43" fmla="*/ 49 h 92"/>
              <a:gd name="T44" fmla="*/ 0 w 93"/>
              <a:gd name="T45" fmla="*/ 55 h 92"/>
              <a:gd name="T46" fmla="*/ 3 w 93"/>
              <a:gd name="T47" fmla="*/ 64 h 92"/>
              <a:gd name="T48" fmla="*/ 15 w 93"/>
              <a:gd name="T49" fmla="*/ 63 h 92"/>
              <a:gd name="T50" fmla="*/ 19 w 93"/>
              <a:gd name="T51" fmla="*/ 69 h 92"/>
              <a:gd name="T52" fmla="*/ 15 w 93"/>
              <a:gd name="T53" fmla="*/ 80 h 92"/>
              <a:gd name="T54" fmla="*/ 22 w 93"/>
              <a:gd name="T55" fmla="*/ 85 h 92"/>
              <a:gd name="T56" fmla="*/ 32 w 93"/>
              <a:gd name="T57" fmla="*/ 78 h 92"/>
              <a:gd name="T58" fmla="*/ 39 w 93"/>
              <a:gd name="T59" fmla="*/ 80 h 92"/>
              <a:gd name="T60" fmla="*/ 42 w 93"/>
              <a:gd name="T61" fmla="*/ 92 h 92"/>
              <a:gd name="T62" fmla="*/ 50 w 93"/>
              <a:gd name="T63" fmla="*/ 92 h 92"/>
              <a:gd name="T64" fmla="*/ 54 w 93"/>
              <a:gd name="T65" fmla="*/ 80 h 92"/>
              <a:gd name="T66" fmla="*/ 62 w 93"/>
              <a:gd name="T67" fmla="*/ 78 h 92"/>
              <a:gd name="T68" fmla="*/ 70 w 93"/>
              <a:gd name="T69" fmla="*/ 85 h 92"/>
              <a:gd name="T70" fmla="*/ 77 w 93"/>
              <a:gd name="T71" fmla="*/ 80 h 92"/>
              <a:gd name="T72" fmla="*/ 73 w 93"/>
              <a:gd name="T73" fmla="*/ 69 h 92"/>
              <a:gd name="T74" fmla="*/ 78 w 93"/>
              <a:gd name="T75" fmla="*/ 64 h 92"/>
              <a:gd name="T76" fmla="*/ 90 w 93"/>
              <a:gd name="T77" fmla="*/ 64 h 92"/>
              <a:gd name="T78" fmla="*/ 93 w 93"/>
              <a:gd name="T79" fmla="*/ 56 h 92"/>
              <a:gd name="T80" fmla="*/ 83 w 93"/>
              <a:gd name="T81" fmla="*/ 49 h 92"/>
              <a:gd name="T82" fmla="*/ 83 w 93"/>
              <a:gd name="T83" fmla="*/ 41 h 92"/>
              <a:gd name="T84" fmla="*/ 46 w 93"/>
              <a:gd name="T85" fmla="*/ 64 h 92"/>
              <a:gd name="T86" fmla="*/ 28 w 93"/>
              <a:gd name="T87" fmla="*/ 46 h 92"/>
              <a:gd name="T88" fmla="*/ 46 w 93"/>
              <a:gd name="T89" fmla="*/ 27 h 92"/>
              <a:gd name="T90" fmla="*/ 65 w 93"/>
              <a:gd name="T91" fmla="*/ 46 h 92"/>
              <a:gd name="T92" fmla="*/ 46 w 93"/>
              <a:gd name="T93" fmla="*/ 6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3" h="92">
                <a:moveTo>
                  <a:pt x="83" y="41"/>
                </a:moveTo>
                <a:cubicBezTo>
                  <a:pt x="93" y="36"/>
                  <a:pt x="93" y="36"/>
                  <a:pt x="93" y="36"/>
                </a:cubicBezTo>
                <a:cubicBezTo>
                  <a:pt x="89" y="27"/>
                  <a:pt x="89" y="27"/>
                  <a:pt x="89" y="27"/>
                </a:cubicBezTo>
                <a:cubicBezTo>
                  <a:pt x="78" y="28"/>
                  <a:pt x="78" y="28"/>
                  <a:pt x="78" y="28"/>
                </a:cubicBezTo>
                <a:cubicBezTo>
                  <a:pt x="74" y="22"/>
                  <a:pt x="74" y="22"/>
                  <a:pt x="74" y="22"/>
                </a:cubicBezTo>
                <a:cubicBezTo>
                  <a:pt x="78" y="11"/>
                  <a:pt x="78" y="11"/>
                  <a:pt x="78" y="11"/>
                </a:cubicBezTo>
                <a:cubicBezTo>
                  <a:pt x="71" y="6"/>
                  <a:pt x="71" y="6"/>
                  <a:pt x="71" y="6"/>
                </a:cubicBezTo>
                <a:cubicBezTo>
                  <a:pt x="62" y="14"/>
                  <a:pt x="62" y="14"/>
                  <a:pt x="62" y="14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12"/>
                  <a:pt x="39" y="12"/>
                  <a:pt x="39" y="12"/>
                </a:cubicBezTo>
                <a:cubicBezTo>
                  <a:pt x="31" y="13"/>
                  <a:pt x="31" y="13"/>
                  <a:pt x="31" y="13"/>
                </a:cubicBezTo>
                <a:cubicBezTo>
                  <a:pt x="22" y="6"/>
                  <a:pt x="22" y="6"/>
                  <a:pt x="22" y="6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23"/>
                  <a:pt x="19" y="23"/>
                  <a:pt x="19" y="23"/>
                </a:cubicBezTo>
                <a:cubicBezTo>
                  <a:pt x="15" y="27"/>
                  <a:pt x="15" y="27"/>
                  <a:pt x="15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34"/>
                  <a:pt x="0" y="34"/>
                  <a:pt x="0" y="34"/>
                </a:cubicBezTo>
                <a:cubicBezTo>
                  <a:pt x="11" y="41"/>
                  <a:pt x="11" y="41"/>
                  <a:pt x="11" y="41"/>
                </a:cubicBezTo>
                <a:cubicBezTo>
                  <a:pt x="10" y="49"/>
                  <a:pt x="10" y="49"/>
                  <a:pt x="10" y="49"/>
                </a:cubicBezTo>
                <a:cubicBezTo>
                  <a:pt x="0" y="55"/>
                  <a:pt x="0" y="55"/>
                  <a:pt x="0" y="55"/>
                </a:cubicBezTo>
                <a:cubicBezTo>
                  <a:pt x="3" y="64"/>
                  <a:pt x="3" y="64"/>
                  <a:pt x="3" y="64"/>
                </a:cubicBezTo>
                <a:cubicBezTo>
                  <a:pt x="15" y="63"/>
                  <a:pt x="15" y="63"/>
                  <a:pt x="15" y="63"/>
                </a:cubicBezTo>
                <a:cubicBezTo>
                  <a:pt x="19" y="69"/>
                  <a:pt x="19" y="69"/>
                  <a:pt x="19" y="69"/>
                </a:cubicBezTo>
                <a:cubicBezTo>
                  <a:pt x="15" y="80"/>
                  <a:pt x="15" y="80"/>
                  <a:pt x="15" y="80"/>
                </a:cubicBezTo>
                <a:cubicBezTo>
                  <a:pt x="22" y="85"/>
                  <a:pt x="22" y="85"/>
                  <a:pt x="22" y="85"/>
                </a:cubicBezTo>
                <a:cubicBezTo>
                  <a:pt x="32" y="78"/>
                  <a:pt x="32" y="78"/>
                  <a:pt x="32" y="78"/>
                </a:cubicBezTo>
                <a:cubicBezTo>
                  <a:pt x="39" y="80"/>
                  <a:pt x="39" y="80"/>
                  <a:pt x="39" y="80"/>
                </a:cubicBezTo>
                <a:cubicBezTo>
                  <a:pt x="42" y="92"/>
                  <a:pt x="42" y="92"/>
                  <a:pt x="42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54" y="80"/>
                  <a:pt x="54" y="80"/>
                  <a:pt x="54" y="80"/>
                </a:cubicBezTo>
                <a:cubicBezTo>
                  <a:pt x="62" y="78"/>
                  <a:pt x="62" y="78"/>
                  <a:pt x="62" y="78"/>
                </a:cubicBezTo>
                <a:cubicBezTo>
                  <a:pt x="70" y="85"/>
                  <a:pt x="70" y="85"/>
                  <a:pt x="70" y="85"/>
                </a:cubicBezTo>
                <a:cubicBezTo>
                  <a:pt x="77" y="80"/>
                  <a:pt x="77" y="80"/>
                  <a:pt x="77" y="80"/>
                </a:cubicBezTo>
                <a:cubicBezTo>
                  <a:pt x="73" y="69"/>
                  <a:pt x="73" y="69"/>
                  <a:pt x="73" y="69"/>
                </a:cubicBezTo>
                <a:cubicBezTo>
                  <a:pt x="78" y="64"/>
                  <a:pt x="78" y="64"/>
                  <a:pt x="78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93" y="56"/>
                  <a:pt x="93" y="56"/>
                  <a:pt x="93" y="56"/>
                </a:cubicBezTo>
                <a:cubicBezTo>
                  <a:pt x="83" y="49"/>
                  <a:pt x="83" y="49"/>
                  <a:pt x="83" y="49"/>
                </a:cubicBezTo>
                <a:lnTo>
                  <a:pt x="83" y="41"/>
                </a:lnTo>
                <a:close/>
                <a:moveTo>
                  <a:pt x="46" y="64"/>
                </a:moveTo>
                <a:cubicBezTo>
                  <a:pt x="36" y="64"/>
                  <a:pt x="28" y="56"/>
                  <a:pt x="28" y="46"/>
                </a:cubicBezTo>
                <a:cubicBezTo>
                  <a:pt x="28" y="35"/>
                  <a:pt x="36" y="27"/>
                  <a:pt x="46" y="27"/>
                </a:cubicBezTo>
                <a:cubicBezTo>
                  <a:pt x="57" y="27"/>
                  <a:pt x="65" y="35"/>
                  <a:pt x="65" y="46"/>
                </a:cubicBezTo>
                <a:cubicBezTo>
                  <a:pt x="65" y="56"/>
                  <a:pt x="57" y="64"/>
                  <a:pt x="46" y="64"/>
                </a:cubicBezTo>
                <a:close/>
              </a:path>
            </a:pathLst>
          </a:custGeom>
          <a:solidFill>
            <a:srgbClr val="AFB2B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3978035" y="3121098"/>
            <a:ext cx="1885034" cy="165308"/>
            <a:chOff x="4181231" y="3121098"/>
            <a:chExt cx="1885034" cy="165308"/>
          </a:xfrm>
        </p:grpSpPr>
        <p:grpSp>
          <p:nvGrpSpPr>
            <p:cNvPr id="116" name="组 47"/>
            <p:cNvGrpSpPr/>
            <p:nvPr/>
          </p:nvGrpSpPr>
          <p:grpSpPr>
            <a:xfrm>
              <a:off x="5879627" y="3121098"/>
              <a:ext cx="186638" cy="159808"/>
              <a:chOff x="1631043" y="1796378"/>
              <a:chExt cx="186638" cy="188892"/>
            </a:xfrm>
          </p:grpSpPr>
          <p:sp>
            <p:nvSpPr>
              <p:cNvPr id="117" name="Freeform 302"/>
              <p:cNvSpPr>
                <a:spLocks/>
              </p:cNvSpPr>
              <p:nvPr/>
            </p:nvSpPr>
            <p:spPr bwMode="auto">
              <a:xfrm>
                <a:off x="1697017" y="1870377"/>
                <a:ext cx="120664" cy="114893"/>
              </a:xfrm>
              <a:custGeom>
                <a:avLst/>
                <a:gdLst>
                  <a:gd name="T0" fmla="*/ 59 w 59"/>
                  <a:gd name="T1" fmla="*/ 26 h 50"/>
                  <a:gd name="T2" fmla="*/ 59 w 59"/>
                  <a:gd name="T3" fmla="*/ 0 h 50"/>
                  <a:gd name="T4" fmla="*/ 0 w 59"/>
                  <a:gd name="T5" fmla="*/ 0 h 50"/>
                  <a:gd name="T6" fmla="*/ 0 w 59"/>
                  <a:gd name="T7" fmla="*/ 50 h 50"/>
                  <a:gd name="T8" fmla="*/ 35 w 59"/>
                  <a:gd name="T9" fmla="*/ 50 h 50"/>
                  <a:gd name="T10" fmla="*/ 59 w 59"/>
                  <a:gd name="T11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0">
                    <a:moveTo>
                      <a:pt x="59" y="26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8" y="50"/>
                      <a:pt x="59" y="40"/>
                      <a:pt x="59" y="26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8" name="Freeform 303"/>
              <p:cNvSpPr>
                <a:spLocks/>
              </p:cNvSpPr>
              <p:nvPr/>
            </p:nvSpPr>
            <p:spPr bwMode="auto">
              <a:xfrm>
                <a:off x="1697017" y="1796378"/>
                <a:ext cx="120664" cy="55499"/>
              </a:xfrm>
              <a:custGeom>
                <a:avLst/>
                <a:gdLst>
                  <a:gd name="T0" fmla="*/ 35 w 59"/>
                  <a:gd name="T1" fmla="*/ 0 h 24"/>
                  <a:gd name="T2" fmla="*/ 0 w 59"/>
                  <a:gd name="T3" fmla="*/ 0 h 24"/>
                  <a:gd name="T4" fmla="*/ 0 w 59"/>
                  <a:gd name="T5" fmla="*/ 24 h 24"/>
                  <a:gd name="T6" fmla="*/ 59 w 59"/>
                  <a:gd name="T7" fmla="*/ 24 h 24"/>
                  <a:gd name="T8" fmla="*/ 35 w 59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4">
                    <a:moveTo>
                      <a:pt x="3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11"/>
                      <a:pt x="48" y="0"/>
                      <a:pt x="35" y="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9" name="Freeform 307"/>
              <p:cNvSpPr>
                <a:spLocks/>
              </p:cNvSpPr>
              <p:nvPr/>
            </p:nvSpPr>
            <p:spPr bwMode="auto">
              <a:xfrm>
                <a:off x="1631043" y="1870377"/>
                <a:ext cx="49481" cy="114893"/>
              </a:xfrm>
              <a:custGeom>
                <a:avLst/>
                <a:gdLst>
                  <a:gd name="T0" fmla="*/ 24 w 24"/>
                  <a:gd name="T1" fmla="*/ 50 h 50"/>
                  <a:gd name="T2" fmla="*/ 24 w 24"/>
                  <a:gd name="T3" fmla="*/ 0 h 50"/>
                  <a:gd name="T4" fmla="*/ 0 w 24"/>
                  <a:gd name="T5" fmla="*/ 0 h 50"/>
                  <a:gd name="T6" fmla="*/ 0 w 24"/>
                  <a:gd name="T7" fmla="*/ 26 h 50"/>
                  <a:gd name="T8" fmla="*/ 24 w 24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5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0"/>
                      <a:pt x="24" y="5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20" name="Freeform 308"/>
              <p:cNvSpPr>
                <a:spLocks/>
              </p:cNvSpPr>
              <p:nvPr/>
            </p:nvSpPr>
            <p:spPr bwMode="auto">
              <a:xfrm>
                <a:off x="1631043" y="1796378"/>
                <a:ext cx="49481" cy="55499"/>
              </a:xfrm>
              <a:custGeom>
                <a:avLst/>
                <a:gdLst>
                  <a:gd name="T0" fmla="*/ 24 w 24"/>
                  <a:gd name="T1" fmla="*/ 0 h 24"/>
                  <a:gd name="T2" fmla="*/ 0 w 24"/>
                  <a:gd name="T3" fmla="*/ 24 h 24"/>
                  <a:gd name="T4" fmla="*/ 24 w 24"/>
                  <a:gd name="T5" fmla="*/ 24 h 24"/>
                  <a:gd name="T6" fmla="*/ 24 w 2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</p:grpSp>
        <p:grpSp>
          <p:nvGrpSpPr>
            <p:cNvPr id="121" name="组 47"/>
            <p:cNvGrpSpPr/>
            <p:nvPr/>
          </p:nvGrpSpPr>
          <p:grpSpPr>
            <a:xfrm>
              <a:off x="5455028" y="3122473"/>
              <a:ext cx="186638" cy="159808"/>
              <a:chOff x="1631043" y="1796378"/>
              <a:chExt cx="186638" cy="188892"/>
            </a:xfrm>
          </p:grpSpPr>
          <p:sp>
            <p:nvSpPr>
              <p:cNvPr id="122" name="Freeform 302"/>
              <p:cNvSpPr>
                <a:spLocks/>
              </p:cNvSpPr>
              <p:nvPr/>
            </p:nvSpPr>
            <p:spPr bwMode="auto">
              <a:xfrm>
                <a:off x="1697017" y="1870377"/>
                <a:ext cx="120664" cy="114893"/>
              </a:xfrm>
              <a:custGeom>
                <a:avLst/>
                <a:gdLst>
                  <a:gd name="T0" fmla="*/ 59 w 59"/>
                  <a:gd name="T1" fmla="*/ 26 h 50"/>
                  <a:gd name="T2" fmla="*/ 59 w 59"/>
                  <a:gd name="T3" fmla="*/ 0 h 50"/>
                  <a:gd name="T4" fmla="*/ 0 w 59"/>
                  <a:gd name="T5" fmla="*/ 0 h 50"/>
                  <a:gd name="T6" fmla="*/ 0 w 59"/>
                  <a:gd name="T7" fmla="*/ 50 h 50"/>
                  <a:gd name="T8" fmla="*/ 35 w 59"/>
                  <a:gd name="T9" fmla="*/ 50 h 50"/>
                  <a:gd name="T10" fmla="*/ 59 w 59"/>
                  <a:gd name="T11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0">
                    <a:moveTo>
                      <a:pt x="59" y="26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8" y="50"/>
                      <a:pt x="59" y="40"/>
                      <a:pt x="59" y="26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23" name="Freeform 303"/>
              <p:cNvSpPr>
                <a:spLocks/>
              </p:cNvSpPr>
              <p:nvPr/>
            </p:nvSpPr>
            <p:spPr bwMode="auto">
              <a:xfrm>
                <a:off x="1697017" y="1796378"/>
                <a:ext cx="120664" cy="55499"/>
              </a:xfrm>
              <a:custGeom>
                <a:avLst/>
                <a:gdLst>
                  <a:gd name="T0" fmla="*/ 35 w 59"/>
                  <a:gd name="T1" fmla="*/ 0 h 24"/>
                  <a:gd name="T2" fmla="*/ 0 w 59"/>
                  <a:gd name="T3" fmla="*/ 0 h 24"/>
                  <a:gd name="T4" fmla="*/ 0 w 59"/>
                  <a:gd name="T5" fmla="*/ 24 h 24"/>
                  <a:gd name="T6" fmla="*/ 59 w 59"/>
                  <a:gd name="T7" fmla="*/ 24 h 24"/>
                  <a:gd name="T8" fmla="*/ 35 w 59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4">
                    <a:moveTo>
                      <a:pt x="3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11"/>
                      <a:pt x="48" y="0"/>
                      <a:pt x="35" y="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24" name="Freeform 307"/>
              <p:cNvSpPr>
                <a:spLocks/>
              </p:cNvSpPr>
              <p:nvPr/>
            </p:nvSpPr>
            <p:spPr bwMode="auto">
              <a:xfrm>
                <a:off x="1631043" y="1870377"/>
                <a:ext cx="49481" cy="114893"/>
              </a:xfrm>
              <a:custGeom>
                <a:avLst/>
                <a:gdLst>
                  <a:gd name="T0" fmla="*/ 24 w 24"/>
                  <a:gd name="T1" fmla="*/ 50 h 50"/>
                  <a:gd name="T2" fmla="*/ 24 w 24"/>
                  <a:gd name="T3" fmla="*/ 0 h 50"/>
                  <a:gd name="T4" fmla="*/ 0 w 24"/>
                  <a:gd name="T5" fmla="*/ 0 h 50"/>
                  <a:gd name="T6" fmla="*/ 0 w 24"/>
                  <a:gd name="T7" fmla="*/ 26 h 50"/>
                  <a:gd name="T8" fmla="*/ 24 w 24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5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0"/>
                      <a:pt x="24" y="5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25" name="Freeform 308"/>
              <p:cNvSpPr>
                <a:spLocks/>
              </p:cNvSpPr>
              <p:nvPr/>
            </p:nvSpPr>
            <p:spPr bwMode="auto">
              <a:xfrm>
                <a:off x="1631043" y="1796378"/>
                <a:ext cx="49481" cy="55499"/>
              </a:xfrm>
              <a:custGeom>
                <a:avLst/>
                <a:gdLst>
                  <a:gd name="T0" fmla="*/ 24 w 24"/>
                  <a:gd name="T1" fmla="*/ 0 h 24"/>
                  <a:gd name="T2" fmla="*/ 0 w 24"/>
                  <a:gd name="T3" fmla="*/ 24 h 24"/>
                  <a:gd name="T4" fmla="*/ 24 w 24"/>
                  <a:gd name="T5" fmla="*/ 24 h 24"/>
                  <a:gd name="T6" fmla="*/ 24 w 2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</p:grpSp>
        <p:grpSp>
          <p:nvGrpSpPr>
            <p:cNvPr id="126" name="组 47"/>
            <p:cNvGrpSpPr/>
            <p:nvPr/>
          </p:nvGrpSpPr>
          <p:grpSpPr>
            <a:xfrm>
              <a:off x="5030429" y="3123848"/>
              <a:ext cx="186638" cy="159808"/>
              <a:chOff x="1631043" y="1796378"/>
              <a:chExt cx="186638" cy="188892"/>
            </a:xfrm>
          </p:grpSpPr>
          <p:sp>
            <p:nvSpPr>
              <p:cNvPr id="127" name="Freeform 302"/>
              <p:cNvSpPr>
                <a:spLocks/>
              </p:cNvSpPr>
              <p:nvPr/>
            </p:nvSpPr>
            <p:spPr bwMode="auto">
              <a:xfrm>
                <a:off x="1697017" y="1870377"/>
                <a:ext cx="120664" cy="114893"/>
              </a:xfrm>
              <a:custGeom>
                <a:avLst/>
                <a:gdLst>
                  <a:gd name="T0" fmla="*/ 59 w 59"/>
                  <a:gd name="T1" fmla="*/ 26 h 50"/>
                  <a:gd name="T2" fmla="*/ 59 w 59"/>
                  <a:gd name="T3" fmla="*/ 0 h 50"/>
                  <a:gd name="T4" fmla="*/ 0 w 59"/>
                  <a:gd name="T5" fmla="*/ 0 h 50"/>
                  <a:gd name="T6" fmla="*/ 0 w 59"/>
                  <a:gd name="T7" fmla="*/ 50 h 50"/>
                  <a:gd name="T8" fmla="*/ 35 w 59"/>
                  <a:gd name="T9" fmla="*/ 50 h 50"/>
                  <a:gd name="T10" fmla="*/ 59 w 59"/>
                  <a:gd name="T11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0">
                    <a:moveTo>
                      <a:pt x="59" y="26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8" y="50"/>
                      <a:pt x="59" y="40"/>
                      <a:pt x="59" y="26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28" name="Freeform 303"/>
              <p:cNvSpPr>
                <a:spLocks/>
              </p:cNvSpPr>
              <p:nvPr/>
            </p:nvSpPr>
            <p:spPr bwMode="auto">
              <a:xfrm>
                <a:off x="1697017" y="1796378"/>
                <a:ext cx="120664" cy="55499"/>
              </a:xfrm>
              <a:custGeom>
                <a:avLst/>
                <a:gdLst>
                  <a:gd name="T0" fmla="*/ 35 w 59"/>
                  <a:gd name="T1" fmla="*/ 0 h 24"/>
                  <a:gd name="T2" fmla="*/ 0 w 59"/>
                  <a:gd name="T3" fmla="*/ 0 h 24"/>
                  <a:gd name="T4" fmla="*/ 0 w 59"/>
                  <a:gd name="T5" fmla="*/ 24 h 24"/>
                  <a:gd name="T6" fmla="*/ 59 w 59"/>
                  <a:gd name="T7" fmla="*/ 24 h 24"/>
                  <a:gd name="T8" fmla="*/ 35 w 59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4">
                    <a:moveTo>
                      <a:pt x="3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11"/>
                      <a:pt x="48" y="0"/>
                      <a:pt x="35" y="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29" name="Freeform 307"/>
              <p:cNvSpPr>
                <a:spLocks/>
              </p:cNvSpPr>
              <p:nvPr/>
            </p:nvSpPr>
            <p:spPr bwMode="auto">
              <a:xfrm>
                <a:off x="1631043" y="1870377"/>
                <a:ext cx="49481" cy="114893"/>
              </a:xfrm>
              <a:custGeom>
                <a:avLst/>
                <a:gdLst>
                  <a:gd name="T0" fmla="*/ 24 w 24"/>
                  <a:gd name="T1" fmla="*/ 50 h 50"/>
                  <a:gd name="T2" fmla="*/ 24 w 24"/>
                  <a:gd name="T3" fmla="*/ 0 h 50"/>
                  <a:gd name="T4" fmla="*/ 0 w 24"/>
                  <a:gd name="T5" fmla="*/ 0 h 50"/>
                  <a:gd name="T6" fmla="*/ 0 w 24"/>
                  <a:gd name="T7" fmla="*/ 26 h 50"/>
                  <a:gd name="T8" fmla="*/ 24 w 24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5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0"/>
                      <a:pt x="24" y="5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0" name="Freeform 308"/>
              <p:cNvSpPr>
                <a:spLocks/>
              </p:cNvSpPr>
              <p:nvPr/>
            </p:nvSpPr>
            <p:spPr bwMode="auto">
              <a:xfrm>
                <a:off x="1631043" y="1796378"/>
                <a:ext cx="49481" cy="55499"/>
              </a:xfrm>
              <a:custGeom>
                <a:avLst/>
                <a:gdLst>
                  <a:gd name="T0" fmla="*/ 24 w 24"/>
                  <a:gd name="T1" fmla="*/ 0 h 24"/>
                  <a:gd name="T2" fmla="*/ 0 w 24"/>
                  <a:gd name="T3" fmla="*/ 24 h 24"/>
                  <a:gd name="T4" fmla="*/ 24 w 24"/>
                  <a:gd name="T5" fmla="*/ 24 h 24"/>
                  <a:gd name="T6" fmla="*/ 24 w 2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</p:grpSp>
        <p:grpSp>
          <p:nvGrpSpPr>
            <p:cNvPr id="131" name="组 47"/>
            <p:cNvGrpSpPr/>
            <p:nvPr/>
          </p:nvGrpSpPr>
          <p:grpSpPr>
            <a:xfrm>
              <a:off x="4605830" y="3125223"/>
              <a:ext cx="186638" cy="159808"/>
              <a:chOff x="1631043" y="1796378"/>
              <a:chExt cx="186638" cy="188892"/>
            </a:xfrm>
          </p:grpSpPr>
          <p:sp>
            <p:nvSpPr>
              <p:cNvPr id="132" name="Freeform 302"/>
              <p:cNvSpPr>
                <a:spLocks/>
              </p:cNvSpPr>
              <p:nvPr/>
            </p:nvSpPr>
            <p:spPr bwMode="auto">
              <a:xfrm>
                <a:off x="1697017" y="1870377"/>
                <a:ext cx="120664" cy="114893"/>
              </a:xfrm>
              <a:custGeom>
                <a:avLst/>
                <a:gdLst>
                  <a:gd name="T0" fmla="*/ 59 w 59"/>
                  <a:gd name="T1" fmla="*/ 26 h 50"/>
                  <a:gd name="T2" fmla="*/ 59 w 59"/>
                  <a:gd name="T3" fmla="*/ 0 h 50"/>
                  <a:gd name="T4" fmla="*/ 0 w 59"/>
                  <a:gd name="T5" fmla="*/ 0 h 50"/>
                  <a:gd name="T6" fmla="*/ 0 w 59"/>
                  <a:gd name="T7" fmla="*/ 50 h 50"/>
                  <a:gd name="T8" fmla="*/ 35 w 59"/>
                  <a:gd name="T9" fmla="*/ 50 h 50"/>
                  <a:gd name="T10" fmla="*/ 59 w 59"/>
                  <a:gd name="T11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0">
                    <a:moveTo>
                      <a:pt x="59" y="26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8" y="50"/>
                      <a:pt x="59" y="40"/>
                      <a:pt x="59" y="26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3" name="Freeform 303"/>
              <p:cNvSpPr>
                <a:spLocks/>
              </p:cNvSpPr>
              <p:nvPr/>
            </p:nvSpPr>
            <p:spPr bwMode="auto">
              <a:xfrm>
                <a:off x="1697017" y="1796378"/>
                <a:ext cx="120664" cy="55499"/>
              </a:xfrm>
              <a:custGeom>
                <a:avLst/>
                <a:gdLst>
                  <a:gd name="T0" fmla="*/ 35 w 59"/>
                  <a:gd name="T1" fmla="*/ 0 h 24"/>
                  <a:gd name="T2" fmla="*/ 0 w 59"/>
                  <a:gd name="T3" fmla="*/ 0 h 24"/>
                  <a:gd name="T4" fmla="*/ 0 w 59"/>
                  <a:gd name="T5" fmla="*/ 24 h 24"/>
                  <a:gd name="T6" fmla="*/ 59 w 59"/>
                  <a:gd name="T7" fmla="*/ 24 h 24"/>
                  <a:gd name="T8" fmla="*/ 35 w 59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4">
                    <a:moveTo>
                      <a:pt x="3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11"/>
                      <a:pt x="48" y="0"/>
                      <a:pt x="35" y="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4" name="Freeform 307"/>
              <p:cNvSpPr>
                <a:spLocks/>
              </p:cNvSpPr>
              <p:nvPr/>
            </p:nvSpPr>
            <p:spPr bwMode="auto">
              <a:xfrm>
                <a:off x="1631043" y="1870377"/>
                <a:ext cx="49481" cy="114893"/>
              </a:xfrm>
              <a:custGeom>
                <a:avLst/>
                <a:gdLst>
                  <a:gd name="T0" fmla="*/ 24 w 24"/>
                  <a:gd name="T1" fmla="*/ 50 h 50"/>
                  <a:gd name="T2" fmla="*/ 24 w 24"/>
                  <a:gd name="T3" fmla="*/ 0 h 50"/>
                  <a:gd name="T4" fmla="*/ 0 w 24"/>
                  <a:gd name="T5" fmla="*/ 0 h 50"/>
                  <a:gd name="T6" fmla="*/ 0 w 24"/>
                  <a:gd name="T7" fmla="*/ 26 h 50"/>
                  <a:gd name="T8" fmla="*/ 24 w 24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5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0"/>
                      <a:pt x="24" y="5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5" name="Freeform 308"/>
              <p:cNvSpPr>
                <a:spLocks/>
              </p:cNvSpPr>
              <p:nvPr/>
            </p:nvSpPr>
            <p:spPr bwMode="auto">
              <a:xfrm>
                <a:off x="1631043" y="1796378"/>
                <a:ext cx="49481" cy="55499"/>
              </a:xfrm>
              <a:custGeom>
                <a:avLst/>
                <a:gdLst>
                  <a:gd name="T0" fmla="*/ 24 w 24"/>
                  <a:gd name="T1" fmla="*/ 0 h 24"/>
                  <a:gd name="T2" fmla="*/ 0 w 24"/>
                  <a:gd name="T3" fmla="*/ 24 h 24"/>
                  <a:gd name="T4" fmla="*/ 24 w 24"/>
                  <a:gd name="T5" fmla="*/ 24 h 24"/>
                  <a:gd name="T6" fmla="*/ 24 w 2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</p:grpSp>
        <p:grpSp>
          <p:nvGrpSpPr>
            <p:cNvPr id="136" name="组 47"/>
            <p:cNvGrpSpPr/>
            <p:nvPr/>
          </p:nvGrpSpPr>
          <p:grpSpPr>
            <a:xfrm>
              <a:off x="4181231" y="3126598"/>
              <a:ext cx="186638" cy="159808"/>
              <a:chOff x="1631043" y="1796378"/>
              <a:chExt cx="186638" cy="188892"/>
            </a:xfrm>
          </p:grpSpPr>
          <p:sp>
            <p:nvSpPr>
              <p:cNvPr id="137" name="Freeform 302"/>
              <p:cNvSpPr>
                <a:spLocks/>
              </p:cNvSpPr>
              <p:nvPr/>
            </p:nvSpPr>
            <p:spPr bwMode="auto">
              <a:xfrm>
                <a:off x="1697017" y="1870377"/>
                <a:ext cx="120664" cy="114893"/>
              </a:xfrm>
              <a:custGeom>
                <a:avLst/>
                <a:gdLst>
                  <a:gd name="T0" fmla="*/ 59 w 59"/>
                  <a:gd name="T1" fmla="*/ 26 h 50"/>
                  <a:gd name="T2" fmla="*/ 59 w 59"/>
                  <a:gd name="T3" fmla="*/ 0 h 50"/>
                  <a:gd name="T4" fmla="*/ 0 w 59"/>
                  <a:gd name="T5" fmla="*/ 0 h 50"/>
                  <a:gd name="T6" fmla="*/ 0 w 59"/>
                  <a:gd name="T7" fmla="*/ 50 h 50"/>
                  <a:gd name="T8" fmla="*/ 35 w 59"/>
                  <a:gd name="T9" fmla="*/ 50 h 50"/>
                  <a:gd name="T10" fmla="*/ 59 w 59"/>
                  <a:gd name="T11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0">
                    <a:moveTo>
                      <a:pt x="59" y="26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8" y="50"/>
                      <a:pt x="59" y="40"/>
                      <a:pt x="59" y="26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8" name="Freeform 303"/>
              <p:cNvSpPr>
                <a:spLocks/>
              </p:cNvSpPr>
              <p:nvPr/>
            </p:nvSpPr>
            <p:spPr bwMode="auto">
              <a:xfrm>
                <a:off x="1697017" y="1796378"/>
                <a:ext cx="120664" cy="55499"/>
              </a:xfrm>
              <a:custGeom>
                <a:avLst/>
                <a:gdLst>
                  <a:gd name="T0" fmla="*/ 35 w 59"/>
                  <a:gd name="T1" fmla="*/ 0 h 24"/>
                  <a:gd name="T2" fmla="*/ 0 w 59"/>
                  <a:gd name="T3" fmla="*/ 0 h 24"/>
                  <a:gd name="T4" fmla="*/ 0 w 59"/>
                  <a:gd name="T5" fmla="*/ 24 h 24"/>
                  <a:gd name="T6" fmla="*/ 59 w 59"/>
                  <a:gd name="T7" fmla="*/ 24 h 24"/>
                  <a:gd name="T8" fmla="*/ 35 w 59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4">
                    <a:moveTo>
                      <a:pt x="3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11"/>
                      <a:pt x="48" y="0"/>
                      <a:pt x="35" y="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39" name="Freeform 307"/>
              <p:cNvSpPr>
                <a:spLocks/>
              </p:cNvSpPr>
              <p:nvPr/>
            </p:nvSpPr>
            <p:spPr bwMode="auto">
              <a:xfrm>
                <a:off x="1631043" y="1870377"/>
                <a:ext cx="49481" cy="114893"/>
              </a:xfrm>
              <a:custGeom>
                <a:avLst/>
                <a:gdLst>
                  <a:gd name="T0" fmla="*/ 24 w 24"/>
                  <a:gd name="T1" fmla="*/ 50 h 50"/>
                  <a:gd name="T2" fmla="*/ 24 w 24"/>
                  <a:gd name="T3" fmla="*/ 0 h 50"/>
                  <a:gd name="T4" fmla="*/ 0 w 24"/>
                  <a:gd name="T5" fmla="*/ 0 h 50"/>
                  <a:gd name="T6" fmla="*/ 0 w 24"/>
                  <a:gd name="T7" fmla="*/ 26 h 50"/>
                  <a:gd name="T8" fmla="*/ 24 w 24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5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0"/>
                      <a:pt x="24" y="50"/>
                    </a:cubicBez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40" name="Freeform 308"/>
              <p:cNvSpPr>
                <a:spLocks/>
              </p:cNvSpPr>
              <p:nvPr/>
            </p:nvSpPr>
            <p:spPr bwMode="auto">
              <a:xfrm>
                <a:off x="1631043" y="1796378"/>
                <a:ext cx="49481" cy="55499"/>
              </a:xfrm>
              <a:custGeom>
                <a:avLst/>
                <a:gdLst>
                  <a:gd name="T0" fmla="*/ 24 w 24"/>
                  <a:gd name="T1" fmla="*/ 0 h 24"/>
                  <a:gd name="T2" fmla="*/ 0 w 24"/>
                  <a:gd name="T3" fmla="*/ 24 h 24"/>
                  <a:gd name="T4" fmla="*/ 24 w 24"/>
                  <a:gd name="T5" fmla="*/ 24 h 24"/>
                  <a:gd name="T6" fmla="*/ 24 w 2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4B8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-2705149" y="3090272"/>
            <a:ext cx="3444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b="1" dirty="0" smtClean="0">
                <a:solidFill>
                  <a:srgbClr val="E78638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冬青黑体简体中文 W6" charset="-122"/>
              </a:rPr>
              <a:t>101010101010101010101010</a:t>
            </a:r>
            <a:endParaRPr kumimoji="1" lang="zh-CN" altLang="en-US" sz="1200" b="1" dirty="0">
              <a:solidFill>
                <a:srgbClr val="E78638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冬青黑体简体中文 W6" charset="-122"/>
            </a:endParaRP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3250823" y="1405192"/>
            <a:ext cx="2642354" cy="2368521"/>
            <a:chOff x="3296454" y="1405193"/>
            <a:chExt cx="675118" cy="605154"/>
          </a:xfrm>
        </p:grpSpPr>
        <p:sp>
          <p:nvSpPr>
            <p:cNvPr id="27" name="Freeform 298"/>
            <p:cNvSpPr>
              <a:spLocks/>
            </p:cNvSpPr>
            <p:nvPr/>
          </p:nvSpPr>
          <p:spPr bwMode="auto">
            <a:xfrm>
              <a:off x="3296454" y="1599939"/>
              <a:ext cx="675118" cy="410408"/>
            </a:xfrm>
            <a:custGeom>
              <a:avLst/>
              <a:gdLst>
                <a:gd name="T0" fmla="*/ 216 w 396"/>
                <a:gd name="T1" fmla="*/ 0 h 241"/>
                <a:gd name="T2" fmla="*/ 216 w 396"/>
                <a:gd name="T3" fmla="*/ 72 h 241"/>
                <a:gd name="T4" fmla="*/ 117 w 396"/>
                <a:gd name="T5" fmla="*/ 0 h 241"/>
                <a:gd name="T6" fmla="*/ 117 w 396"/>
                <a:gd name="T7" fmla="*/ 70 h 241"/>
                <a:gd name="T8" fmla="*/ 0 w 396"/>
                <a:gd name="T9" fmla="*/ 0 h 241"/>
                <a:gd name="T10" fmla="*/ 0 w 396"/>
                <a:gd name="T11" fmla="*/ 101 h 241"/>
                <a:gd name="T12" fmla="*/ 0 w 396"/>
                <a:gd name="T13" fmla="*/ 218 h 241"/>
                <a:gd name="T14" fmla="*/ 18 w 396"/>
                <a:gd name="T15" fmla="*/ 241 h 241"/>
                <a:gd name="T16" fmla="*/ 305 w 396"/>
                <a:gd name="T17" fmla="*/ 241 h 241"/>
                <a:gd name="T18" fmla="*/ 323 w 396"/>
                <a:gd name="T19" fmla="*/ 241 h 241"/>
                <a:gd name="T20" fmla="*/ 323 w 396"/>
                <a:gd name="T21" fmla="*/ 183 h 241"/>
                <a:gd name="T22" fmla="*/ 367 w 396"/>
                <a:gd name="T23" fmla="*/ 183 h 241"/>
                <a:gd name="T24" fmla="*/ 367 w 396"/>
                <a:gd name="T25" fmla="*/ 241 h 241"/>
                <a:gd name="T26" fmla="*/ 396 w 396"/>
                <a:gd name="T27" fmla="*/ 241 h 241"/>
                <a:gd name="T28" fmla="*/ 396 w 396"/>
                <a:gd name="T29" fmla="*/ 76 h 241"/>
                <a:gd name="T30" fmla="*/ 305 w 396"/>
                <a:gd name="T31" fmla="*/ 76 h 241"/>
                <a:gd name="T32" fmla="*/ 216 w 396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241">
                  <a:moveTo>
                    <a:pt x="216" y="0"/>
                  </a:moveTo>
                  <a:cubicBezTo>
                    <a:pt x="216" y="72"/>
                    <a:pt x="216" y="72"/>
                    <a:pt x="216" y="72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70"/>
                    <a:pt x="117" y="70"/>
                    <a:pt x="117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2" y="241"/>
                    <a:pt x="18" y="241"/>
                  </a:cubicBezTo>
                  <a:cubicBezTo>
                    <a:pt x="35" y="241"/>
                    <a:pt x="305" y="241"/>
                    <a:pt x="305" y="241"/>
                  </a:cubicBezTo>
                  <a:cubicBezTo>
                    <a:pt x="323" y="241"/>
                    <a:pt x="323" y="241"/>
                    <a:pt x="323" y="241"/>
                  </a:cubicBezTo>
                  <a:cubicBezTo>
                    <a:pt x="323" y="183"/>
                    <a:pt x="323" y="183"/>
                    <a:pt x="323" y="183"/>
                  </a:cubicBezTo>
                  <a:cubicBezTo>
                    <a:pt x="367" y="183"/>
                    <a:pt x="367" y="183"/>
                    <a:pt x="367" y="183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96" y="241"/>
                    <a:pt x="396" y="241"/>
                    <a:pt x="396" y="241"/>
                  </a:cubicBezTo>
                  <a:cubicBezTo>
                    <a:pt x="396" y="76"/>
                    <a:pt x="396" y="76"/>
                    <a:pt x="396" y="76"/>
                  </a:cubicBezTo>
                  <a:cubicBezTo>
                    <a:pt x="305" y="76"/>
                    <a:pt x="305" y="76"/>
                    <a:pt x="305" y="7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99"/>
            <p:cNvSpPr>
              <a:spLocks noChangeArrowheads="1"/>
            </p:cNvSpPr>
            <p:nvPr/>
          </p:nvSpPr>
          <p:spPr bwMode="auto">
            <a:xfrm>
              <a:off x="3816497" y="1669903"/>
              <a:ext cx="155075" cy="38949"/>
            </a:xfrm>
            <a:prstGeom prst="rect">
              <a:avLst/>
            </a:prstGeom>
            <a:solidFill>
              <a:srgbClr val="68B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300"/>
            <p:cNvSpPr>
              <a:spLocks noChangeArrowheads="1"/>
            </p:cNvSpPr>
            <p:nvPr/>
          </p:nvSpPr>
          <p:spPr bwMode="auto">
            <a:xfrm>
              <a:off x="3893674" y="1405193"/>
              <a:ext cx="49047" cy="247399"/>
            </a:xfrm>
            <a:prstGeom prst="rect">
              <a:avLst/>
            </a:prstGeom>
            <a:solidFill>
              <a:srgbClr val="68B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301"/>
            <p:cNvSpPr>
              <a:spLocks noChangeArrowheads="1"/>
            </p:cNvSpPr>
            <p:nvPr/>
          </p:nvSpPr>
          <p:spPr bwMode="auto">
            <a:xfrm>
              <a:off x="3823710" y="1527811"/>
              <a:ext cx="49047" cy="123339"/>
            </a:xfrm>
            <a:prstGeom prst="rect">
              <a:avLst/>
            </a:prstGeom>
            <a:solidFill>
              <a:srgbClr val="68B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任意多边形 3"/>
          <p:cNvSpPr/>
          <p:nvPr/>
        </p:nvSpPr>
        <p:spPr>
          <a:xfrm rot="21099518">
            <a:off x="5630756" y="1001255"/>
            <a:ext cx="816864" cy="280464"/>
          </a:xfrm>
          <a:custGeom>
            <a:avLst/>
            <a:gdLst>
              <a:gd name="connsiteX0" fmla="*/ 0 w 816864"/>
              <a:gd name="connsiteY0" fmla="*/ 280464 h 280464"/>
              <a:gd name="connsiteX1" fmla="*/ 256032 w 816864"/>
              <a:gd name="connsiteY1" fmla="*/ 48 h 280464"/>
              <a:gd name="connsiteX2" fmla="*/ 536448 w 816864"/>
              <a:gd name="connsiteY2" fmla="*/ 256080 h 280464"/>
              <a:gd name="connsiteX3" fmla="*/ 816864 w 816864"/>
              <a:gd name="connsiteY3" fmla="*/ 48816 h 28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864" h="280464">
                <a:moveTo>
                  <a:pt x="0" y="280464"/>
                </a:moveTo>
                <a:cubicBezTo>
                  <a:pt x="83312" y="142288"/>
                  <a:pt x="166624" y="4112"/>
                  <a:pt x="256032" y="48"/>
                </a:cubicBezTo>
                <a:cubicBezTo>
                  <a:pt x="345440" y="-4016"/>
                  <a:pt x="442976" y="247952"/>
                  <a:pt x="536448" y="256080"/>
                </a:cubicBezTo>
                <a:cubicBezTo>
                  <a:pt x="629920" y="264208"/>
                  <a:pt x="816864" y="48816"/>
                  <a:pt x="816864" y="48816"/>
                </a:cubicBezTo>
              </a:path>
            </a:pathLst>
          </a:custGeom>
          <a:noFill/>
          <a:ln w="76200">
            <a:solidFill>
              <a:srgbClr val="98948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8" y="1881348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500"/>
    </mc:Choice>
    <mc:Fallback xmlns="">
      <p:transition spd="slow" advClick="0" advTm="1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0.64548 -0.00494 " pathEditMode="relative" rAng="0" ptsTypes="AA">
                                      <p:cBhvr>
                                        <p:cTn id="28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05" y="-1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8.33333E-7 4.93827E-7 L 0.32552 -0.00031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5" grpId="0" animBg="1"/>
      <p:bldP spid="58" grpId="0" animBg="1"/>
      <p:bldP spid="111" grpId="0" animBg="1"/>
      <p:bldP spid="114" grpId="0" animBg="1"/>
      <p:bldP spid="115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428098" y="510270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中心化的数据流通</a:t>
            </a:r>
          </a:p>
        </p:txBody>
      </p:sp>
      <p:sp>
        <p:nvSpPr>
          <p:cNvPr id="30" name="矩形 29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中心化的数据流动，会产生数据寡头和数据垄断。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唯有去中心化，数据的价值才能得以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最大限度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地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发挥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4358291" y="2274900"/>
            <a:ext cx="427418" cy="648345"/>
            <a:chOff x="6602834" y="1809439"/>
            <a:chExt cx="213499" cy="323854"/>
          </a:xfrm>
          <a:solidFill>
            <a:srgbClr val="E78638"/>
          </a:solidFill>
        </p:grpSpPr>
        <p:sp>
          <p:nvSpPr>
            <p:cNvPr id="33" name="Freeform 643"/>
            <p:cNvSpPr>
              <a:spLocks/>
            </p:cNvSpPr>
            <p:nvPr/>
          </p:nvSpPr>
          <p:spPr bwMode="auto">
            <a:xfrm>
              <a:off x="6602834" y="1944318"/>
              <a:ext cx="213499" cy="188975"/>
            </a:xfrm>
            <a:custGeom>
              <a:avLst/>
              <a:gdLst>
                <a:gd name="T0" fmla="*/ 57 w 125"/>
                <a:gd name="T1" fmla="*/ 111 h 111"/>
                <a:gd name="T2" fmla="*/ 68 w 125"/>
                <a:gd name="T3" fmla="*/ 111 h 111"/>
                <a:gd name="T4" fmla="*/ 125 w 125"/>
                <a:gd name="T5" fmla="*/ 91 h 111"/>
                <a:gd name="T6" fmla="*/ 125 w 125"/>
                <a:gd name="T7" fmla="*/ 90 h 111"/>
                <a:gd name="T8" fmla="*/ 125 w 125"/>
                <a:gd name="T9" fmla="*/ 82 h 111"/>
                <a:gd name="T10" fmla="*/ 125 w 125"/>
                <a:gd name="T11" fmla="*/ 50 h 111"/>
                <a:gd name="T12" fmla="*/ 125 w 125"/>
                <a:gd name="T13" fmla="*/ 44 h 111"/>
                <a:gd name="T14" fmla="*/ 109 w 125"/>
                <a:gd name="T15" fmla="*/ 13 h 111"/>
                <a:gd name="T16" fmla="*/ 81 w 125"/>
                <a:gd name="T17" fmla="*/ 0 h 111"/>
                <a:gd name="T18" fmla="*/ 62 w 125"/>
                <a:gd name="T19" fmla="*/ 7 h 111"/>
                <a:gd name="T20" fmla="*/ 70 w 125"/>
                <a:gd name="T21" fmla="*/ 35 h 111"/>
                <a:gd name="T22" fmla="*/ 77 w 125"/>
                <a:gd name="T23" fmla="*/ 61 h 111"/>
                <a:gd name="T24" fmla="*/ 76 w 125"/>
                <a:gd name="T25" fmla="*/ 63 h 111"/>
                <a:gd name="T26" fmla="*/ 62 w 125"/>
                <a:gd name="T27" fmla="*/ 82 h 111"/>
                <a:gd name="T28" fmla="*/ 49 w 125"/>
                <a:gd name="T29" fmla="*/ 63 h 111"/>
                <a:gd name="T30" fmla="*/ 48 w 125"/>
                <a:gd name="T31" fmla="*/ 61 h 111"/>
                <a:gd name="T32" fmla="*/ 55 w 125"/>
                <a:gd name="T33" fmla="*/ 35 h 111"/>
                <a:gd name="T34" fmla="*/ 62 w 125"/>
                <a:gd name="T35" fmla="*/ 7 h 111"/>
                <a:gd name="T36" fmla="*/ 44 w 125"/>
                <a:gd name="T37" fmla="*/ 0 h 111"/>
                <a:gd name="T38" fmla="*/ 0 w 125"/>
                <a:gd name="T39" fmla="*/ 44 h 111"/>
                <a:gd name="T40" fmla="*/ 0 w 125"/>
                <a:gd name="T41" fmla="*/ 50 h 111"/>
                <a:gd name="T42" fmla="*/ 0 w 125"/>
                <a:gd name="T43" fmla="*/ 82 h 111"/>
                <a:gd name="T44" fmla="*/ 0 w 125"/>
                <a:gd name="T45" fmla="*/ 90 h 111"/>
                <a:gd name="T46" fmla="*/ 0 w 125"/>
                <a:gd name="T47" fmla="*/ 91 h 111"/>
                <a:gd name="T48" fmla="*/ 57 w 125"/>
                <a:gd name="T4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11">
                  <a:moveTo>
                    <a:pt x="57" y="111"/>
                  </a:moveTo>
                  <a:cubicBezTo>
                    <a:pt x="68" y="111"/>
                    <a:pt x="68" y="111"/>
                    <a:pt x="68" y="111"/>
                  </a:cubicBezTo>
                  <a:cubicBezTo>
                    <a:pt x="123" y="111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0"/>
                  </a:cubicBezTo>
                  <a:cubicBezTo>
                    <a:pt x="125" y="88"/>
                    <a:pt x="125" y="86"/>
                    <a:pt x="125" y="82"/>
                  </a:cubicBezTo>
                  <a:cubicBezTo>
                    <a:pt x="125" y="76"/>
                    <a:pt x="125" y="66"/>
                    <a:pt x="125" y="50"/>
                  </a:cubicBezTo>
                  <a:cubicBezTo>
                    <a:pt x="125" y="48"/>
                    <a:pt x="125" y="46"/>
                    <a:pt x="125" y="44"/>
                  </a:cubicBezTo>
                  <a:cubicBezTo>
                    <a:pt x="125" y="30"/>
                    <a:pt x="118" y="20"/>
                    <a:pt x="109" y="13"/>
                  </a:cubicBezTo>
                  <a:cubicBezTo>
                    <a:pt x="100" y="6"/>
                    <a:pt x="89" y="2"/>
                    <a:pt x="81" y="0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7" y="4"/>
                    <a:pt x="0" y="16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0" y="66"/>
                    <a:pt x="0" y="76"/>
                    <a:pt x="0" y="82"/>
                  </a:cubicBezTo>
                  <a:cubicBezTo>
                    <a:pt x="0" y="86"/>
                    <a:pt x="0" y="88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2" y="111"/>
                    <a:pt x="57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644"/>
            <p:cNvSpPr>
              <a:spLocks noChangeArrowheads="1"/>
            </p:cNvSpPr>
            <p:nvPr/>
          </p:nvSpPr>
          <p:spPr bwMode="auto">
            <a:xfrm>
              <a:off x="6656208" y="1809439"/>
              <a:ext cx="107471" cy="1247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3113774" y="2344863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36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91309" y="16391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流通渠道</a:t>
            </a:r>
            <a:r>
              <a:rPr kumimoji="1" lang="zh-CN" altLang="en-US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垄断</a:t>
            </a:r>
          </a:p>
        </p:txBody>
      </p:sp>
      <p:sp>
        <p:nvSpPr>
          <p:cNvPr id="6" name="矩形 5"/>
          <p:cNvSpPr/>
          <p:nvPr/>
        </p:nvSpPr>
        <p:spPr>
          <a:xfrm>
            <a:off x="391309" y="210435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形成</a:t>
            </a:r>
            <a:r>
              <a:rPr kumimoji="1" lang="zh-CN" altLang="en-US" dirty="0" smtClean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</a:t>
            </a:r>
            <a:r>
              <a:rPr kumimoji="1" lang="zh-CN" altLang="en-US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寡头</a:t>
            </a:r>
          </a:p>
        </p:txBody>
      </p:sp>
      <p:sp>
        <p:nvSpPr>
          <p:cNvPr id="21" name="矩形 20"/>
          <p:cNvSpPr/>
          <p:nvPr/>
        </p:nvSpPr>
        <p:spPr>
          <a:xfrm>
            <a:off x="391309" y="25695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提升</a:t>
            </a:r>
            <a:r>
              <a:rPr kumimoji="1" lang="zh-CN" altLang="en-US" dirty="0" smtClean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沟通</a:t>
            </a:r>
            <a:r>
              <a:rPr kumimoji="1" lang="zh-CN" altLang="en-US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壁垒</a:t>
            </a:r>
          </a:p>
        </p:txBody>
      </p:sp>
      <p:sp>
        <p:nvSpPr>
          <p:cNvPr id="22" name="矩形 21"/>
          <p:cNvSpPr/>
          <p:nvPr/>
        </p:nvSpPr>
        <p:spPr>
          <a:xfrm>
            <a:off x="391309" y="303479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增加</a:t>
            </a:r>
            <a:r>
              <a:rPr kumimoji="1" lang="zh-CN" altLang="en-US" dirty="0" smtClean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流通成本</a:t>
            </a:r>
            <a:endParaRPr kumimoji="1" lang="zh-CN" altLang="en-US" dirty="0">
              <a:solidFill>
                <a:srgbClr val="98948F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grpSp>
        <p:nvGrpSpPr>
          <p:cNvPr id="51" name="组合 50"/>
          <p:cNvGrpSpPr>
            <a:grpSpLocks noChangeAspect="1"/>
          </p:cNvGrpSpPr>
          <p:nvPr/>
        </p:nvGrpSpPr>
        <p:grpSpPr>
          <a:xfrm>
            <a:off x="5680356" y="2344863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52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>
            <a:grpSpLocks noChangeAspect="1"/>
          </p:cNvGrpSpPr>
          <p:nvPr/>
        </p:nvGrpSpPr>
        <p:grpSpPr>
          <a:xfrm>
            <a:off x="4381854" y="1010807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55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4381854" y="3624210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58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>
            <a:grpSpLocks noChangeAspect="1"/>
          </p:cNvGrpSpPr>
          <p:nvPr/>
        </p:nvGrpSpPr>
        <p:grpSpPr>
          <a:xfrm>
            <a:off x="3530690" y="1433326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61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5288635" y="1433326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64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3530690" y="3244810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67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285388" y="3244810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70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4" name="直接连接符 23"/>
          <p:cNvCxnSpPr>
            <a:stCxn id="37" idx="15"/>
            <a:endCxn id="33" idx="20"/>
          </p:cNvCxnSpPr>
          <p:nvPr/>
        </p:nvCxnSpPr>
        <p:spPr>
          <a:xfrm>
            <a:off x="3465037" y="2693841"/>
            <a:ext cx="8932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53" idx="9"/>
            <a:endCxn id="33" idx="5"/>
          </p:cNvCxnSpPr>
          <p:nvPr/>
        </p:nvCxnSpPr>
        <p:spPr>
          <a:xfrm flipH="1">
            <a:off x="4785709" y="2714333"/>
            <a:ext cx="894647" cy="10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70" idx="1"/>
            <a:endCxn id="33" idx="2"/>
          </p:cNvCxnSpPr>
          <p:nvPr/>
        </p:nvCxnSpPr>
        <p:spPr>
          <a:xfrm flipH="1" flipV="1">
            <a:off x="4785709" y="2855079"/>
            <a:ext cx="583347" cy="4916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67" idx="7"/>
            <a:endCxn id="33" idx="23"/>
          </p:cNvCxnSpPr>
          <p:nvPr/>
        </p:nvCxnSpPr>
        <p:spPr>
          <a:xfrm flipV="1">
            <a:off x="3791793" y="2855079"/>
            <a:ext cx="566498" cy="4916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2" idx="13"/>
            <a:endCxn id="34" idx="2"/>
          </p:cNvCxnSpPr>
          <p:nvPr/>
        </p:nvCxnSpPr>
        <p:spPr>
          <a:xfrm>
            <a:off x="3881953" y="1915503"/>
            <a:ext cx="583191" cy="484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65" idx="10"/>
            <a:endCxn id="34" idx="6"/>
          </p:cNvCxnSpPr>
          <p:nvPr/>
        </p:nvCxnSpPr>
        <p:spPr>
          <a:xfrm flipH="1">
            <a:off x="4680297" y="1915503"/>
            <a:ext cx="608338" cy="484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56" idx="12"/>
            <a:endCxn id="34" idx="0"/>
          </p:cNvCxnSpPr>
          <p:nvPr/>
        </p:nvCxnSpPr>
        <p:spPr>
          <a:xfrm flipH="1">
            <a:off x="4572721" y="1551045"/>
            <a:ext cx="1816" cy="7238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58" idx="0"/>
            <a:endCxn id="33" idx="0"/>
          </p:cNvCxnSpPr>
          <p:nvPr/>
        </p:nvCxnSpPr>
        <p:spPr>
          <a:xfrm flipH="1" flipV="1">
            <a:off x="4553194" y="2923245"/>
            <a:ext cx="1046" cy="7009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2065971" y="1461353"/>
            <a:ext cx="464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×</a:t>
            </a:r>
            <a:endParaRPr lang="zh-CN" altLang="en-US" sz="4000" b="1" dirty="0">
              <a:solidFill>
                <a:srgbClr val="FF0000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065971" y="1920105"/>
            <a:ext cx="464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×</a:t>
            </a:r>
            <a:endParaRPr lang="zh-CN" altLang="en-US" sz="4000" b="1" dirty="0">
              <a:solidFill>
                <a:srgbClr val="FF0000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065971" y="2378857"/>
            <a:ext cx="464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×</a:t>
            </a:r>
            <a:endParaRPr lang="zh-CN" altLang="en-US" sz="4000" b="1" dirty="0">
              <a:solidFill>
                <a:srgbClr val="FF0000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065971" y="2837609"/>
            <a:ext cx="464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×</a:t>
            </a:r>
            <a:endParaRPr lang="zh-CN" altLang="en-US" sz="4000" b="1" dirty="0">
              <a:solidFill>
                <a:srgbClr val="FF0000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" y="5472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2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500"/>
    </mc:Choice>
    <mc:Fallback xmlns="">
      <p:transition advClick="0" advTm="8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  <p:bldP spid="22" grpId="0"/>
      <p:bldP spid="101" grpId="0"/>
      <p:bldP spid="102" grpId="0"/>
      <p:bldP spid="103" grpId="0"/>
      <p:bldP spid="1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3314537" y="1367991"/>
            <a:ext cx="2520000" cy="2520000"/>
          </a:xfrm>
          <a:prstGeom prst="ellipse">
            <a:avLst/>
          </a:prstGeom>
          <a:noFill/>
          <a:ln w="50800" cmpd="dbl"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i="1" dirty="0">
              <a:latin typeface="Arial Black" panose="020B0A040201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6652" y="510270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 smtClean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去中心化</a:t>
            </a:r>
            <a:r>
              <a:rPr kumimoji="1" lang="zh-CN" altLang="en-US" sz="2000" b="1" dirty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的数据流通</a:t>
            </a:r>
          </a:p>
        </p:txBody>
      </p:sp>
      <p:sp>
        <p:nvSpPr>
          <p:cNvPr id="30" name="矩形 29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独创去中心化的数据流通模式，降低数据流通的信任成本、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安全成本和交易成本，实现任意节点间便利的数据互通。</a:t>
            </a: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3113774" y="2276283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36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>
            <a:grpSpLocks noChangeAspect="1"/>
          </p:cNvGrpSpPr>
          <p:nvPr/>
        </p:nvGrpSpPr>
        <p:grpSpPr>
          <a:xfrm>
            <a:off x="5680356" y="2264853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52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>
            <a:grpSpLocks noChangeAspect="1"/>
          </p:cNvGrpSpPr>
          <p:nvPr/>
        </p:nvGrpSpPr>
        <p:grpSpPr>
          <a:xfrm>
            <a:off x="4381854" y="1010807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55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4393284" y="3624210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58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>
            <a:grpSpLocks noChangeAspect="1"/>
          </p:cNvGrpSpPr>
          <p:nvPr/>
        </p:nvGrpSpPr>
        <p:grpSpPr>
          <a:xfrm>
            <a:off x="3530690" y="1433326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61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5288635" y="1433326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64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3530690" y="3244810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67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285388" y="3244810"/>
            <a:ext cx="351263" cy="540238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70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4" name="直接连接符 23"/>
          <p:cNvCxnSpPr>
            <a:stCxn id="37" idx="15"/>
            <a:endCxn id="8" idx="2"/>
          </p:cNvCxnSpPr>
          <p:nvPr/>
        </p:nvCxnSpPr>
        <p:spPr>
          <a:xfrm>
            <a:off x="3465037" y="2625261"/>
            <a:ext cx="7409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53" idx="9"/>
            <a:endCxn id="8" idx="6"/>
          </p:cNvCxnSpPr>
          <p:nvPr/>
        </p:nvCxnSpPr>
        <p:spPr>
          <a:xfrm flipH="1" flipV="1">
            <a:off x="4925976" y="2625261"/>
            <a:ext cx="7543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70" idx="1"/>
            <a:endCxn id="8" idx="5"/>
          </p:cNvCxnSpPr>
          <p:nvPr/>
        </p:nvCxnSpPr>
        <p:spPr>
          <a:xfrm flipH="1" flipV="1">
            <a:off x="4820534" y="2879819"/>
            <a:ext cx="548522" cy="4669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67" idx="7"/>
            <a:endCxn id="8" idx="3"/>
          </p:cNvCxnSpPr>
          <p:nvPr/>
        </p:nvCxnSpPr>
        <p:spPr>
          <a:xfrm flipV="1">
            <a:off x="3791793" y="2879819"/>
            <a:ext cx="519625" cy="4669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2" idx="13"/>
            <a:endCxn id="8" idx="1"/>
          </p:cNvCxnSpPr>
          <p:nvPr/>
        </p:nvCxnSpPr>
        <p:spPr>
          <a:xfrm>
            <a:off x="3881953" y="1915503"/>
            <a:ext cx="429465" cy="455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65" idx="10"/>
            <a:endCxn id="8" idx="7"/>
          </p:cNvCxnSpPr>
          <p:nvPr/>
        </p:nvCxnSpPr>
        <p:spPr>
          <a:xfrm flipH="1">
            <a:off x="4820534" y="1915503"/>
            <a:ext cx="468101" cy="455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56" idx="12"/>
            <a:endCxn id="8" idx="0"/>
          </p:cNvCxnSpPr>
          <p:nvPr/>
        </p:nvCxnSpPr>
        <p:spPr>
          <a:xfrm flipH="1">
            <a:off x="4565976" y="1551045"/>
            <a:ext cx="8561" cy="7142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58" idx="0"/>
            <a:endCxn id="8" idx="4"/>
          </p:cNvCxnSpPr>
          <p:nvPr/>
        </p:nvCxnSpPr>
        <p:spPr>
          <a:xfrm flipV="1">
            <a:off x="4565670" y="2985261"/>
            <a:ext cx="306" cy="638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205976" y="2265261"/>
            <a:ext cx="720000" cy="720000"/>
          </a:xfrm>
          <a:prstGeom prst="ellipse">
            <a:avLst/>
          </a:prstGeom>
          <a:solidFill>
            <a:srgbClr val="E78638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Arial" panose="020B0604020202020204" pitchFamily="34" charset="0"/>
              </a:rPr>
              <a:t>流通标准</a:t>
            </a:r>
            <a:endParaRPr lang="zh-CN" altLang="en-US" sz="1400" b="1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326222" y="161163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节点间平等对话</a:t>
            </a:r>
          </a:p>
        </p:txBody>
      </p:sp>
      <p:sp>
        <p:nvSpPr>
          <p:cNvPr id="97" name="矩形 96"/>
          <p:cNvSpPr/>
          <p:nvPr/>
        </p:nvSpPr>
        <p:spPr>
          <a:xfrm>
            <a:off x="6326222" y="207685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数据寻找成本低</a:t>
            </a:r>
          </a:p>
        </p:txBody>
      </p:sp>
      <p:sp>
        <p:nvSpPr>
          <p:cNvPr id="98" name="矩形 97"/>
          <p:cNvSpPr/>
          <p:nvPr/>
        </p:nvSpPr>
        <p:spPr>
          <a:xfrm>
            <a:off x="6326222" y="25420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形成数据互联网</a:t>
            </a:r>
          </a:p>
        </p:txBody>
      </p:sp>
      <p:sp>
        <p:nvSpPr>
          <p:cNvPr id="100" name="矩形 99"/>
          <p:cNvSpPr/>
          <p:nvPr/>
        </p:nvSpPr>
        <p:spPr>
          <a:xfrm>
            <a:off x="6326222" y="300729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发挥数据外部性</a:t>
            </a:r>
            <a:endParaRPr kumimoji="1" lang="en-US" altLang="zh-CN" dirty="0">
              <a:solidFill>
                <a:srgbClr val="98948F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226664" y="1433854"/>
            <a:ext cx="46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68B147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√</a:t>
            </a:r>
            <a:endParaRPr lang="zh-CN" altLang="en-US" sz="3200" b="1" dirty="0">
              <a:solidFill>
                <a:srgbClr val="68B147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226664" y="1892606"/>
            <a:ext cx="46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68B147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√</a:t>
            </a:r>
            <a:endParaRPr lang="zh-CN" altLang="en-US" sz="3200" b="1" dirty="0">
              <a:solidFill>
                <a:srgbClr val="68B147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8226664" y="2351358"/>
            <a:ext cx="46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68B147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√</a:t>
            </a:r>
            <a:endParaRPr lang="zh-CN" altLang="en-US" sz="3200" b="1" dirty="0">
              <a:solidFill>
                <a:srgbClr val="68B147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8226664" y="2810110"/>
            <a:ext cx="46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68B147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√</a:t>
            </a:r>
            <a:endParaRPr lang="zh-CN" altLang="en-US" sz="3200" b="1" dirty="0">
              <a:solidFill>
                <a:srgbClr val="68B147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" y="5472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pull/>
      </p:transition>
    </mc:Choice>
    <mc:Fallback xmlns="">
      <p:transition spd="slow" advClick="0" advTm="10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6" grpId="0"/>
      <p:bldP spid="97" grpId="0"/>
      <p:bldP spid="98" grpId="0"/>
      <p:bldP spid="100" grpId="0"/>
      <p:bldP spid="105" grpId="0"/>
      <p:bldP spid="106" grpId="0"/>
      <p:bldP spid="107" grpId="0"/>
      <p:bldP spid="1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>
            <a:grpSpLocks noChangeAspect="1"/>
          </p:cNvGrpSpPr>
          <p:nvPr/>
        </p:nvGrpSpPr>
        <p:grpSpPr>
          <a:xfrm>
            <a:off x="1523322" y="2101217"/>
            <a:ext cx="726393" cy="1117183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55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6877554" y="2101218"/>
            <a:ext cx="726392" cy="1117182"/>
            <a:chOff x="6946584" y="2723027"/>
            <a:chExt cx="351263" cy="540238"/>
          </a:xfrm>
          <a:solidFill>
            <a:srgbClr val="68B147"/>
          </a:solidFill>
        </p:grpSpPr>
        <p:sp>
          <p:nvSpPr>
            <p:cNvPr id="50" name="Freeform 398"/>
            <p:cNvSpPr>
              <a:spLocks/>
            </p:cNvSpPr>
            <p:nvPr/>
          </p:nvSpPr>
          <p:spPr bwMode="auto">
            <a:xfrm>
              <a:off x="7030252" y="2723027"/>
              <a:ext cx="177435" cy="205565"/>
            </a:xfrm>
            <a:custGeom>
              <a:avLst/>
              <a:gdLst>
                <a:gd name="T0" fmla="*/ 52 w 104"/>
                <a:gd name="T1" fmla="*/ 0 h 121"/>
                <a:gd name="T2" fmla="*/ 0 w 104"/>
                <a:gd name="T3" fmla="*/ 60 h 121"/>
                <a:gd name="T4" fmla="*/ 31 w 104"/>
                <a:gd name="T5" fmla="*/ 116 h 121"/>
                <a:gd name="T6" fmla="*/ 31 w 104"/>
                <a:gd name="T7" fmla="*/ 116 h 121"/>
                <a:gd name="T8" fmla="*/ 52 w 104"/>
                <a:gd name="T9" fmla="*/ 121 h 121"/>
                <a:gd name="T10" fmla="*/ 73 w 104"/>
                <a:gd name="T11" fmla="*/ 116 h 121"/>
                <a:gd name="T12" fmla="*/ 74 w 104"/>
                <a:gd name="T13" fmla="*/ 115 h 121"/>
                <a:gd name="T14" fmla="*/ 104 w 104"/>
                <a:gd name="T15" fmla="*/ 60 h 121"/>
                <a:gd name="T16" fmla="*/ 52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52" y="0"/>
                  </a:moveTo>
                  <a:cubicBezTo>
                    <a:pt x="23" y="0"/>
                    <a:pt x="0" y="27"/>
                    <a:pt x="0" y="60"/>
                  </a:cubicBezTo>
                  <a:cubicBezTo>
                    <a:pt x="0" y="85"/>
                    <a:pt x="13" y="106"/>
                    <a:pt x="31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8" y="119"/>
                    <a:pt x="45" y="121"/>
                    <a:pt x="52" y="121"/>
                  </a:cubicBezTo>
                  <a:cubicBezTo>
                    <a:pt x="59" y="121"/>
                    <a:pt x="66" y="119"/>
                    <a:pt x="73" y="116"/>
                  </a:cubicBezTo>
                  <a:cubicBezTo>
                    <a:pt x="73" y="116"/>
                    <a:pt x="74" y="115"/>
                    <a:pt x="74" y="115"/>
                  </a:cubicBezTo>
                  <a:cubicBezTo>
                    <a:pt x="92" y="105"/>
                    <a:pt x="104" y="84"/>
                    <a:pt x="104" y="60"/>
                  </a:cubicBezTo>
                  <a:cubicBezTo>
                    <a:pt x="104" y="27"/>
                    <a:pt x="8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99"/>
            <p:cNvSpPr>
              <a:spLocks/>
            </p:cNvSpPr>
            <p:nvPr/>
          </p:nvSpPr>
          <p:spPr bwMode="auto">
            <a:xfrm>
              <a:off x="6946584" y="2947345"/>
              <a:ext cx="351263" cy="315920"/>
            </a:xfrm>
            <a:custGeom>
              <a:avLst/>
              <a:gdLst>
                <a:gd name="T0" fmla="*/ 150 w 206"/>
                <a:gd name="T1" fmla="*/ 5 h 185"/>
                <a:gd name="T2" fmla="*/ 134 w 206"/>
                <a:gd name="T3" fmla="*/ 0 h 185"/>
                <a:gd name="T4" fmla="*/ 134 w 206"/>
                <a:gd name="T5" fmla="*/ 0 h 185"/>
                <a:gd name="T6" fmla="*/ 120 w 206"/>
                <a:gd name="T7" fmla="*/ 5 h 185"/>
                <a:gd name="T8" fmla="*/ 103 w 206"/>
                <a:gd name="T9" fmla="*/ 12 h 185"/>
                <a:gd name="T10" fmla="*/ 87 w 206"/>
                <a:gd name="T11" fmla="*/ 5 h 185"/>
                <a:gd name="T12" fmla="*/ 73 w 206"/>
                <a:gd name="T13" fmla="*/ 0 h 185"/>
                <a:gd name="T14" fmla="*/ 57 w 206"/>
                <a:gd name="T15" fmla="*/ 5 h 185"/>
                <a:gd name="T16" fmla="*/ 0 w 206"/>
                <a:gd name="T17" fmla="*/ 73 h 185"/>
                <a:gd name="T18" fmla="*/ 0 w 206"/>
                <a:gd name="T19" fmla="*/ 85 h 185"/>
                <a:gd name="T20" fmla="*/ 0 w 206"/>
                <a:gd name="T21" fmla="*/ 151 h 185"/>
                <a:gd name="T22" fmla="*/ 94 w 206"/>
                <a:gd name="T23" fmla="*/ 185 h 185"/>
                <a:gd name="T24" fmla="*/ 113 w 206"/>
                <a:gd name="T25" fmla="*/ 185 h 185"/>
                <a:gd name="T26" fmla="*/ 206 w 206"/>
                <a:gd name="T27" fmla="*/ 151 h 185"/>
                <a:gd name="T28" fmla="*/ 206 w 206"/>
                <a:gd name="T29" fmla="*/ 85 h 185"/>
                <a:gd name="T30" fmla="*/ 206 w 206"/>
                <a:gd name="T31" fmla="*/ 73 h 185"/>
                <a:gd name="T32" fmla="*/ 150 w 206"/>
                <a:gd name="T33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85">
                  <a:moveTo>
                    <a:pt x="150" y="5"/>
                  </a:moveTo>
                  <a:cubicBezTo>
                    <a:pt x="144" y="3"/>
                    <a:pt x="139" y="2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2"/>
                    <a:pt x="62" y="3"/>
                    <a:pt x="57" y="5"/>
                  </a:cubicBezTo>
                  <a:cubicBezTo>
                    <a:pt x="30" y="15"/>
                    <a:pt x="0" y="35"/>
                    <a:pt x="0" y="73"/>
                  </a:cubicBezTo>
                  <a:cubicBezTo>
                    <a:pt x="0" y="77"/>
                    <a:pt x="0" y="81"/>
                    <a:pt x="0" y="85"/>
                  </a:cubicBezTo>
                  <a:cubicBezTo>
                    <a:pt x="0" y="141"/>
                    <a:pt x="0" y="151"/>
                    <a:pt x="0" y="151"/>
                  </a:cubicBezTo>
                  <a:cubicBezTo>
                    <a:pt x="0" y="151"/>
                    <a:pt x="3" y="185"/>
                    <a:pt x="94" y="185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204" y="185"/>
                    <a:pt x="206" y="151"/>
                    <a:pt x="206" y="151"/>
                  </a:cubicBezTo>
                  <a:cubicBezTo>
                    <a:pt x="206" y="151"/>
                    <a:pt x="206" y="141"/>
                    <a:pt x="206" y="85"/>
                  </a:cubicBezTo>
                  <a:cubicBezTo>
                    <a:pt x="206" y="81"/>
                    <a:pt x="206" y="77"/>
                    <a:pt x="206" y="73"/>
                  </a:cubicBezTo>
                  <a:cubicBezTo>
                    <a:pt x="206" y="35"/>
                    <a:pt x="176" y="15"/>
                    <a:pt x="1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弧形 3"/>
          <p:cNvSpPr/>
          <p:nvPr/>
        </p:nvSpPr>
        <p:spPr>
          <a:xfrm rot="16200000">
            <a:off x="3383921" y="617291"/>
            <a:ext cx="2520000" cy="4199231"/>
          </a:xfrm>
          <a:prstGeom prst="arc">
            <a:avLst>
              <a:gd name="adj1" fmla="val 16128717"/>
              <a:gd name="adj2" fmla="val 5354120"/>
            </a:avLst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870570" y="1980683"/>
            <a:ext cx="370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 smtClean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数据拥有方</a:t>
            </a:r>
            <a:endParaRPr kumimoji="1" lang="zh-CN" altLang="en-US" sz="1600" dirty="0">
              <a:solidFill>
                <a:srgbClr val="2F4FA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856672" y="1980683"/>
            <a:ext cx="370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 smtClean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数据需求方</a:t>
            </a:r>
            <a:endParaRPr kumimoji="1" lang="zh-CN" altLang="en-US" sz="1600" dirty="0">
              <a:solidFill>
                <a:srgbClr val="2F4FA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 </a:t>
            </a:r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的网络中，数据传输不存在中间节点，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拒绝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截留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侦听、垄断。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在降低数据寻找和链接成本的同时最大程度地保护数据资产。</a:t>
            </a:r>
          </a:p>
        </p:txBody>
      </p:sp>
      <p:sp>
        <p:nvSpPr>
          <p:cNvPr id="81" name="弧形 80"/>
          <p:cNvSpPr/>
          <p:nvPr/>
        </p:nvSpPr>
        <p:spPr>
          <a:xfrm rot="5400000">
            <a:off x="3380935" y="831651"/>
            <a:ext cx="2520000" cy="4199231"/>
          </a:xfrm>
          <a:prstGeom prst="arc">
            <a:avLst>
              <a:gd name="adj1" fmla="val 16106893"/>
              <a:gd name="adj2" fmla="val 5425299"/>
            </a:avLst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/>
        </p:nvCxnSpPr>
        <p:spPr>
          <a:xfrm>
            <a:off x="2541319" y="2809955"/>
            <a:ext cx="4199232" cy="0"/>
          </a:xfrm>
          <a:prstGeom prst="line">
            <a:avLst/>
          </a:prstGeom>
          <a:ln>
            <a:solidFill>
              <a:srgbClr val="E78638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719373" y="3245265"/>
            <a:ext cx="604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b="1" dirty="0" smtClean="0">
                <a:solidFill>
                  <a:srgbClr val="E78638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认证</a:t>
            </a:r>
            <a:endParaRPr kumimoji="1" lang="zh-CN" altLang="en-US" sz="1600" b="1" dirty="0">
              <a:solidFill>
                <a:srgbClr val="E7863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330842" y="2969925"/>
            <a:ext cx="209103" cy="150189"/>
          </a:xfrm>
          <a:prstGeom prst="line">
            <a:avLst/>
          </a:prstGeom>
          <a:ln>
            <a:solidFill>
              <a:srgbClr val="E78638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4770013" y="2978188"/>
            <a:ext cx="209103" cy="150189"/>
          </a:xfrm>
          <a:prstGeom prst="line">
            <a:avLst/>
          </a:prstGeom>
          <a:ln>
            <a:solidFill>
              <a:srgbClr val="E78638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4979" y="2969925"/>
            <a:ext cx="0" cy="216000"/>
          </a:xfrm>
          <a:prstGeom prst="line">
            <a:avLst/>
          </a:prstGeom>
          <a:ln>
            <a:solidFill>
              <a:srgbClr val="E78638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385830" y="3245265"/>
            <a:ext cx="604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b="1" dirty="0" smtClean="0">
                <a:solidFill>
                  <a:srgbClr val="E78638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鉴权</a:t>
            </a:r>
            <a:endParaRPr kumimoji="1" lang="zh-CN" altLang="en-US" sz="1600" b="1" dirty="0">
              <a:solidFill>
                <a:srgbClr val="E7863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037773" y="3245265"/>
            <a:ext cx="604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b="1" dirty="0" smtClean="0">
                <a:solidFill>
                  <a:srgbClr val="E78638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计费</a:t>
            </a:r>
            <a:endParaRPr kumimoji="1" lang="zh-CN" altLang="en-US" sz="1600" b="1" dirty="0">
              <a:solidFill>
                <a:srgbClr val="E7863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64421" y="2402104"/>
            <a:ext cx="357314" cy="533709"/>
            <a:chOff x="5487281" y="2473073"/>
            <a:chExt cx="357314" cy="533709"/>
          </a:xfrm>
        </p:grpSpPr>
        <p:sp>
          <p:nvSpPr>
            <p:cNvPr id="21" name="圆角矩形 20"/>
            <p:cNvSpPr/>
            <p:nvPr/>
          </p:nvSpPr>
          <p:spPr>
            <a:xfrm>
              <a:off x="5487281" y="2640997"/>
              <a:ext cx="357314" cy="365785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E786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i="1" dirty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弧形 21"/>
            <p:cNvSpPr/>
            <p:nvPr/>
          </p:nvSpPr>
          <p:spPr>
            <a:xfrm>
              <a:off x="5556089" y="2473073"/>
              <a:ext cx="219697" cy="254853"/>
            </a:xfrm>
            <a:prstGeom prst="arc">
              <a:avLst>
                <a:gd name="adj1" fmla="val 10796728"/>
                <a:gd name="adj2" fmla="val 0"/>
              </a:avLst>
            </a:prstGeom>
            <a:solidFill>
              <a:schemeClr val="bg1"/>
            </a:solidFill>
            <a:ln w="44450">
              <a:solidFill>
                <a:srgbClr val="E786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i="1">
                <a:solidFill>
                  <a:schemeClr val="lt1"/>
                </a:solidFill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9" name="矩形 98"/>
          <p:cNvSpPr/>
          <p:nvPr/>
        </p:nvSpPr>
        <p:spPr>
          <a:xfrm>
            <a:off x="3690345" y="1930744"/>
            <a:ext cx="604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截留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356802" y="1930744"/>
            <a:ext cx="604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侦听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008745" y="1930744"/>
            <a:ext cx="604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垄断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3751832" y="1734566"/>
            <a:ext cx="464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×</a:t>
            </a:r>
            <a:endParaRPr lang="zh-CN" altLang="en-US" sz="4000" b="1" dirty="0">
              <a:solidFill>
                <a:srgbClr val="FF0000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4426899" y="1740946"/>
            <a:ext cx="464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×</a:t>
            </a:r>
            <a:endParaRPr lang="zh-CN" altLang="en-US" sz="4000" b="1" dirty="0">
              <a:solidFill>
                <a:srgbClr val="FF0000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070232" y="1734566"/>
            <a:ext cx="464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Verdana" panose="020B0604030504040204" pitchFamily="34" charset="0"/>
              </a:rPr>
              <a:t>×</a:t>
            </a:r>
            <a:endParaRPr lang="zh-CN" altLang="en-US" sz="4000" b="1" dirty="0">
              <a:solidFill>
                <a:srgbClr val="FF0000"/>
              </a:solidFill>
              <a:latin typeface="冬青黑体简体中文 W6" panose="020B0600000000000000" pitchFamily="34" charset="-122"/>
              <a:ea typeface="冬青黑体简体中文 W6" panose="020B06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5928441" y="2442361"/>
            <a:ext cx="686320" cy="306467"/>
          </a:xfrm>
          <a:prstGeom prst="roundRect">
            <a:avLst/>
          </a:prstGeom>
          <a:solidFill>
            <a:srgbClr val="E78638"/>
          </a:solidFill>
        </p:spPr>
        <p:txBody>
          <a:bodyPr wrap="none">
            <a:spAutoFit/>
          </a:bodyPr>
          <a:lstStyle/>
          <a:p>
            <a:r>
              <a:rPr kumimoji="1"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控制流</a:t>
            </a:r>
            <a:endParaRPr kumimoji="1" lang="zh-CN" altLang="en-US" sz="1200" b="1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5752526" y="1267429"/>
            <a:ext cx="686320" cy="306467"/>
          </a:xfrm>
          <a:prstGeom prst="roundRect">
            <a:avLst/>
          </a:prstGeom>
          <a:solidFill>
            <a:srgbClr val="15559D"/>
          </a:solidFill>
        </p:spPr>
        <p:txBody>
          <a:bodyPr wrap="none">
            <a:spAutoFit/>
          </a:bodyPr>
          <a:lstStyle/>
          <a:p>
            <a:r>
              <a:rPr kumimoji="1"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数据流</a:t>
            </a:r>
            <a:endParaRPr kumimoji="1" lang="zh-CN" altLang="en-US" sz="1200" b="1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2383816" y="3801592"/>
            <a:ext cx="686320" cy="306467"/>
          </a:xfrm>
          <a:prstGeom prst="roundRect">
            <a:avLst/>
          </a:prstGeom>
          <a:solidFill>
            <a:srgbClr val="15559D"/>
          </a:solidFill>
        </p:spPr>
        <p:txBody>
          <a:bodyPr wrap="none">
            <a:spAutoFit/>
          </a:bodyPr>
          <a:lstStyle/>
          <a:p>
            <a:r>
              <a:rPr kumimoji="1"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数据流</a:t>
            </a:r>
            <a:endParaRPr kumimoji="1" lang="zh-CN" altLang="en-US" sz="1200" b="1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6498573" y="3366496"/>
            <a:ext cx="14843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i="1" dirty="0" smtClean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快速查找</a:t>
            </a:r>
            <a:endParaRPr lang="en-US" altLang="zh-CN" sz="1400" i="1" dirty="0" smtClean="0">
              <a:solidFill>
                <a:srgbClr val="98948F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i="1" dirty="0" smtClean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便捷沟通</a:t>
            </a:r>
            <a:endParaRPr lang="zh-CN" altLang="en-US" sz="1400" i="1" dirty="0">
              <a:solidFill>
                <a:srgbClr val="98948F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125790" y="3366496"/>
            <a:ext cx="14843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i="1" dirty="0" smtClean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加密传输</a:t>
            </a:r>
            <a:endParaRPr lang="en-US" altLang="zh-CN" sz="1400" i="1" dirty="0" smtClean="0">
              <a:solidFill>
                <a:srgbClr val="98948F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i="1" dirty="0" smtClean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版权保护</a:t>
            </a:r>
            <a:endParaRPr lang="zh-CN" altLang="en-US" sz="1400" i="1" dirty="0">
              <a:solidFill>
                <a:srgbClr val="98948F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" y="5472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500"/>
    </mc:Choice>
    <mc:Fallback xmlns="">
      <p:transition advClick="0" advTm="1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6" presetClass="entr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6" presetClass="entr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500"/>
                            </p:stCondLst>
                            <p:childTnLst>
                              <p:par>
                                <p:cTn id="87" presetID="6" presetClass="entr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1" grpId="0" animBg="1"/>
      <p:bldP spid="85" grpId="0"/>
      <p:bldP spid="19" grpId="0"/>
      <p:bldP spid="95" grpId="0"/>
      <p:bldP spid="99" grpId="0"/>
      <p:bldP spid="101" grpId="0"/>
      <p:bldP spid="102" grpId="0"/>
      <p:bldP spid="103" grpId="0"/>
      <p:bldP spid="104" grpId="0"/>
      <p:bldP spid="109" grpId="0"/>
      <p:bldP spid="110" grpId="0" animBg="1"/>
      <p:bldP spid="111" grpId="0" animBg="1"/>
      <p:bldP spid="112" grpId="0" animBg="1"/>
      <p:bldP spid="113" grpId="0"/>
      <p:bldP spid="1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可以承载批量数据、流式数据和 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API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数据，通过 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CLI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SDK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等方式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使得数据格式机器可读，一键实现数据直接入库。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05689" y="761802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 smtClean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数据类型</a:t>
            </a:r>
            <a:endParaRPr kumimoji="1" lang="zh-CN" altLang="en-US" sz="2000" b="1" dirty="0">
              <a:solidFill>
                <a:srgbClr val="2F4FA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21059" y="761802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 smtClean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工具支持</a:t>
            </a:r>
            <a:endParaRPr kumimoji="1" lang="zh-CN" altLang="en-US" sz="2000" b="1" dirty="0">
              <a:solidFill>
                <a:srgbClr val="2F4FA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65947" y="1569010"/>
            <a:ext cx="1762264" cy="2513536"/>
            <a:chOff x="3265947" y="1569010"/>
            <a:chExt cx="1762264" cy="2513536"/>
          </a:xfrm>
        </p:grpSpPr>
        <p:grpSp>
          <p:nvGrpSpPr>
            <p:cNvPr id="7" name="组合 6"/>
            <p:cNvGrpSpPr/>
            <p:nvPr/>
          </p:nvGrpSpPr>
          <p:grpSpPr>
            <a:xfrm>
              <a:off x="3286322" y="1569010"/>
              <a:ext cx="710460" cy="595055"/>
              <a:chOff x="3666794" y="3401168"/>
              <a:chExt cx="710460" cy="595055"/>
            </a:xfrm>
          </p:grpSpPr>
          <p:sp>
            <p:nvSpPr>
              <p:cNvPr id="22" name="Freeform 227"/>
              <p:cNvSpPr>
                <a:spLocks noEditPoints="1"/>
              </p:cNvSpPr>
              <p:nvPr/>
            </p:nvSpPr>
            <p:spPr bwMode="auto">
              <a:xfrm>
                <a:off x="3666794" y="3401168"/>
                <a:ext cx="710460" cy="530141"/>
              </a:xfrm>
              <a:custGeom>
                <a:avLst/>
                <a:gdLst>
                  <a:gd name="T0" fmla="*/ 384 w 417"/>
                  <a:gd name="T1" fmla="*/ 0 h 311"/>
                  <a:gd name="T2" fmla="*/ 32 w 417"/>
                  <a:gd name="T3" fmla="*/ 0 h 311"/>
                  <a:gd name="T4" fmla="*/ 0 w 417"/>
                  <a:gd name="T5" fmla="*/ 33 h 311"/>
                  <a:gd name="T6" fmla="*/ 0 w 417"/>
                  <a:gd name="T7" fmla="*/ 278 h 311"/>
                  <a:gd name="T8" fmla="*/ 32 w 417"/>
                  <a:gd name="T9" fmla="*/ 311 h 311"/>
                  <a:gd name="T10" fmla="*/ 384 w 417"/>
                  <a:gd name="T11" fmla="*/ 311 h 311"/>
                  <a:gd name="T12" fmla="*/ 417 w 417"/>
                  <a:gd name="T13" fmla="*/ 278 h 311"/>
                  <a:gd name="T14" fmla="*/ 417 w 417"/>
                  <a:gd name="T15" fmla="*/ 33 h 311"/>
                  <a:gd name="T16" fmla="*/ 384 w 417"/>
                  <a:gd name="T17" fmla="*/ 0 h 311"/>
                  <a:gd name="T18" fmla="*/ 378 w 417"/>
                  <a:gd name="T19" fmla="*/ 251 h 311"/>
                  <a:gd name="T20" fmla="*/ 351 w 417"/>
                  <a:gd name="T21" fmla="*/ 277 h 311"/>
                  <a:gd name="T22" fmla="*/ 62 w 417"/>
                  <a:gd name="T23" fmla="*/ 277 h 311"/>
                  <a:gd name="T24" fmla="*/ 35 w 417"/>
                  <a:gd name="T25" fmla="*/ 251 h 311"/>
                  <a:gd name="T26" fmla="*/ 35 w 417"/>
                  <a:gd name="T27" fmla="*/ 60 h 311"/>
                  <a:gd name="T28" fmla="*/ 62 w 417"/>
                  <a:gd name="T29" fmla="*/ 35 h 311"/>
                  <a:gd name="T30" fmla="*/ 351 w 417"/>
                  <a:gd name="T31" fmla="*/ 35 h 311"/>
                  <a:gd name="T32" fmla="*/ 378 w 417"/>
                  <a:gd name="T33" fmla="*/ 60 h 311"/>
                  <a:gd name="T34" fmla="*/ 378 w 417"/>
                  <a:gd name="T35" fmla="*/ 251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7" h="311">
                    <a:moveTo>
                      <a:pt x="38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296"/>
                      <a:pt x="14" y="311"/>
                      <a:pt x="32" y="311"/>
                    </a:cubicBezTo>
                    <a:cubicBezTo>
                      <a:pt x="384" y="311"/>
                      <a:pt x="384" y="311"/>
                      <a:pt x="384" y="311"/>
                    </a:cubicBezTo>
                    <a:cubicBezTo>
                      <a:pt x="402" y="311"/>
                      <a:pt x="417" y="296"/>
                      <a:pt x="417" y="278"/>
                    </a:cubicBezTo>
                    <a:cubicBezTo>
                      <a:pt x="417" y="33"/>
                      <a:pt x="417" y="33"/>
                      <a:pt x="417" y="33"/>
                    </a:cubicBezTo>
                    <a:cubicBezTo>
                      <a:pt x="417" y="15"/>
                      <a:pt x="402" y="0"/>
                      <a:pt x="384" y="0"/>
                    </a:cubicBezTo>
                    <a:close/>
                    <a:moveTo>
                      <a:pt x="378" y="251"/>
                    </a:moveTo>
                    <a:cubicBezTo>
                      <a:pt x="378" y="265"/>
                      <a:pt x="366" y="277"/>
                      <a:pt x="351" y="277"/>
                    </a:cubicBezTo>
                    <a:cubicBezTo>
                      <a:pt x="62" y="277"/>
                      <a:pt x="62" y="277"/>
                      <a:pt x="62" y="277"/>
                    </a:cubicBezTo>
                    <a:cubicBezTo>
                      <a:pt x="47" y="277"/>
                      <a:pt x="35" y="265"/>
                      <a:pt x="35" y="251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5" y="46"/>
                      <a:pt x="47" y="35"/>
                      <a:pt x="62" y="35"/>
                    </a:cubicBezTo>
                    <a:cubicBezTo>
                      <a:pt x="351" y="35"/>
                      <a:pt x="351" y="35"/>
                      <a:pt x="351" y="35"/>
                    </a:cubicBezTo>
                    <a:cubicBezTo>
                      <a:pt x="366" y="35"/>
                      <a:pt x="378" y="46"/>
                      <a:pt x="378" y="60"/>
                    </a:cubicBezTo>
                    <a:lnTo>
                      <a:pt x="378" y="251"/>
                    </a:ln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28"/>
              <p:cNvSpPr>
                <a:spLocks/>
              </p:cNvSpPr>
              <p:nvPr/>
            </p:nvSpPr>
            <p:spPr bwMode="auto">
              <a:xfrm>
                <a:off x="3796624" y="3566340"/>
                <a:ext cx="468111" cy="168779"/>
              </a:xfrm>
              <a:custGeom>
                <a:avLst/>
                <a:gdLst>
                  <a:gd name="T0" fmla="*/ 231 w 649"/>
                  <a:gd name="T1" fmla="*/ 83 h 234"/>
                  <a:gd name="T2" fmla="*/ 0 w 649"/>
                  <a:gd name="T3" fmla="*/ 234 h 234"/>
                  <a:gd name="T4" fmla="*/ 92 w 649"/>
                  <a:gd name="T5" fmla="*/ 234 h 234"/>
                  <a:gd name="T6" fmla="*/ 231 w 649"/>
                  <a:gd name="T7" fmla="*/ 142 h 234"/>
                  <a:gd name="T8" fmla="*/ 361 w 649"/>
                  <a:gd name="T9" fmla="*/ 220 h 234"/>
                  <a:gd name="T10" fmla="*/ 649 w 649"/>
                  <a:gd name="T11" fmla="*/ 57 h 234"/>
                  <a:gd name="T12" fmla="*/ 649 w 649"/>
                  <a:gd name="T13" fmla="*/ 0 h 234"/>
                  <a:gd name="T14" fmla="*/ 361 w 649"/>
                  <a:gd name="T15" fmla="*/ 159 h 234"/>
                  <a:gd name="T16" fmla="*/ 231 w 649"/>
                  <a:gd name="T17" fmla="*/ 8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9" h="234">
                    <a:moveTo>
                      <a:pt x="231" y="83"/>
                    </a:moveTo>
                    <a:lnTo>
                      <a:pt x="0" y="234"/>
                    </a:lnTo>
                    <a:lnTo>
                      <a:pt x="92" y="234"/>
                    </a:lnTo>
                    <a:lnTo>
                      <a:pt x="231" y="142"/>
                    </a:lnTo>
                    <a:lnTo>
                      <a:pt x="361" y="220"/>
                    </a:lnTo>
                    <a:lnTo>
                      <a:pt x="649" y="57"/>
                    </a:lnTo>
                    <a:lnTo>
                      <a:pt x="649" y="0"/>
                    </a:lnTo>
                    <a:lnTo>
                      <a:pt x="361" y="159"/>
                    </a:lnTo>
                    <a:lnTo>
                      <a:pt x="231" y="83"/>
                    </a:lnTo>
                    <a:close/>
                  </a:path>
                </a:pathLst>
              </a:custGeom>
              <a:solidFill>
                <a:srgbClr val="68B14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29"/>
              <p:cNvSpPr>
                <a:spLocks/>
              </p:cNvSpPr>
              <p:nvPr/>
            </p:nvSpPr>
            <p:spPr bwMode="auto">
              <a:xfrm>
                <a:off x="3849278" y="3950061"/>
                <a:ext cx="332510" cy="46162"/>
              </a:xfrm>
              <a:custGeom>
                <a:avLst/>
                <a:gdLst>
                  <a:gd name="T0" fmla="*/ 181 w 195"/>
                  <a:gd name="T1" fmla="*/ 0 h 27"/>
                  <a:gd name="T2" fmla="*/ 14 w 195"/>
                  <a:gd name="T3" fmla="*/ 0 h 27"/>
                  <a:gd name="T4" fmla="*/ 4 w 195"/>
                  <a:gd name="T5" fmla="*/ 4 h 27"/>
                  <a:gd name="T6" fmla="*/ 0 w 195"/>
                  <a:gd name="T7" fmla="*/ 14 h 27"/>
                  <a:gd name="T8" fmla="*/ 14 w 195"/>
                  <a:gd name="T9" fmla="*/ 27 h 27"/>
                  <a:gd name="T10" fmla="*/ 181 w 195"/>
                  <a:gd name="T11" fmla="*/ 27 h 27"/>
                  <a:gd name="T12" fmla="*/ 195 w 195"/>
                  <a:gd name="T13" fmla="*/ 14 h 27"/>
                  <a:gd name="T14" fmla="*/ 181 w 195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27">
                    <a:moveTo>
                      <a:pt x="181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1" y="27"/>
                      <a:pt x="181" y="27"/>
                      <a:pt x="181" y="27"/>
                    </a:cubicBezTo>
                    <a:cubicBezTo>
                      <a:pt x="189" y="27"/>
                      <a:pt x="195" y="21"/>
                      <a:pt x="195" y="14"/>
                    </a:cubicBezTo>
                    <a:cubicBezTo>
                      <a:pt x="195" y="6"/>
                      <a:pt x="189" y="0"/>
                      <a:pt x="181" y="0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350720" y="3537117"/>
              <a:ext cx="550454" cy="545429"/>
              <a:chOff x="2246325" y="3721300"/>
              <a:chExt cx="157960" cy="156518"/>
            </a:xfrm>
            <a:solidFill>
              <a:srgbClr val="98948F"/>
            </a:solidFill>
          </p:grpSpPr>
          <p:sp>
            <p:nvSpPr>
              <p:cNvPr id="26" name="Freeform 304"/>
              <p:cNvSpPr>
                <a:spLocks noEditPoints="1"/>
              </p:cNvSpPr>
              <p:nvPr/>
            </p:nvSpPr>
            <p:spPr bwMode="auto">
              <a:xfrm>
                <a:off x="2298597" y="3772510"/>
                <a:ext cx="52654" cy="52654"/>
              </a:xfrm>
              <a:custGeom>
                <a:avLst/>
                <a:gdLst>
                  <a:gd name="T0" fmla="*/ 15 w 31"/>
                  <a:gd name="T1" fmla="*/ 0 h 31"/>
                  <a:gd name="T2" fmla="*/ 0 w 31"/>
                  <a:gd name="T3" fmla="*/ 16 h 31"/>
                  <a:gd name="T4" fmla="*/ 15 w 31"/>
                  <a:gd name="T5" fmla="*/ 31 h 31"/>
                  <a:gd name="T6" fmla="*/ 31 w 31"/>
                  <a:gd name="T7" fmla="*/ 16 h 31"/>
                  <a:gd name="T8" fmla="*/ 15 w 31"/>
                  <a:gd name="T9" fmla="*/ 0 h 31"/>
                  <a:gd name="T10" fmla="*/ 15 w 31"/>
                  <a:gd name="T11" fmla="*/ 28 h 31"/>
                  <a:gd name="T12" fmla="*/ 3 w 31"/>
                  <a:gd name="T13" fmla="*/ 16 h 31"/>
                  <a:gd name="T14" fmla="*/ 15 w 31"/>
                  <a:gd name="T15" fmla="*/ 4 h 31"/>
                  <a:gd name="T16" fmla="*/ 28 w 31"/>
                  <a:gd name="T17" fmla="*/ 16 h 31"/>
                  <a:gd name="T18" fmla="*/ 15 w 31"/>
                  <a:gd name="T1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1">
                    <a:moveTo>
                      <a:pt x="15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4" y="31"/>
                      <a:pt x="31" y="24"/>
                      <a:pt x="31" y="16"/>
                    </a:cubicBezTo>
                    <a:cubicBezTo>
                      <a:pt x="31" y="7"/>
                      <a:pt x="24" y="0"/>
                      <a:pt x="15" y="0"/>
                    </a:cubicBezTo>
                    <a:close/>
                    <a:moveTo>
                      <a:pt x="15" y="28"/>
                    </a:moveTo>
                    <a:cubicBezTo>
                      <a:pt x="9" y="28"/>
                      <a:pt x="3" y="22"/>
                      <a:pt x="3" y="16"/>
                    </a:cubicBezTo>
                    <a:cubicBezTo>
                      <a:pt x="3" y="9"/>
                      <a:pt x="9" y="4"/>
                      <a:pt x="15" y="4"/>
                    </a:cubicBezTo>
                    <a:cubicBezTo>
                      <a:pt x="22" y="4"/>
                      <a:pt x="28" y="9"/>
                      <a:pt x="28" y="16"/>
                    </a:cubicBezTo>
                    <a:cubicBezTo>
                      <a:pt x="28" y="22"/>
                      <a:pt x="22" y="28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305"/>
              <p:cNvSpPr>
                <a:spLocks noEditPoints="1"/>
              </p:cNvSpPr>
              <p:nvPr/>
            </p:nvSpPr>
            <p:spPr bwMode="auto">
              <a:xfrm>
                <a:off x="2246325" y="3721300"/>
                <a:ext cx="157960" cy="156518"/>
              </a:xfrm>
              <a:custGeom>
                <a:avLst/>
                <a:gdLst>
                  <a:gd name="T0" fmla="*/ 83 w 93"/>
                  <a:gd name="T1" fmla="*/ 41 h 92"/>
                  <a:gd name="T2" fmla="*/ 93 w 93"/>
                  <a:gd name="T3" fmla="*/ 36 h 92"/>
                  <a:gd name="T4" fmla="*/ 89 w 93"/>
                  <a:gd name="T5" fmla="*/ 27 h 92"/>
                  <a:gd name="T6" fmla="*/ 78 w 93"/>
                  <a:gd name="T7" fmla="*/ 28 h 92"/>
                  <a:gd name="T8" fmla="*/ 74 w 93"/>
                  <a:gd name="T9" fmla="*/ 22 h 92"/>
                  <a:gd name="T10" fmla="*/ 78 w 93"/>
                  <a:gd name="T11" fmla="*/ 11 h 92"/>
                  <a:gd name="T12" fmla="*/ 71 w 93"/>
                  <a:gd name="T13" fmla="*/ 6 h 92"/>
                  <a:gd name="T14" fmla="*/ 62 w 93"/>
                  <a:gd name="T15" fmla="*/ 14 h 92"/>
                  <a:gd name="T16" fmla="*/ 55 w 93"/>
                  <a:gd name="T17" fmla="*/ 12 h 92"/>
                  <a:gd name="T18" fmla="*/ 51 w 93"/>
                  <a:gd name="T19" fmla="*/ 0 h 92"/>
                  <a:gd name="T20" fmla="*/ 48 w 93"/>
                  <a:gd name="T21" fmla="*/ 0 h 92"/>
                  <a:gd name="T22" fmla="*/ 42 w 93"/>
                  <a:gd name="T23" fmla="*/ 0 h 92"/>
                  <a:gd name="T24" fmla="*/ 39 w 93"/>
                  <a:gd name="T25" fmla="*/ 12 h 92"/>
                  <a:gd name="T26" fmla="*/ 31 w 93"/>
                  <a:gd name="T27" fmla="*/ 13 h 92"/>
                  <a:gd name="T28" fmla="*/ 22 w 93"/>
                  <a:gd name="T29" fmla="*/ 6 h 92"/>
                  <a:gd name="T30" fmla="*/ 15 w 93"/>
                  <a:gd name="T31" fmla="*/ 12 h 92"/>
                  <a:gd name="T32" fmla="*/ 19 w 93"/>
                  <a:gd name="T33" fmla="*/ 23 h 92"/>
                  <a:gd name="T34" fmla="*/ 15 w 93"/>
                  <a:gd name="T35" fmla="*/ 27 h 92"/>
                  <a:gd name="T36" fmla="*/ 3 w 93"/>
                  <a:gd name="T37" fmla="*/ 27 h 92"/>
                  <a:gd name="T38" fmla="*/ 0 w 93"/>
                  <a:gd name="T39" fmla="*/ 34 h 92"/>
                  <a:gd name="T40" fmla="*/ 11 w 93"/>
                  <a:gd name="T41" fmla="*/ 41 h 92"/>
                  <a:gd name="T42" fmla="*/ 10 w 93"/>
                  <a:gd name="T43" fmla="*/ 49 h 92"/>
                  <a:gd name="T44" fmla="*/ 0 w 93"/>
                  <a:gd name="T45" fmla="*/ 55 h 92"/>
                  <a:gd name="T46" fmla="*/ 3 w 93"/>
                  <a:gd name="T47" fmla="*/ 64 h 92"/>
                  <a:gd name="T48" fmla="*/ 15 w 93"/>
                  <a:gd name="T49" fmla="*/ 63 h 92"/>
                  <a:gd name="T50" fmla="*/ 19 w 93"/>
                  <a:gd name="T51" fmla="*/ 69 h 92"/>
                  <a:gd name="T52" fmla="*/ 15 w 93"/>
                  <a:gd name="T53" fmla="*/ 80 h 92"/>
                  <a:gd name="T54" fmla="*/ 22 w 93"/>
                  <a:gd name="T55" fmla="*/ 85 h 92"/>
                  <a:gd name="T56" fmla="*/ 32 w 93"/>
                  <a:gd name="T57" fmla="*/ 78 h 92"/>
                  <a:gd name="T58" fmla="*/ 39 w 93"/>
                  <a:gd name="T59" fmla="*/ 80 h 92"/>
                  <a:gd name="T60" fmla="*/ 42 w 93"/>
                  <a:gd name="T61" fmla="*/ 92 h 92"/>
                  <a:gd name="T62" fmla="*/ 50 w 93"/>
                  <a:gd name="T63" fmla="*/ 92 h 92"/>
                  <a:gd name="T64" fmla="*/ 54 w 93"/>
                  <a:gd name="T65" fmla="*/ 80 h 92"/>
                  <a:gd name="T66" fmla="*/ 62 w 93"/>
                  <a:gd name="T67" fmla="*/ 78 h 92"/>
                  <a:gd name="T68" fmla="*/ 70 w 93"/>
                  <a:gd name="T69" fmla="*/ 85 h 92"/>
                  <a:gd name="T70" fmla="*/ 77 w 93"/>
                  <a:gd name="T71" fmla="*/ 80 h 92"/>
                  <a:gd name="T72" fmla="*/ 73 w 93"/>
                  <a:gd name="T73" fmla="*/ 69 h 92"/>
                  <a:gd name="T74" fmla="*/ 78 w 93"/>
                  <a:gd name="T75" fmla="*/ 64 h 92"/>
                  <a:gd name="T76" fmla="*/ 90 w 93"/>
                  <a:gd name="T77" fmla="*/ 64 h 92"/>
                  <a:gd name="T78" fmla="*/ 93 w 93"/>
                  <a:gd name="T79" fmla="*/ 56 h 92"/>
                  <a:gd name="T80" fmla="*/ 83 w 93"/>
                  <a:gd name="T81" fmla="*/ 49 h 92"/>
                  <a:gd name="T82" fmla="*/ 83 w 93"/>
                  <a:gd name="T83" fmla="*/ 41 h 92"/>
                  <a:gd name="T84" fmla="*/ 46 w 93"/>
                  <a:gd name="T85" fmla="*/ 64 h 92"/>
                  <a:gd name="T86" fmla="*/ 28 w 93"/>
                  <a:gd name="T87" fmla="*/ 46 h 92"/>
                  <a:gd name="T88" fmla="*/ 46 w 93"/>
                  <a:gd name="T89" fmla="*/ 27 h 92"/>
                  <a:gd name="T90" fmla="*/ 65 w 93"/>
                  <a:gd name="T91" fmla="*/ 46 h 92"/>
                  <a:gd name="T92" fmla="*/ 46 w 93"/>
                  <a:gd name="T93" fmla="*/ 6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2">
                    <a:moveTo>
                      <a:pt x="83" y="41"/>
                    </a:moveTo>
                    <a:cubicBezTo>
                      <a:pt x="93" y="36"/>
                      <a:pt x="93" y="36"/>
                      <a:pt x="93" y="36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62" y="78"/>
                      <a:pt x="62" y="78"/>
                      <a:pt x="62" y="78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83" y="49"/>
                      <a:pt x="83" y="49"/>
                      <a:pt x="83" y="49"/>
                    </a:cubicBezTo>
                    <a:lnTo>
                      <a:pt x="83" y="41"/>
                    </a:lnTo>
                    <a:close/>
                    <a:moveTo>
                      <a:pt x="46" y="64"/>
                    </a:moveTo>
                    <a:cubicBezTo>
                      <a:pt x="36" y="64"/>
                      <a:pt x="28" y="56"/>
                      <a:pt x="28" y="46"/>
                    </a:cubicBezTo>
                    <a:cubicBezTo>
                      <a:pt x="28" y="35"/>
                      <a:pt x="36" y="27"/>
                      <a:pt x="46" y="27"/>
                    </a:cubicBezTo>
                    <a:cubicBezTo>
                      <a:pt x="57" y="27"/>
                      <a:pt x="65" y="35"/>
                      <a:pt x="65" y="46"/>
                    </a:cubicBezTo>
                    <a:cubicBezTo>
                      <a:pt x="65" y="56"/>
                      <a:pt x="57" y="64"/>
                      <a:pt x="46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947" y="2599008"/>
              <a:ext cx="720000" cy="434805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3543860" y="1679627"/>
              <a:ext cx="1484351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en-US" altLang="zh-CN" sz="1400" dirty="0" smtClean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WEB</a:t>
              </a:r>
              <a:endParaRPr lang="zh-CN" altLang="en-US" sz="1400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43860" y="2641259"/>
              <a:ext cx="1484351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en-US" altLang="zh-CN" sz="1400" dirty="0" smtClean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CLI</a:t>
              </a:r>
              <a:endParaRPr lang="zh-CN" altLang="en-US" sz="1400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543860" y="3622921"/>
              <a:ext cx="1484351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en-US" altLang="zh-CN" sz="1400" dirty="0" smtClean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API</a:t>
              </a:r>
              <a:endParaRPr lang="zh-CN" altLang="en-US" sz="1400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98339" y="1564820"/>
            <a:ext cx="2037844" cy="1585761"/>
            <a:chOff x="6898339" y="1564820"/>
            <a:chExt cx="2037844" cy="1585761"/>
          </a:xfrm>
        </p:grpSpPr>
        <p:sp>
          <p:nvSpPr>
            <p:cNvPr id="125" name="Freeform 359"/>
            <p:cNvSpPr>
              <a:spLocks noEditPoints="1"/>
            </p:cNvSpPr>
            <p:nvPr/>
          </p:nvSpPr>
          <p:spPr bwMode="auto">
            <a:xfrm>
              <a:off x="6931378" y="2505757"/>
              <a:ext cx="630398" cy="644824"/>
            </a:xfrm>
            <a:custGeom>
              <a:avLst/>
              <a:gdLst>
                <a:gd name="T0" fmla="*/ 317 w 370"/>
                <a:gd name="T1" fmla="*/ 63 h 378"/>
                <a:gd name="T2" fmla="*/ 361 w 370"/>
                <a:gd name="T3" fmla="*/ 13 h 378"/>
                <a:gd name="T4" fmla="*/ 346 w 370"/>
                <a:gd name="T5" fmla="*/ 0 h 378"/>
                <a:gd name="T6" fmla="*/ 302 w 370"/>
                <a:gd name="T7" fmla="*/ 49 h 378"/>
                <a:gd name="T8" fmla="*/ 185 w 370"/>
                <a:gd name="T9" fmla="*/ 8 h 378"/>
                <a:gd name="T10" fmla="*/ 0 w 370"/>
                <a:gd name="T11" fmla="*/ 193 h 378"/>
                <a:gd name="T12" fmla="*/ 185 w 370"/>
                <a:gd name="T13" fmla="*/ 378 h 378"/>
                <a:gd name="T14" fmla="*/ 370 w 370"/>
                <a:gd name="T15" fmla="*/ 193 h 378"/>
                <a:gd name="T16" fmla="*/ 317 w 370"/>
                <a:gd name="T17" fmla="*/ 63 h 378"/>
                <a:gd name="T18" fmla="*/ 185 w 370"/>
                <a:gd name="T19" fmla="*/ 332 h 378"/>
                <a:gd name="T20" fmla="*/ 46 w 370"/>
                <a:gd name="T21" fmla="*/ 193 h 378"/>
                <a:gd name="T22" fmla="*/ 185 w 370"/>
                <a:gd name="T23" fmla="*/ 54 h 378"/>
                <a:gd name="T24" fmla="*/ 271 w 370"/>
                <a:gd name="T25" fmla="*/ 84 h 378"/>
                <a:gd name="T26" fmla="*/ 258 w 370"/>
                <a:gd name="T27" fmla="*/ 99 h 378"/>
                <a:gd name="T28" fmla="*/ 185 w 370"/>
                <a:gd name="T29" fmla="*/ 74 h 378"/>
                <a:gd name="T30" fmla="*/ 66 w 370"/>
                <a:gd name="T31" fmla="*/ 193 h 378"/>
                <a:gd name="T32" fmla="*/ 185 w 370"/>
                <a:gd name="T33" fmla="*/ 311 h 378"/>
                <a:gd name="T34" fmla="*/ 304 w 370"/>
                <a:gd name="T35" fmla="*/ 193 h 378"/>
                <a:gd name="T36" fmla="*/ 273 w 370"/>
                <a:gd name="T37" fmla="*/ 113 h 378"/>
                <a:gd name="T38" fmla="*/ 286 w 370"/>
                <a:gd name="T39" fmla="*/ 97 h 378"/>
                <a:gd name="T40" fmla="*/ 324 w 370"/>
                <a:gd name="T41" fmla="*/ 193 h 378"/>
                <a:gd name="T42" fmla="*/ 185 w 370"/>
                <a:gd name="T43" fmla="*/ 332 h 378"/>
                <a:gd name="T44" fmla="*/ 257 w 370"/>
                <a:gd name="T45" fmla="*/ 193 h 378"/>
                <a:gd name="T46" fmla="*/ 185 w 370"/>
                <a:gd name="T47" fmla="*/ 265 h 378"/>
                <a:gd name="T48" fmla="*/ 113 w 370"/>
                <a:gd name="T49" fmla="*/ 193 h 378"/>
                <a:gd name="T50" fmla="*/ 185 w 370"/>
                <a:gd name="T51" fmla="*/ 121 h 378"/>
                <a:gd name="T52" fmla="*/ 217 w 370"/>
                <a:gd name="T53" fmla="*/ 128 h 378"/>
                <a:gd name="T54" fmla="*/ 207 w 370"/>
                <a:gd name="T55" fmla="*/ 148 h 378"/>
                <a:gd name="T56" fmla="*/ 185 w 370"/>
                <a:gd name="T57" fmla="*/ 143 h 378"/>
                <a:gd name="T58" fmla="*/ 135 w 370"/>
                <a:gd name="T59" fmla="*/ 193 h 378"/>
                <a:gd name="T60" fmla="*/ 185 w 370"/>
                <a:gd name="T61" fmla="*/ 243 h 378"/>
                <a:gd name="T62" fmla="*/ 235 w 370"/>
                <a:gd name="T63" fmla="*/ 193 h 378"/>
                <a:gd name="T64" fmla="*/ 229 w 370"/>
                <a:gd name="T65" fmla="*/ 169 h 378"/>
                <a:gd name="T66" fmla="*/ 247 w 370"/>
                <a:gd name="T67" fmla="*/ 157 h 378"/>
                <a:gd name="T68" fmla="*/ 257 w 370"/>
                <a:gd name="T69" fmla="*/ 19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0" h="378">
                  <a:moveTo>
                    <a:pt x="317" y="63"/>
                  </a:moveTo>
                  <a:cubicBezTo>
                    <a:pt x="361" y="13"/>
                    <a:pt x="361" y="13"/>
                    <a:pt x="361" y="13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02" y="49"/>
                    <a:pt x="302" y="49"/>
                    <a:pt x="302" y="49"/>
                  </a:cubicBezTo>
                  <a:cubicBezTo>
                    <a:pt x="270" y="23"/>
                    <a:pt x="229" y="8"/>
                    <a:pt x="185" y="8"/>
                  </a:cubicBezTo>
                  <a:cubicBezTo>
                    <a:pt x="83" y="8"/>
                    <a:pt x="0" y="91"/>
                    <a:pt x="0" y="193"/>
                  </a:cubicBezTo>
                  <a:cubicBezTo>
                    <a:pt x="0" y="295"/>
                    <a:pt x="83" y="378"/>
                    <a:pt x="185" y="378"/>
                  </a:cubicBezTo>
                  <a:cubicBezTo>
                    <a:pt x="287" y="378"/>
                    <a:pt x="370" y="295"/>
                    <a:pt x="370" y="193"/>
                  </a:cubicBezTo>
                  <a:cubicBezTo>
                    <a:pt x="370" y="142"/>
                    <a:pt x="350" y="96"/>
                    <a:pt x="317" y="63"/>
                  </a:cubicBezTo>
                  <a:close/>
                  <a:moveTo>
                    <a:pt x="185" y="332"/>
                  </a:moveTo>
                  <a:cubicBezTo>
                    <a:pt x="108" y="332"/>
                    <a:pt x="46" y="269"/>
                    <a:pt x="46" y="193"/>
                  </a:cubicBezTo>
                  <a:cubicBezTo>
                    <a:pt x="46" y="116"/>
                    <a:pt x="108" y="54"/>
                    <a:pt x="185" y="54"/>
                  </a:cubicBezTo>
                  <a:cubicBezTo>
                    <a:pt x="218" y="54"/>
                    <a:pt x="248" y="65"/>
                    <a:pt x="271" y="84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38" y="83"/>
                    <a:pt x="212" y="74"/>
                    <a:pt x="185" y="74"/>
                  </a:cubicBezTo>
                  <a:cubicBezTo>
                    <a:pt x="120" y="74"/>
                    <a:pt x="66" y="127"/>
                    <a:pt x="66" y="193"/>
                  </a:cubicBezTo>
                  <a:cubicBezTo>
                    <a:pt x="66" y="258"/>
                    <a:pt x="120" y="311"/>
                    <a:pt x="185" y="311"/>
                  </a:cubicBezTo>
                  <a:cubicBezTo>
                    <a:pt x="251" y="311"/>
                    <a:pt x="304" y="258"/>
                    <a:pt x="304" y="193"/>
                  </a:cubicBezTo>
                  <a:cubicBezTo>
                    <a:pt x="304" y="162"/>
                    <a:pt x="292" y="134"/>
                    <a:pt x="273" y="113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310" y="122"/>
                    <a:pt x="324" y="156"/>
                    <a:pt x="324" y="193"/>
                  </a:cubicBezTo>
                  <a:cubicBezTo>
                    <a:pt x="324" y="269"/>
                    <a:pt x="262" y="332"/>
                    <a:pt x="185" y="332"/>
                  </a:cubicBezTo>
                  <a:close/>
                  <a:moveTo>
                    <a:pt x="257" y="193"/>
                  </a:moveTo>
                  <a:cubicBezTo>
                    <a:pt x="257" y="232"/>
                    <a:pt x="225" y="265"/>
                    <a:pt x="185" y="265"/>
                  </a:cubicBezTo>
                  <a:cubicBezTo>
                    <a:pt x="145" y="265"/>
                    <a:pt x="113" y="232"/>
                    <a:pt x="113" y="193"/>
                  </a:cubicBezTo>
                  <a:cubicBezTo>
                    <a:pt x="113" y="153"/>
                    <a:pt x="145" y="121"/>
                    <a:pt x="185" y="121"/>
                  </a:cubicBezTo>
                  <a:cubicBezTo>
                    <a:pt x="197" y="121"/>
                    <a:pt x="207" y="124"/>
                    <a:pt x="217" y="128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0" y="145"/>
                    <a:pt x="193" y="143"/>
                    <a:pt x="185" y="143"/>
                  </a:cubicBezTo>
                  <a:cubicBezTo>
                    <a:pt x="158" y="143"/>
                    <a:pt x="135" y="165"/>
                    <a:pt x="135" y="193"/>
                  </a:cubicBezTo>
                  <a:cubicBezTo>
                    <a:pt x="135" y="220"/>
                    <a:pt x="158" y="243"/>
                    <a:pt x="185" y="243"/>
                  </a:cubicBezTo>
                  <a:cubicBezTo>
                    <a:pt x="212" y="243"/>
                    <a:pt x="235" y="220"/>
                    <a:pt x="235" y="193"/>
                  </a:cubicBezTo>
                  <a:cubicBezTo>
                    <a:pt x="235" y="184"/>
                    <a:pt x="233" y="176"/>
                    <a:pt x="229" y="169"/>
                  </a:cubicBezTo>
                  <a:cubicBezTo>
                    <a:pt x="247" y="157"/>
                    <a:pt x="247" y="157"/>
                    <a:pt x="247" y="157"/>
                  </a:cubicBezTo>
                  <a:cubicBezTo>
                    <a:pt x="253" y="167"/>
                    <a:pt x="257" y="180"/>
                    <a:pt x="257" y="193"/>
                  </a:cubicBez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898339" y="1632121"/>
              <a:ext cx="742197" cy="468832"/>
              <a:chOff x="1250105" y="3060828"/>
              <a:chExt cx="742197" cy="468832"/>
            </a:xfrm>
          </p:grpSpPr>
          <p:sp>
            <p:nvSpPr>
              <p:cNvPr id="126" name="Freeform 88"/>
              <p:cNvSpPr>
                <a:spLocks noEditPoints="1"/>
              </p:cNvSpPr>
              <p:nvPr/>
            </p:nvSpPr>
            <p:spPr bwMode="auto">
              <a:xfrm>
                <a:off x="1567468" y="3178397"/>
                <a:ext cx="424834" cy="351263"/>
              </a:xfrm>
              <a:custGeom>
                <a:avLst/>
                <a:gdLst>
                  <a:gd name="T0" fmla="*/ 241 w 249"/>
                  <a:gd name="T1" fmla="*/ 171 h 206"/>
                  <a:gd name="T2" fmla="*/ 184 w 249"/>
                  <a:gd name="T3" fmla="*/ 133 h 206"/>
                  <a:gd name="T4" fmla="*/ 172 w 249"/>
                  <a:gd name="T5" fmla="*/ 125 h 206"/>
                  <a:gd name="T6" fmla="*/ 140 w 249"/>
                  <a:gd name="T7" fmla="*/ 16 h 206"/>
                  <a:gd name="T8" fmla="*/ 115 w 249"/>
                  <a:gd name="T9" fmla="*/ 4 h 206"/>
                  <a:gd name="T10" fmla="*/ 101 w 249"/>
                  <a:gd name="T11" fmla="*/ 1 h 206"/>
                  <a:gd name="T12" fmla="*/ 80 w 249"/>
                  <a:gd name="T13" fmla="*/ 1 h 206"/>
                  <a:gd name="T14" fmla="*/ 53 w 249"/>
                  <a:gd name="T15" fmla="*/ 9 h 206"/>
                  <a:gd name="T16" fmla="*/ 38 w 249"/>
                  <a:gd name="T17" fmla="*/ 17 h 206"/>
                  <a:gd name="T18" fmla="*/ 32 w 249"/>
                  <a:gd name="T19" fmla="*/ 22 h 206"/>
                  <a:gd name="T20" fmla="*/ 25 w 249"/>
                  <a:gd name="T21" fmla="*/ 29 h 206"/>
                  <a:gd name="T22" fmla="*/ 16 w 249"/>
                  <a:gd name="T23" fmla="*/ 40 h 206"/>
                  <a:gd name="T24" fmla="*/ 14 w 249"/>
                  <a:gd name="T25" fmla="*/ 43 h 206"/>
                  <a:gd name="T26" fmla="*/ 9 w 249"/>
                  <a:gd name="T27" fmla="*/ 52 h 206"/>
                  <a:gd name="T28" fmla="*/ 5 w 249"/>
                  <a:gd name="T29" fmla="*/ 62 h 206"/>
                  <a:gd name="T30" fmla="*/ 5 w 249"/>
                  <a:gd name="T31" fmla="*/ 62 h 206"/>
                  <a:gd name="T32" fmla="*/ 1 w 249"/>
                  <a:gd name="T33" fmla="*/ 88 h 206"/>
                  <a:gd name="T34" fmla="*/ 2 w 249"/>
                  <a:gd name="T35" fmla="*/ 108 h 206"/>
                  <a:gd name="T36" fmla="*/ 5 w 249"/>
                  <a:gd name="T37" fmla="*/ 117 h 206"/>
                  <a:gd name="T38" fmla="*/ 40 w 249"/>
                  <a:gd name="T39" fmla="*/ 164 h 206"/>
                  <a:gd name="T40" fmla="*/ 149 w 249"/>
                  <a:gd name="T41" fmla="*/ 158 h 206"/>
                  <a:gd name="T42" fmla="*/ 149 w 249"/>
                  <a:gd name="T43" fmla="*/ 158 h 206"/>
                  <a:gd name="T44" fmla="*/ 161 w 249"/>
                  <a:gd name="T45" fmla="*/ 166 h 206"/>
                  <a:gd name="T46" fmla="*/ 219 w 249"/>
                  <a:gd name="T47" fmla="*/ 204 h 206"/>
                  <a:gd name="T48" fmla="*/ 239 w 249"/>
                  <a:gd name="T49" fmla="*/ 192 h 206"/>
                  <a:gd name="T50" fmla="*/ 241 w 249"/>
                  <a:gd name="T51" fmla="*/ 171 h 206"/>
                  <a:gd name="T52" fmla="*/ 141 w 249"/>
                  <a:gd name="T53" fmla="*/ 124 h 206"/>
                  <a:gd name="T54" fmla="*/ 56 w 249"/>
                  <a:gd name="T55" fmla="*/ 141 h 206"/>
                  <a:gd name="T56" fmla="*/ 35 w 249"/>
                  <a:gd name="T57" fmla="*/ 117 h 206"/>
                  <a:gd name="T58" fmla="*/ 33 w 249"/>
                  <a:gd name="T59" fmla="*/ 111 h 206"/>
                  <a:gd name="T60" fmla="*/ 32 w 249"/>
                  <a:gd name="T61" fmla="*/ 108 h 206"/>
                  <a:gd name="T62" fmla="*/ 29 w 249"/>
                  <a:gd name="T63" fmla="*/ 88 h 206"/>
                  <a:gd name="T64" fmla="*/ 32 w 249"/>
                  <a:gd name="T65" fmla="*/ 71 h 206"/>
                  <a:gd name="T66" fmla="*/ 38 w 249"/>
                  <a:gd name="T67" fmla="*/ 59 h 206"/>
                  <a:gd name="T68" fmla="*/ 39 w 249"/>
                  <a:gd name="T69" fmla="*/ 56 h 206"/>
                  <a:gd name="T70" fmla="*/ 53 w 249"/>
                  <a:gd name="T71" fmla="*/ 42 h 206"/>
                  <a:gd name="T72" fmla="*/ 80 w 249"/>
                  <a:gd name="T73" fmla="*/ 30 h 206"/>
                  <a:gd name="T74" fmla="*/ 101 w 249"/>
                  <a:gd name="T75" fmla="*/ 30 h 206"/>
                  <a:gd name="T76" fmla="*/ 103 w 249"/>
                  <a:gd name="T77" fmla="*/ 31 h 206"/>
                  <a:gd name="T78" fmla="*/ 115 w 249"/>
                  <a:gd name="T79" fmla="*/ 35 h 206"/>
                  <a:gd name="T80" fmla="*/ 124 w 249"/>
                  <a:gd name="T81" fmla="*/ 40 h 206"/>
                  <a:gd name="T82" fmla="*/ 141 w 249"/>
                  <a:gd name="T83" fmla="*/ 12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06">
                    <a:moveTo>
                      <a:pt x="241" y="171"/>
                    </a:moveTo>
                    <a:cubicBezTo>
                      <a:pt x="184" y="133"/>
                      <a:pt x="184" y="133"/>
                      <a:pt x="184" y="133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9" y="86"/>
                      <a:pt x="176" y="40"/>
                      <a:pt x="140" y="16"/>
                    </a:cubicBezTo>
                    <a:cubicBezTo>
                      <a:pt x="132" y="11"/>
                      <a:pt x="124" y="7"/>
                      <a:pt x="115" y="4"/>
                    </a:cubicBezTo>
                    <a:cubicBezTo>
                      <a:pt x="111" y="3"/>
                      <a:pt x="106" y="2"/>
                      <a:pt x="101" y="1"/>
                    </a:cubicBezTo>
                    <a:cubicBezTo>
                      <a:pt x="94" y="0"/>
                      <a:pt x="87" y="0"/>
                      <a:pt x="80" y="1"/>
                    </a:cubicBezTo>
                    <a:cubicBezTo>
                      <a:pt x="71" y="2"/>
                      <a:pt x="62" y="5"/>
                      <a:pt x="53" y="9"/>
                    </a:cubicBezTo>
                    <a:cubicBezTo>
                      <a:pt x="48" y="11"/>
                      <a:pt x="43" y="14"/>
                      <a:pt x="38" y="17"/>
                    </a:cubicBezTo>
                    <a:cubicBezTo>
                      <a:pt x="36" y="19"/>
                      <a:pt x="34" y="20"/>
                      <a:pt x="32" y="22"/>
                    </a:cubicBezTo>
                    <a:cubicBezTo>
                      <a:pt x="30" y="24"/>
                      <a:pt x="27" y="26"/>
                      <a:pt x="25" y="29"/>
                    </a:cubicBezTo>
                    <a:cubicBezTo>
                      <a:pt x="22" y="32"/>
                      <a:pt x="19" y="36"/>
                      <a:pt x="16" y="40"/>
                    </a:cubicBezTo>
                    <a:cubicBezTo>
                      <a:pt x="15" y="41"/>
                      <a:pt x="15" y="42"/>
                      <a:pt x="14" y="43"/>
                    </a:cubicBezTo>
                    <a:cubicBezTo>
                      <a:pt x="12" y="46"/>
                      <a:pt x="10" y="49"/>
                      <a:pt x="9" y="52"/>
                    </a:cubicBezTo>
                    <a:cubicBezTo>
                      <a:pt x="7" y="55"/>
                      <a:pt x="6" y="59"/>
                      <a:pt x="5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2" y="70"/>
                      <a:pt x="1" y="79"/>
                      <a:pt x="1" y="88"/>
                    </a:cubicBezTo>
                    <a:cubicBezTo>
                      <a:pt x="0" y="95"/>
                      <a:pt x="1" y="101"/>
                      <a:pt x="2" y="108"/>
                    </a:cubicBezTo>
                    <a:cubicBezTo>
                      <a:pt x="3" y="111"/>
                      <a:pt x="4" y="114"/>
                      <a:pt x="5" y="117"/>
                    </a:cubicBezTo>
                    <a:cubicBezTo>
                      <a:pt x="10" y="136"/>
                      <a:pt x="23" y="153"/>
                      <a:pt x="40" y="164"/>
                    </a:cubicBezTo>
                    <a:cubicBezTo>
                      <a:pt x="75" y="187"/>
                      <a:pt x="119" y="184"/>
                      <a:pt x="149" y="15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61" y="166"/>
                      <a:pt x="161" y="166"/>
                      <a:pt x="161" y="166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9" y="204"/>
                      <a:pt x="229" y="206"/>
                      <a:pt x="239" y="192"/>
                    </a:cubicBezTo>
                    <a:cubicBezTo>
                      <a:pt x="249" y="177"/>
                      <a:pt x="241" y="171"/>
                      <a:pt x="241" y="171"/>
                    </a:cubicBezTo>
                    <a:close/>
                    <a:moveTo>
                      <a:pt x="141" y="124"/>
                    </a:moveTo>
                    <a:cubicBezTo>
                      <a:pt x="122" y="152"/>
                      <a:pt x="84" y="159"/>
                      <a:pt x="56" y="141"/>
                    </a:cubicBezTo>
                    <a:cubicBezTo>
                      <a:pt x="47" y="134"/>
                      <a:pt x="40" y="126"/>
                      <a:pt x="35" y="117"/>
                    </a:cubicBezTo>
                    <a:cubicBezTo>
                      <a:pt x="34" y="115"/>
                      <a:pt x="34" y="113"/>
                      <a:pt x="33" y="111"/>
                    </a:cubicBezTo>
                    <a:cubicBezTo>
                      <a:pt x="33" y="110"/>
                      <a:pt x="32" y="109"/>
                      <a:pt x="32" y="108"/>
                    </a:cubicBezTo>
                    <a:cubicBezTo>
                      <a:pt x="30" y="102"/>
                      <a:pt x="29" y="95"/>
                      <a:pt x="29" y="88"/>
                    </a:cubicBezTo>
                    <a:cubicBezTo>
                      <a:pt x="29" y="82"/>
                      <a:pt x="30" y="76"/>
                      <a:pt x="32" y="71"/>
                    </a:cubicBezTo>
                    <a:cubicBezTo>
                      <a:pt x="34" y="67"/>
                      <a:pt x="36" y="63"/>
                      <a:pt x="38" y="59"/>
                    </a:cubicBezTo>
                    <a:cubicBezTo>
                      <a:pt x="38" y="58"/>
                      <a:pt x="39" y="57"/>
                      <a:pt x="39" y="56"/>
                    </a:cubicBezTo>
                    <a:cubicBezTo>
                      <a:pt x="43" y="51"/>
                      <a:pt x="48" y="46"/>
                      <a:pt x="53" y="42"/>
                    </a:cubicBezTo>
                    <a:cubicBezTo>
                      <a:pt x="61" y="36"/>
                      <a:pt x="70" y="32"/>
                      <a:pt x="80" y="30"/>
                    </a:cubicBezTo>
                    <a:cubicBezTo>
                      <a:pt x="87" y="29"/>
                      <a:pt x="94" y="29"/>
                      <a:pt x="101" y="30"/>
                    </a:cubicBezTo>
                    <a:cubicBezTo>
                      <a:pt x="102" y="30"/>
                      <a:pt x="103" y="31"/>
                      <a:pt x="103" y="31"/>
                    </a:cubicBezTo>
                    <a:cubicBezTo>
                      <a:pt x="107" y="32"/>
                      <a:pt x="111" y="33"/>
                      <a:pt x="115" y="35"/>
                    </a:cubicBezTo>
                    <a:cubicBezTo>
                      <a:pt x="118" y="36"/>
                      <a:pt x="121" y="38"/>
                      <a:pt x="124" y="40"/>
                    </a:cubicBezTo>
                    <a:cubicBezTo>
                      <a:pt x="152" y="58"/>
                      <a:pt x="159" y="96"/>
                      <a:pt x="141" y="124"/>
                    </a:cubicBezTo>
                    <a:close/>
                  </a:path>
                </a:pathLst>
              </a:custGeom>
              <a:solidFill>
                <a:srgbClr val="68B14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89"/>
              <p:cNvSpPr>
                <a:spLocks/>
              </p:cNvSpPr>
              <p:nvPr/>
            </p:nvSpPr>
            <p:spPr bwMode="auto">
              <a:xfrm>
                <a:off x="1638875" y="3246197"/>
                <a:ext cx="124782" cy="131273"/>
              </a:xfrm>
              <a:custGeom>
                <a:avLst/>
                <a:gdLst>
                  <a:gd name="T0" fmla="*/ 59 w 73"/>
                  <a:gd name="T1" fmla="*/ 68 h 77"/>
                  <a:gd name="T2" fmla="*/ 0 w 73"/>
                  <a:gd name="T3" fmla="*/ 68 h 77"/>
                  <a:gd name="T4" fmla="*/ 4 w 73"/>
                  <a:gd name="T5" fmla="*/ 77 h 77"/>
                  <a:gd name="T6" fmla="*/ 73 w 73"/>
                  <a:gd name="T7" fmla="*/ 77 h 77"/>
                  <a:gd name="T8" fmla="*/ 73 w 73"/>
                  <a:gd name="T9" fmla="*/ 5 h 77"/>
                  <a:gd name="T10" fmla="*/ 59 w 73"/>
                  <a:gd name="T11" fmla="*/ 0 h 77"/>
                  <a:gd name="T12" fmla="*/ 59 w 73"/>
                  <a:gd name="T13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7">
                    <a:moveTo>
                      <a:pt x="59" y="68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" y="71"/>
                      <a:pt x="2" y="74"/>
                      <a:pt x="4" y="77"/>
                    </a:cubicBezTo>
                    <a:cubicBezTo>
                      <a:pt x="73" y="77"/>
                      <a:pt x="73" y="77"/>
                      <a:pt x="73" y="77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9" y="3"/>
                      <a:pt x="64" y="1"/>
                      <a:pt x="59" y="0"/>
                    </a:cubicBezTo>
                    <a:lnTo>
                      <a:pt x="59" y="68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90"/>
              <p:cNvSpPr>
                <a:spLocks/>
              </p:cNvSpPr>
              <p:nvPr/>
            </p:nvSpPr>
            <p:spPr bwMode="auto">
              <a:xfrm>
                <a:off x="1657628" y="3246197"/>
                <a:ext cx="46162" cy="82226"/>
              </a:xfrm>
              <a:custGeom>
                <a:avLst/>
                <a:gdLst>
                  <a:gd name="T0" fmla="*/ 27 w 27"/>
                  <a:gd name="T1" fmla="*/ 0 h 48"/>
                  <a:gd name="T2" fmla="*/ 0 w 27"/>
                  <a:gd name="T3" fmla="*/ 14 h 48"/>
                  <a:gd name="T4" fmla="*/ 0 w 27"/>
                  <a:gd name="T5" fmla="*/ 48 h 48"/>
                  <a:gd name="T6" fmla="*/ 27 w 27"/>
                  <a:gd name="T7" fmla="*/ 48 h 48"/>
                  <a:gd name="T8" fmla="*/ 27 w 2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8">
                    <a:moveTo>
                      <a:pt x="27" y="0"/>
                    </a:moveTo>
                    <a:cubicBezTo>
                      <a:pt x="17" y="2"/>
                      <a:pt x="7" y="7"/>
                      <a:pt x="0" y="1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7" y="48"/>
                      <a:pt x="27" y="48"/>
                      <a:pt x="27" y="48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91"/>
              <p:cNvSpPr>
                <a:spLocks/>
              </p:cNvSpPr>
              <p:nvPr/>
            </p:nvSpPr>
            <p:spPr bwMode="auto">
              <a:xfrm>
                <a:off x="1657628" y="3108433"/>
                <a:ext cx="46162" cy="57702"/>
              </a:xfrm>
              <a:custGeom>
                <a:avLst/>
                <a:gdLst>
                  <a:gd name="T0" fmla="*/ 27 w 27"/>
                  <a:gd name="T1" fmla="*/ 28 h 34"/>
                  <a:gd name="T2" fmla="*/ 27 w 27"/>
                  <a:gd name="T3" fmla="*/ 0 h 34"/>
                  <a:gd name="T4" fmla="*/ 0 w 27"/>
                  <a:gd name="T5" fmla="*/ 0 h 34"/>
                  <a:gd name="T6" fmla="*/ 0 w 27"/>
                  <a:gd name="T7" fmla="*/ 34 h 34"/>
                  <a:gd name="T8" fmla="*/ 27 w 27"/>
                  <a:gd name="T9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4">
                    <a:moveTo>
                      <a:pt x="27" y="28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31"/>
                      <a:pt x="18" y="29"/>
                      <a:pt x="27" y="2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92"/>
              <p:cNvSpPr>
                <a:spLocks/>
              </p:cNvSpPr>
              <p:nvPr/>
            </p:nvSpPr>
            <p:spPr bwMode="auto">
              <a:xfrm>
                <a:off x="1622285" y="3108433"/>
                <a:ext cx="10098" cy="76456"/>
              </a:xfrm>
              <a:custGeom>
                <a:avLst/>
                <a:gdLst>
                  <a:gd name="T0" fmla="*/ 6 w 6"/>
                  <a:gd name="T1" fmla="*/ 42 h 45"/>
                  <a:gd name="T2" fmla="*/ 6 w 6"/>
                  <a:gd name="T3" fmla="*/ 0 h 45"/>
                  <a:gd name="T4" fmla="*/ 0 w 6"/>
                  <a:gd name="T5" fmla="*/ 0 h 45"/>
                  <a:gd name="T6" fmla="*/ 0 w 6"/>
                  <a:gd name="T7" fmla="*/ 45 h 45"/>
                  <a:gd name="T8" fmla="*/ 6 w 6"/>
                  <a:gd name="T9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5">
                    <a:moveTo>
                      <a:pt x="6" y="42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2" y="44"/>
                      <a:pt x="4" y="43"/>
                      <a:pt x="6" y="42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3"/>
              <p:cNvSpPr>
                <a:spLocks/>
              </p:cNvSpPr>
              <p:nvPr/>
            </p:nvSpPr>
            <p:spPr bwMode="auto">
              <a:xfrm>
                <a:off x="1591270" y="3108433"/>
                <a:ext cx="18753" cy="103864"/>
              </a:xfrm>
              <a:custGeom>
                <a:avLst/>
                <a:gdLst>
                  <a:gd name="T0" fmla="*/ 11 w 11"/>
                  <a:gd name="T1" fmla="*/ 50 h 61"/>
                  <a:gd name="T2" fmla="*/ 11 w 11"/>
                  <a:gd name="T3" fmla="*/ 0 h 61"/>
                  <a:gd name="T4" fmla="*/ 0 w 11"/>
                  <a:gd name="T5" fmla="*/ 0 h 61"/>
                  <a:gd name="T6" fmla="*/ 0 w 11"/>
                  <a:gd name="T7" fmla="*/ 61 h 61"/>
                  <a:gd name="T8" fmla="*/ 11 w 11"/>
                  <a:gd name="T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1">
                    <a:moveTo>
                      <a:pt x="11" y="5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57"/>
                      <a:pt x="7" y="54"/>
                      <a:pt x="11" y="5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94"/>
              <p:cNvSpPr>
                <a:spLocks/>
              </p:cNvSpPr>
              <p:nvPr/>
            </p:nvSpPr>
            <p:spPr bwMode="auto">
              <a:xfrm>
                <a:off x="1576123" y="3108433"/>
                <a:ext cx="6492" cy="122617"/>
              </a:xfrm>
              <a:custGeom>
                <a:avLst/>
                <a:gdLst>
                  <a:gd name="T0" fmla="*/ 4 w 4"/>
                  <a:gd name="T1" fmla="*/ 67 h 72"/>
                  <a:gd name="T2" fmla="*/ 4 w 4"/>
                  <a:gd name="T3" fmla="*/ 0 h 72"/>
                  <a:gd name="T4" fmla="*/ 0 w 4"/>
                  <a:gd name="T5" fmla="*/ 0 h 72"/>
                  <a:gd name="T6" fmla="*/ 0 w 4"/>
                  <a:gd name="T7" fmla="*/ 72 h 72"/>
                  <a:gd name="T8" fmla="*/ 4 w 4"/>
                  <a:gd name="T9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2">
                    <a:moveTo>
                      <a:pt x="4" y="6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" y="70"/>
                      <a:pt x="3" y="68"/>
                      <a:pt x="4" y="67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5"/>
              <p:cNvSpPr>
                <a:spLocks/>
              </p:cNvSpPr>
              <p:nvPr/>
            </p:nvSpPr>
            <p:spPr bwMode="auto">
              <a:xfrm>
                <a:off x="1560976" y="3108433"/>
                <a:ext cx="6492" cy="150026"/>
              </a:xfrm>
              <a:custGeom>
                <a:avLst/>
                <a:gdLst>
                  <a:gd name="T0" fmla="*/ 0 w 4"/>
                  <a:gd name="T1" fmla="*/ 88 h 88"/>
                  <a:gd name="T2" fmla="*/ 4 w 4"/>
                  <a:gd name="T3" fmla="*/ 81 h 88"/>
                  <a:gd name="T4" fmla="*/ 4 w 4"/>
                  <a:gd name="T5" fmla="*/ 0 h 88"/>
                  <a:gd name="T6" fmla="*/ 0 w 4"/>
                  <a:gd name="T7" fmla="*/ 0 h 88"/>
                  <a:gd name="T8" fmla="*/ 0 w 4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8">
                    <a:moveTo>
                      <a:pt x="0" y="88"/>
                    </a:moveTo>
                    <a:cubicBezTo>
                      <a:pt x="1" y="85"/>
                      <a:pt x="2" y="83"/>
                      <a:pt x="4" y="8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96"/>
              <p:cNvSpPr>
                <a:spLocks/>
              </p:cNvSpPr>
              <p:nvPr/>
            </p:nvSpPr>
            <p:spPr bwMode="auto">
              <a:xfrm>
                <a:off x="1543666" y="3108433"/>
                <a:ext cx="6492" cy="219990"/>
              </a:xfrm>
              <a:custGeom>
                <a:avLst/>
                <a:gdLst>
                  <a:gd name="T0" fmla="*/ 1 w 4"/>
                  <a:gd name="T1" fmla="*/ 129 h 129"/>
                  <a:gd name="T2" fmla="*/ 4 w 4"/>
                  <a:gd name="T3" fmla="*/ 105 h 129"/>
                  <a:gd name="T4" fmla="*/ 4 w 4"/>
                  <a:gd name="T5" fmla="*/ 0 h 129"/>
                  <a:gd name="T6" fmla="*/ 0 w 4"/>
                  <a:gd name="T7" fmla="*/ 0 h 129"/>
                  <a:gd name="T8" fmla="*/ 0 w 4"/>
                  <a:gd name="T9" fmla="*/ 129 h 129"/>
                  <a:gd name="T10" fmla="*/ 1 w 4"/>
                  <a:gd name="T11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29">
                    <a:moveTo>
                      <a:pt x="1" y="129"/>
                    </a:moveTo>
                    <a:cubicBezTo>
                      <a:pt x="1" y="121"/>
                      <a:pt x="2" y="113"/>
                      <a:pt x="4" y="10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1" y="129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Rectangle 97"/>
              <p:cNvSpPr>
                <a:spLocks noChangeArrowheads="1"/>
              </p:cNvSpPr>
              <p:nvPr/>
            </p:nvSpPr>
            <p:spPr bwMode="auto">
              <a:xfrm>
                <a:off x="1528519" y="3108433"/>
                <a:ext cx="6492" cy="219990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Rectangle 98"/>
              <p:cNvSpPr>
                <a:spLocks noChangeArrowheads="1"/>
              </p:cNvSpPr>
              <p:nvPr/>
            </p:nvSpPr>
            <p:spPr bwMode="auto">
              <a:xfrm>
                <a:off x="1454948" y="3108433"/>
                <a:ext cx="63473" cy="219990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Rectangle 99"/>
              <p:cNvSpPr>
                <a:spLocks noChangeArrowheads="1"/>
              </p:cNvSpPr>
              <p:nvPr/>
            </p:nvSpPr>
            <p:spPr bwMode="auto">
              <a:xfrm>
                <a:off x="1426097" y="3108433"/>
                <a:ext cx="17311" cy="219990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Rectangle 100"/>
              <p:cNvSpPr>
                <a:spLocks noChangeArrowheads="1"/>
              </p:cNvSpPr>
              <p:nvPr/>
            </p:nvSpPr>
            <p:spPr bwMode="auto">
              <a:xfrm>
                <a:off x="1400131" y="3108433"/>
                <a:ext cx="15868" cy="219990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Rectangle 101"/>
              <p:cNvSpPr>
                <a:spLocks noChangeArrowheads="1"/>
              </p:cNvSpPr>
              <p:nvPr/>
            </p:nvSpPr>
            <p:spPr bwMode="auto">
              <a:xfrm>
                <a:off x="1357576" y="3108433"/>
                <a:ext cx="29573" cy="219990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Rectangle 102"/>
              <p:cNvSpPr>
                <a:spLocks noChangeArrowheads="1"/>
              </p:cNvSpPr>
              <p:nvPr/>
            </p:nvSpPr>
            <p:spPr bwMode="auto">
              <a:xfrm>
                <a:off x="1313577" y="3108433"/>
                <a:ext cx="28851" cy="219990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03"/>
              <p:cNvSpPr>
                <a:spLocks/>
              </p:cNvSpPr>
              <p:nvPr/>
            </p:nvSpPr>
            <p:spPr bwMode="auto">
              <a:xfrm>
                <a:off x="1250105" y="3060828"/>
                <a:ext cx="513551" cy="316642"/>
              </a:xfrm>
              <a:custGeom>
                <a:avLst/>
                <a:gdLst>
                  <a:gd name="T0" fmla="*/ 14 w 301"/>
                  <a:gd name="T1" fmla="*/ 177 h 186"/>
                  <a:gd name="T2" fmla="*/ 14 w 301"/>
                  <a:gd name="T3" fmla="*/ 11 h 186"/>
                  <a:gd name="T4" fmla="*/ 287 w 301"/>
                  <a:gd name="T5" fmla="*/ 11 h 186"/>
                  <a:gd name="T6" fmla="*/ 287 w 301"/>
                  <a:gd name="T7" fmla="*/ 56 h 186"/>
                  <a:gd name="T8" fmla="*/ 301 w 301"/>
                  <a:gd name="T9" fmla="*/ 59 h 186"/>
                  <a:gd name="T10" fmla="*/ 301 w 301"/>
                  <a:gd name="T11" fmla="*/ 0 h 186"/>
                  <a:gd name="T12" fmla="*/ 0 w 301"/>
                  <a:gd name="T13" fmla="*/ 0 h 186"/>
                  <a:gd name="T14" fmla="*/ 0 w 301"/>
                  <a:gd name="T15" fmla="*/ 186 h 186"/>
                  <a:gd name="T16" fmla="*/ 176 w 301"/>
                  <a:gd name="T17" fmla="*/ 186 h 186"/>
                  <a:gd name="T18" fmla="*/ 174 w 301"/>
                  <a:gd name="T19" fmla="*/ 177 h 186"/>
                  <a:gd name="T20" fmla="*/ 14 w 301"/>
                  <a:gd name="T21" fmla="*/ 177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186">
                    <a:moveTo>
                      <a:pt x="14" y="177"/>
                    </a:moveTo>
                    <a:cubicBezTo>
                      <a:pt x="14" y="11"/>
                      <a:pt x="14" y="11"/>
                      <a:pt x="14" y="11"/>
                    </a:cubicBezTo>
                    <a:cubicBezTo>
                      <a:pt x="287" y="11"/>
                      <a:pt x="287" y="11"/>
                      <a:pt x="287" y="11"/>
                    </a:cubicBezTo>
                    <a:cubicBezTo>
                      <a:pt x="287" y="56"/>
                      <a:pt x="287" y="56"/>
                      <a:pt x="287" y="56"/>
                    </a:cubicBezTo>
                    <a:cubicBezTo>
                      <a:pt x="292" y="57"/>
                      <a:pt x="297" y="57"/>
                      <a:pt x="301" y="59"/>
                    </a:cubicBezTo>
                    <a:cubicBezTo>
                      <a:pt x="301" y="0"/>
                      <a:pt x="301" y="0"/>
                      <a:pt x="30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176" y="186"/>
                      <a:pt x="176" y="186"/>
                      <a:pt x="176" y="186"/>
                    </a:cubicBezTo>
                    <a:cubicBezTo>
                      <a:pt x="175" y="183"/>
                      <a:pt x="175" y="180"/>
                      <a:pt x="174" y="177"/>
                    </a:cubicBezTo>
                    <a:lnTo>
                      <a:pt x="14" y="17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2" name="矩形 141"/>
            <p:cNvSpPr/>
            <p:nvPr/>
          </p:nvSpPr>
          <p:spPr>
            <a:xfrm>
              <a:off x="7451832" y="1564820"/>
              <a:ext cx="1484351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机器可读</a:t>
              </a:r>
              <a:endParaRPr lang="zh-CN" altLang="en-US" sz="1400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451832" y="2620864"/>
              <a:ext cx="1484351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一键入库</a:t>
              </a:r>
              <a:endParaRPr lang="zh-CN" altLang="en-US" sz="1400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36430" y="761802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 smtClean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方便快捷</a:t>
            </a:r>
            <a:endParaRPr kumimoji="1" lang="zh-CN" altLang="en-US" sz="2000" b="1" dirty="0">
              <a:solidFill>
                <a:srgbClr val="2F4FA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 flipH="1">
            <a:off x="2907158" y="1378858"/>
            <a:ext cx="0" cy="28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>
            <a:off x="6513962" y="1386118"/>
            <a:ext cx="0" cy="28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76763" y="1547977"/>
            <a:ext cx="2001697" cy="2680041"/>
            <a:chOff x="676763" y="1547977"/>
            <a:chExt cx="2001697" cy="2680041"/>
          </a:xfrm>
        </p:grpSpPr>
        <p:sp>
          <p:nvSpPr>
            <p:cNvPr id="121" name="矩形 120"/>
            <p:cNvSpPr/>
            <p:nvPr/>
          </p:nvSpPr>
          <p:spPr>
            <a:xfrm>
              <a:off x="1194109" y="1679627"/>
              <a:ext cx="1484351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批量数据</a:t>
              </a:r>
              <a:endParaRPr lang="zh-CN" altLang="en-US" sz="1400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1194109" y="2641259"/>
              <a:ext cx="1484351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流式数据</a:t>
              </a:r>
              <a:endParaRPr lang="zh-CN" altLang="en-US" sz="1400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1194109" y="3622921"/>
              <a:ext cx="1484351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en-US" altLang="zh-CN" sz="1400" dirty="0" smtClean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API </a:t>
              </a:r>
              <a:r>
                <a:rPr lang="zh-CN" altLang="en-US" sz="1400" dirty="0" smtClean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数据</a:t>
              </a:r>
              <a:endParaRPr lang="zh-CN" altLang="en-US" sz="1400" dirty="0">
                <a:solidFill>
                  <a:srgbClr val="98948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28" b="54785"/>
            <a:stretch/>
          </p:blipFill>
          <p:spPr>
            <a:xfrm>
              <a:off x="683442" y="3482442"/>
              <a:ext cx="758167" cy="745576"/>
            </a:xfrm>
            <a:prstGeom prst="rect">
              <a:avLst/>
            </a:prstGeom>
          </p:spPr>
        </p:pic>
        <p:pic>
          <p:nvPicPr>
            <p:cNvPr id="177" name="图片 17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12" r="41294" b="58775"/>
            <a:stretch/>
          </p:blipFill>
          <p:spPr>
            <a:xfrm>
              <a:off x="748200" y="2510022"/>
              <a:ext cx="609601" cy="679786"/>
            </a:xfrm>
            <a:prstGeom prst="rect">
              <a:avLst/>
            </a:prstGeom>
          </p:spPr>
        </p:pic>
        <p:pic>
          <p:nvPicPr>
            <p:cNvPr id="178" name="图片 17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9" r="71569" b="59404"/>
            <a:stretch/>
          </p:blipFill>
          <p:spPr>
            <a:xfrm>
              <a:off x="676763" y="1547977"/>
              <a:ext cx="771525" cy="669412"/>
            </a:xfrm>
            <a:prstGeom prst="rect">
              <a:avLst/>
            </a:prstGeom>
          </p:spPr>
        </p:pic>
      </p:grpSp>
      <p:sp>
        <p:nvSpPr>
          <p:cNvPr id="186" name="矩形 185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683144" y="1378300"/>
            <a:ext cx="1899408" cy="3084734"/>
            <a:chOff x="4683144" y="1378300"/>
            <a:chExt cx="1899408" cy="3084734"/>
          </a:xfrm>
        </p:grpSpPr>
        <p:grpSp>
          <p:nvGrpSpPr>
            <p:cNvPr id="4" name="组合 3"/>
            <p:cNvGrpSpPr/>
            <p:nvPr/>
          </p:nvGrpSpPr>
          <p:grpSpPr>
            <a:xfrm>
              <a:off x="4683144" y="1647462"/>
              <a:ext cx="1899408" cy="2815572"/>
              <a:chOff x="4683144" y="1647462"/>
              <a:chExt cx="1899408" cy="2815572"/>
            </a:xfrm>
          </p:grpSpPr>
          <p:pic>
            <p:nvPicPr>
              <p:cNvPr id="5126" name="Picture 6" descr="R logo.sv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0408" y="1647462"/>
                <a:ext cx="571500" cy="438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Python logo and wordmark.sv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683"/>
              <a:stretch/>
            </p:blipFill>
            <p:spPr bwMode="auto">
              <a:xfrm>
                <a:off x="4683144" y="2461456"/>
                <a:ext cx="726028" cy="733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矩形 39"/>
              <p:cNvSpPr/>
              <p:nvPr/>
            </p:nvSpPr>
            <p:spPr>
              <a:xfrm>
                <a:off x="5098201" y="1658788"/>
                <a:ext cx="1484351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en-US" altLang="zh-CN" sz="1400" dirty="0" smtClean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R</a:t>
                </a:r>
                <a:endParaRPr lang="zh-CN" altLang="en-US" sz="1400" dirty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098201" y="2641259"/>
                <a:ext cx="1484351" cy="373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en-US" altLang="zh-CN" sz="1400" dirty="0" smtClean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PYTHON</a:t>
                </a:r>
                <a:endParaRPr lang="zh-CN" altLang="en-US" sz="1400" dirty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098201" y="3622921"/>
                <a:ext cx="1484351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en-US" altLang="zh-CN" sz="1400" dirty="0" smtClean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GO</a:t>
                </a:r>
                <a:endParaRPr lang="zh-CN" altLang="en-US" sz="1400" dirty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4736600" y="4089214"/>
                <a:ext cx="1484351" cy="373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en-US" altLang="zh-CN" sz="1400" dirty="0" smtClean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…</a:t>
                </a:r>
                <a:endParaRPr lang="zh-CN" altLang="en-US" sz="1400" dirty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343839" y="1378300"/>
              <a:ext cx="277813" cy="131763"/>
              <a:chOff x="7350125" y="5035551"/>
              <a:chExt cx="277813" cy="131763"/>
            </a:xfrm>
          </p:grpSpPr>
          <p:sp>
            <p:nvSpPr>
              <p:cNvPr id="175" name="Freeform 485"/>
              <p:cNvSpPr>
                <a:spLocks/>
              </p:cNvSpPr>
              <p:nvPr/>
            </p:nvSpPr>
            <p:spPr bwMode="auto">
              <a:xfrm>
                <a:off x="7470775" y="5075238"/>
                <a:ext cx="28575" cy="50800"/>
              </a:xfrm>
              <a:custGeom>
                <a:avLst/>
                <a:gdLst>
                  <a:gd name="T0" fmla="*/ 25 w 29"/>
                  <a:gd name="T1" fmla="*/ 9 h 52"/>
                  <a:gd name="T2" fmla="*/ 18 w 29"/>
                  <a:gd name="T3" fmla="*/ 3 h 52"/>
                  <a:gd name="T4" fmla="*/ 8 w 29"/>
                  <a:gd name="T5" fmla="*/ 0 h 52"/>
                  <a:gd name="T6" fmla="*/ 3 w 29"/>
                  <a:gd name="T7" fmla="*/ 1 h 52"/>
                  <a:gd name="T8" fmla="*/ 0 w 29"/>
                  <a:gd name="T9" fmla="*/ 1 h 52"/>
                  <a:gd name="T10" fmla="*/ 0 w 29"/>
                  <a:gd name="T11" fmla="*/ 51 h 52"/>
                  <a:gd name="T12" fmla="*/ 1 w 29"/>
                  <a:gd name="T13" fmla="*/ 51 h 52"/>
                  <a:gd name="T14" fmla="*/ 3 w 29"/>
                  <a:gd name="T15" fmla="*/ 52 h 52"/>
                  <a:gd name="T16" fmla="*/ 6 w 29"/>
                  <a:gd name="T17" fmla="*/ 52 h 52"/>
                  <a:gd name="T18" fmla="*/ 7 w 29"/>
                  <a:gd name="T19" fmla="*/ 52 h 52"/>
                  <a:gd name="T20" fmla="*/ 18 w 29"/>
                  <a:gd name="T21" fmla="*/ 49 h 52"/>
                  <a:gd name="T22" fmla="*/ 24 w 29"/>
                  <a:gd name="T23" fmla="*/ 44 h 52"/>
                  <a:gd name="T24" fmla="*/ 28 w 29"/>
                  <a:gd name="T25" fmla="*/ 35 h 52"/>
                  <a:gd name="T26" fmla="*/ 29 w 29"/>
                  <a:gd name="T27" fmla="*/ 25 h 52"/>
                  <a:gd name="T28" fmla="*/ 28 w 29"/>
                  <a:gd name="T29" fmla="*/ 17 h 52"/>
                  <a:gd name="T30" fmla="*/ 25 w 29"/>
                  <a:gd name="T31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52">
                    <a:moveTo>
                      <a:pt x="25" y="9"/>
                    </a:moveTo>
                    <a:cubicBezTo>
                      <a:pt x="23" y="6"/>
                      <a:pt x="21" y="4"/>
                      <a:pt x="18" y="3"/>
                    </a:cubicBezTo>
                    <a:cubicBezTo>
                      <a:pt x="16" y="1"/>
                      <a:pt x="12" y="0"/>
                      <a:pt x="8" y="0"/>
                    </a:cubicBezTo>
                    <a:cubicBezTo>
                      <a:pt x="7" y="0"/>
                      <a:pt x="5" y="0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3" y="51"/>
                      <a:pt x="3" y="52"/>
                    </a:cubicBezTo>
                    <a:cubicBezTo>
                      <a:pt x="4" y="52"/>
                      <a:pt x="5" y="52"/>
                      <a:pt x="6" y="52"/>
                    </a:cubicBezTo>
                    <a:cubicBezTo>
                      <a:pt x="6" y="52"/>
                      <a:pt x="7" y="52"/>
                      <a:pt x="7" y="52"/>
                    </a:cubicBezTo>
                    <a:cubicBezTo>
                      <a:pt x="11" y="52"/>
                      <a:pt x="15" y="51"/>
                      <a:pt x="18" y="49"/>
                    </a:cubicBezTo>
                    <a:cubicBezTo>
                      <a:pt x="20" y="48"/>
                      <a:pt x="23" y="46"/>
                      <a:pt x="24" y="44"/>
                    </a:cubicBezTo>
                    <a:cubicBezTo>
                      <a:pt x="26" y="41"/>
                      <a:pt x="27" y="38"/>
                      <a:pt x="28" y="35"/>
                    </a:cubicBezTo>
                    <a:cubicBezTo>
                      <a:pt x="28" y="32"/>
                      <a:pt x="29" y="29"/>
                      <a:pt x="29" y="25"/>
                    </a:cubicBezTo>
                    <a:cubicBezTo>
                      <a:pt x="29" y="22"/>
                      <a:pt x="28" y="19"/>
                      <a:pt x="28" y="17"/>
                    </a:cubicBezTo>
                    <a:cubicBezTo>
                      <a:pt x="27" y="14"/>
                      <a:pt x="26" y="11"/>
                      <a:pt x="25" y="9"/>
                    </a:cubicBezTo>
                    <a:close/>
                  </a:path>
                </a:pathLst>
              </a:custGeom>
              <a:solidFill>
                <a:srgbClr val="E78638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486"/>
              <p:cNvSpPr>
                <a:spLocks noEditPoints="1"/>
              </p:cNvSpPr>
              <p:nvPr/>
            </p:nvSpPr>
            <p:spPr bwMode="auto">
              <a:xfrm>
                <a:off x="7350125" y="5035551"/>
                <a:ext cx="277813" cy="131763"/>
              </a:xfrm>
              <a:custGeom>
                <a:avLst/>
                <a:gdLst>
                  <a:gd name="T0" fmla="*/ 34 w 288"/>
                  <a:gd name="T1" fmla="*/ 0 h 136"/>
                  <a:gd name="T2" fmla="*/ 0 w 288"/>
                  <a:gd name="T3" fmla="*/ 103 h 136"/>
                  <a:gd name="T4" fmla="*/ 254 w 288"/>
                  <a:gd name="T5" fmla="*/ 136 h 136"/>
                  <a:gd name="T6" fmla="*/ 288 w 288"/>
                  <a:gd name="T7" fmla="*/ 33 h 136"/>
                  <a:gd name="T8" fmla="*/ 96 w 288"/>
                  <a:gd name="T9" fmla="*/ 94 h 136"/>
                  <a:gd name="T10" fmla="*/ 81 w 288"/>
                  <a:gd name="T11" fmla="*/ 106 h 136"/>
                  <a:gd name="T12" fmla="*/ 56 w 288"/>
                  <a:gd name="T13" fmla="*/ 106 h 136"/>
                  <a:gd name="T14" fmla="*/ 52 w 288"/>
                  <a:gd name="T15" fmla="*/ 90 h 136"/>
                  <a:gd name="T16" fmla="*/ 59 w 288"/>
                  <a:gd name="T17" fmla="*/ 93 h 136"/>
                  <a:gd name="T18" fmla="*/ 69 w 288"/>
                  <a:gd name="T19" fmla="*/ 94 h 136"/>
                  <a:gd name="T20" fmla="*/ 83 w 288"/>
                  <a:gd name="T21" fmla="*/ 85 h 136"/>
                  <a:gd name="T22" fmla="*/ 74 w 288"/>
                  <a:gd name="T23" fmla="*/ 76 h 136"/>
                  <a:gd name="T24" fmla="*/ 57 w 288"/>
                  <a:gd name="T25" fmla="*/ 68 h 136"/>
                  <a:gd name="T26" fmla="*/ 49 w 288"/>
                  <a:gd name="T27" fmla="*/ 50 h 136"/>
                  <a:gd name="T28" fmla="*/ 56 w 288"/>
                  <a:gd name="T29" fmla="*/ 34 h 136"/>
                  <a:gd name="T30" fmla="*/ 74 w 288"/>
                  <a:gd name="T31" fmla="*/ 29 h 136"/>
                  <a:gd name="T32" fmla="*/ 96 w 288"/>
                  <a:gd name="T33" fmla="*/ 33 h 136"/>
                  <a:gd name="T34" fmla="*/ 84 w 288"/>
                  <a:gd name="T35" fmla="*/ 43 h 136"/>
                  <a:gd name="T36" fmla="*/ 66 w 288"/>
                  <a:gd name="T37" fmla="*/ 44 h 136"/>
                  <a:gd name="T38" fmla="*/ 66 w 288"/>
                  <a:gd name="T39" fmla="*/ 55 h 136"/>
                  <a:gd name="T40" fmla="*/ 80 w 288"/>
                  <a:gd name="T41" fmla="*/ 62 h 136"/>
                  <a:gd name="T42" fmla="*/ 95 w 288"/>
                  <a:gd name="T43" fmla="*/ 74 h 136"/>
                  <a:gd name="T44" fmla="*/ 96 w 288"/>
                  <a:gd name="T45" fmla="*/ 94 h 136"/>
                  <a:gd name="T46" fmla="*/ 161 w 288"/>
                  <a:gd name="T47" fmla="*/ 95 h 136"/>
                  <a:gd name="T48" fmla="*/ 131 w 288"/>
                  <a:gd name="T49" fmla="*/ 107 h 136"/>
                  <a:gd name="T50" fmla="*/ 120 w 288"/>
                  <a:gd name="T51" fmla="*/ 106 h 136"/>
                  <a:gd name="T52" fmla="*/ 110 w 288"/>
                  <a:gd name="T53" fmla="*/ 106 h 136"/>
                  <a:gd name="T54" fmla="*/ 115 w 288"/>
                  <a:gd name="T55" fmla="*/ 30 h 136"/>
                  <a:gd name="T56" fmla="*/ 127 w 288"/>
                  <a:gd name="T57" fmla="*/ 29 h 136"/>
                  <a:gd name="T58" fmla="*/ 149 w 288"/>
                  <a:gd name="T59" fmla="*/ 32 h 136"/>
                  <a:gd name="T60" fmla="*/ 167 w 288"/>
                  <a:gd name="T61" fmla="*/ 52 h 136"/>
                  <a:gd name="T62" fmla="*/ 167 w 288"/>
                  <a:gd name="T63" fmla="*/ 82 h 136"/>
                  <a:gd name="T64" fmla="*/ 201 w 288"/>
                  <a:gd name="T65" fmla="*/ 73 h 136"/>
                  <a:gd name="T66" fmla="*/ 197 w 288"/>
                  <a:gd name="T67" fmla="*/ 106 h 136"/>
                  <a:gd name="T68" fmla="*/ 182 w 288"/>
                  <a:gd name="T69" fmla="*/ 30 h 136"/>
                  <a:gd name="T70" fmla="*/ 197 w 288"/>
                  <a:gd name="T71" fmla="*/ 64 h 136"/>
                  <a:gd name="T72" fmla="*/ 221 w 288"/>
                  <a:gd name="T73" fmla="*/ 30 h 136"/>
                  <a:gd name="T74" fmla="*/ 212 w 288"/>
                  <a:gd name="T75" fmla="*/ 66 h 136"/>
                  <a:gd name="T76" fmla="*/ 223 w 288"/>
                  <a:gd name="T77" fmla="*/ 10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8" h="136">
                    <a:moveTo>
                      <a:pt x="25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21"/>
                      <a:pt x="15" y="136"/>
                      <a:pt x="34" y="136"/>
                    </a:cubicBezTo>
                    <a:cubicBezTo>
                      <a:pt x="254" y="136"/>
                      <a:pt x="254" y="136"/>
                      <a:pt x="254" y="136"/>
                    </a:cubicBezTo>
                    <a:cubicBezTo>
                      <a:pt x="273" y="136"/>
                      <a:pt x="288" y="121"/>
                      <a:pt x="288" y="103"/>
                    </a:cubicBezTo>
                    <a:cubicBezTo>
                      <a:pt x="288" y="33"/>
                      <a:pt x="288" y="33"/>
                      <a:pt x="288" y="33"/>
                    </a:cubicBezTo>
                    <a:cubicBezTo>
                      <a:pt x="288" y="15"/>
                      <a:pt x="273" y="0"/>
                      <a:pt x="254" y="0"/>
                    </a:cubicBezTo>
                    <a:close/>
                    <a:moveTo>
                      <a:pt x="96" y="94"/>
                    </a:moveTo>
                    <a:cubicBezTo>
                      <a:pt x="94" y="97"/>
                      <a:pt x="92" y="99"/>
                      <a:pt x="90" y="101"/>
                    </a:cubicBezTo>
                    <a:cubicBezTo>
                      <a:pt x="88" y="103"/>
                      <a:pt x="85" y="105"/>
                      <a:pt x="81" y="106"/>
                    </a:cubicBezTo>
                    <a:cubicBezTo>
                      <a:pt x="78" y="107"/>
                      <a:pt x="74" y="107"/>
                      <a:pt x="70" y="107"/>
                    </a:cubicBezTo>
                    <a:cubicBezTo>
                      <a:pt x="65" y="107"/>
                      <a:pt x="60" y="107"/>
                      <a:pt x="56" y="106"/>
                    </a:cubicBezTo>
                    <a:cubicBezTo>
                      <a:pt x="52" y="105"/>
                      <a:pt x="49" y="104"/>
                      <a:pt x="47" y="103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90"/>
                      <a:pt x="53" y="91"/>
                      <a:pt x="55" y="91"/>
                    </a:cubicBezTo>
                    <a:cubicBezTo>
                      <a:pt x="56" y="92"/>
                      <a:pt x="57" y="92"/>
                      <a:pt x="59" y="93"/>
                    </a:cubicBezTo>
                    <a:cubicBezTo>
                      <a:pt x="60" y="93"/>
                      <a:pt x="62" y="94"/>
                      <a:pt x="64" y="94"/>
                    </a:cubicBezTo>
                    <a:cubicBezTo>
                      <a:pt x="66" y="94"/>
                      <a:pt x="67" y="94"/>
                      <a:pt x="69" y="94"/>
                    </a:cubicBezTo>
                    <a:cubicBezTo>
                      <a:pt x="74" y="94"/>
                      <a:pt x="77" y="94"/>
                      <a:pt x="79" y="92"/>
                    </a:cubicBezTo>
                    <a:cubicBezTo>
                      <a:pt x="82" y="91"/>
                      <a:pt x="83" y="88"/>
                      <a:pt x="83" y="85"/>
                    </a:cubicBezTo>
                    <a:cubicBezTo>
                      <a:pt x="83" y="83"/>
                      <a:pt x="82" y="81"/>
                      <a:pt x="80" y="80"/>
                    </a:cubicBezTo>
                    <a:cubicBezTo>
                      <a:pt x="79" y="78"/>
                      <a:pt x="76" y="77"/>
                      <a:pt x="74" y="76"/>
                    </a:cubicBezTo>
                    <a:cubicBezTo>
                      <a:pt x="71" y="75"/>
                      <a:pt x="69" y="74"/>
                      <a:pt x="66" y="72"/>
                    </a:cubicBezTo>
                    <a:cubicBezTo>
                      <a:pt x="63" y="71"/>
                      <a:pt x="60" y="69"/>
                      <a:pt x="57" y="68"/>
                    </a:cubicBezTo>
                    <a:cubicBezTo>
                      <a:pt x="55" y="66"/>
                      <a:pt x="53" y="64"/>
                      <a:pt x="51" y="61"/>
                    </a:cubicBezTo>
                    <a:cubicBezTo>
                      <a:pt x="49" y="58"/>
                      <a:pt x="49" y="55"/>
                      <a:pt x="49" y="50"/>
                    </a:cubicBezTo>
                    <a:cubicBezTo>
                      <a:pt x="49" y="47"/>
                      <a:pt x="49" y="44"/>
                      <a:pt x="50" y="41"/>
                    </a:cubicBezTo>
                    <a:cubicBezTo>
                      <a:pt x="52" y="38"/>
                      <a:pt x="53" y="36"/>
                      <a:pt x="56" y="34"/>
                    </a:cubicBezTo>
                    <a:cubicBezTo>
                      <a:pt x="58" y="32"/>
                      <a:pt x="60" y="31"/>
                      <a:pt x="64" y="30"/>
                    </a:cubicBezTo>
                    <a:cubicBezTo>
                      <a:pt x="67" y="29"/>
                      <a:pt x="70" y="29"/>
                      <a:pt x="74" y="29"/>
                    </a:cubicBezTo>
                    <a:cubicBezTo>
                      <a:pt x="78" y="29"/>
                      <a:pt x="82" y="29"/>
                      <a:pt x="86" y="30"/>
                    </a:cubicBezTo>
                    <a:cubicBezTo>
                      <a:pt x="90" y="31"/>
                      <a:pt x="93" y="32"/>
                      <a:pt x="96" y="33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0" y="45"/>
                      <a:pt x="87" y="44"/>
                      <a:pt x="84" y="43"/>
                    </a:cubicBezTo>
                    <a:cubicBezTo>
                      <a:pt x="81" y="42"/>
                      <a:pt x="78" y="42"/>
                      <a:pt x="74" y="42"/>
                    </a:cubicBezTo>
                    <a:cubicBezTo>
                      <a:pt x="70" y="42"/>
                      <a:pt x="68" y="42"/>
                      <a:pt x="66" y="44"/>
                    </a:cubicBezTo>
                    <a:cubicBezTo>
                      <a:pt x="64" y="45"/>
                      <a:pt x="63" y="47"/>
                      <a:pt x="63" y="49"/>
                    </a:cubicBezTo>
                    <a:cubicBezTo>
                      <a:pt x="63" y="51"/>
                      <a:pt x="64" y="53"/>
                      <a:pt x="66" y="55"/>
                    </a:cubicBezTo>
                    <a:cubicBezTo>
                      <a:pt x="67" y="56"/>
                      <a:pt x="70" y="57"/>
                      <a:pt x="72" y="59"/>
                    </a:cubicBezTo>
                    <a:cubicBezTo>
                      <a:pt x="75" y="60"/>
                      <a:pt x="77" y="61"/>
                      <a:pt x="80" y="62"/>
                    </a:cubicBezTo>
                    <a:cubicBezTo>
                      <a:pt x="83" y="64"/>
                      <a:pt x="86" y="65"/>
                      <a:pt x="89" y="67"/>
                    </a:cubicBezTo>
                    <a:cubicBezTo>
                      <a:pt x="91" y="69"/>
                      <a:pt x="93" y="71"/>
                      <a:pt x="95" y="74"/>
                    </a:cubicBezTo>
                    <a:cubicBezTo>
                      <a:pt x="97" y="76"/>
                      <a:pt x="97" y="80"/>
                      <a:pt x="97" y="84"/>
                    </a:cubicBezTo>
                    <a:cubicBezTo>
                      <a:pt x="97" y="88"/>
                      <a:pt x="97" y="91"/>
                      <a:pt x="96" y="94"/>
                    </a:cubicBezTo>
                    <a:close/>
                    <a:moveTo>
                      <a:pt x="167" y="82"/>
                    </a:moveTo>
                    <a:cubicBezTo>
                      <a:pt x="166" y="87"/>
                      <a:pt x="164" y="91"/>
                      <a:pt x="161" y="95"/>
                    </a:cubicBezTo>
                    <a:cubicBezTo>
                      <a:pt x="158" y="98"/>
                      <a:pt x="154" y="101"/>
                      <a:pt x="149" y="103"/>
                    </a:cubicBezTo>
                    <a:cubicBezTo>
                      <a:pt x="144" y="106"/>
                      <a:pt x="138" y="107"/>
                      <a:pt x="131" y="107"/>
                    </a:cubicBezTo>
                    <a:cubicBezTo>
                      <a:pt x="129" y="107"/>
                      <a:pt x="128" y="107"/>
                      <a:pt x="126" y="107"/>
                    </a:cubicBezTo>
                    <a:cubicBezTo>
                      <a:pt x="124" y="107"/>
                      <a:pt x="122" y="107"/>
                      <a:pt x="120" y="106"/>
                    </a:cubicBezTo>
                    <a:cubicBezTo>
                      <a:pt x="118" y="106"/>
                      <a:pt x="116" y="106"/>
                      <a:pt x="114" y="106"/>
                    </a:cubicBezTo>
                    <a:cubicBezTo>
                      <a:pt x="112" y="106"/>
                      <a:pt x="111" y="106"/>
                      <a:pt x="110" y="106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2" y="30"/>
                      <a:pt x="113" y="30"/>
                      <a:pt x="115" y="30"/>
                    </a:cubicBezTo>
                    <a:cubicBezTo>
                      <a:pt x="117" y="30"/>
                      <a:pt x="119" y="30"/>
                      <a:pt x="121" y="30"/>
                    </a:cubicBezTo>
                    <a:cubicBezTo>
                      <a:pt x="123" y="29"/>
                      <a:pt x="125" y="29"/>
                      <a:pt x="127" y="29"/>
                    </a:cubicBezTo>
                    <a:cubicBezTo>
                      <a:pt x="129" y="29"/>
                      <a:pt x="130" y="29"/>
                      <a:pt x="132" y="29"/>
                    </a:cubicBezTo>
                    <a:cubicBezTo>
                      <a:pt x="139" y="29"/>
                      <a:pt x="144" y="30"/>
                      <a:pt x="149" y="32"/>
                    </a:cubicBezTo>
                    <a:cubicBezTo>
                      <a:pt x="154" y="34"/>
                      <a:pt x="158" y="37"/>
                      <a:pt x="161" y="40"/>
                    </a:cubicBezTo>
                    <a:cubicBezTo>
                      <a:pt x="163" y="43"/>
                      <a:pt x="166" y="47"/>
                      <a:pt x="167" y="52"/>
                    </a:cubicBezTo>
                    <a:cubicBezTo>
                      <a:pt x="168" y="57"/>
                      <a:pt x="169" y="62"/>
                      <a:pt x="169" y="67"/>
                    </a:cubicBezTo>
                    <a:cubicBezTo>
                      <a:pt x="169" y="72"/>
                      <a:pt x="168" y="77"/>
                      <a:pt x="167" y="82"/>
                    </a:cubicBezTo>
                    <a:close/>
                    <a:moveTo>
                      <a:pt x="223" y="106"/>
                    </a:moveTo>
                    <a:cubicBezTo>
                      <a:pt x="201" y="73"/>
                      <a:pt x="201" y="73"/>
                      <a:pt x="201" y="73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7" y="106"/>
                      <a:pt x="197" y="106"/>
                      <a:pt x="197" y="106"/>
                    </a:cubicBezTo>
                    <a:cubicBezTo>
                      <a:pt x="182" y="106"/>
                      <a:pt x="182" y="106"/>
                      <a:pt x="182" y="106"/>
                    </a:cubicBezTo>
                    <a:cubicBezTo>
                      <a:pt x="182" y="30"/>
                      <a:pt x="182" y="30"/>
                      <a:pt x="182" y="30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64"/>
                      <a:pt x="197" y="64"/>
                      <a:pt x="197" y="64"/>
                    </a:cubicBezTo>
                    <a:cubicBezTo>
                      <a:pt x="201" y="62"/>
                      <a:pt x="201" y="62"/>
                      <a:pt x="201" y="62"/>
                    </a:cubicBezTo>
                    <a:cubicBezTo>
                      <a:pt x="221" y="30"/>
                      <a:pt x="221" y="30"/>
                      <a:pt x="221" y="30"/>
                    </a:cubicBezTo>
                    <a:cubicBezTo>
                      <a:pt x="238" y="30"/>
                      <a:pt x="238" y="30"/>
                      <a:pt x="238" y="30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23" y="106"/>
                    </a:lnTo>
                    <a:close/>
                  </a:path>
                </a:pathLst>
              </a:custGeom>
              <a:solidFill>
                <a:srgbClr val="E78638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1032" name="Picture 8" descr="http://www.unixstickers.com/image/cache/data/stickers/golang/golang.sh-600x600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022" y="3450544"/>
              <a:ext cx="754412" cy="754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" y="5472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4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0"/>
    </mc:Choice>
    <mc:Fallback xmlns="">
      <p:transition spd="slow"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1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13"/>
          <p:cNvSpPr>
            <a:spLocks/>
          </p:cNvSpPr>
          <p:nvPr/>
        </p:nvSpPr>
        <p:spPr bwMode="auto">
          <a:xfrm>
            <a:off x="4552230" y="2283750"/>
            <a:ext cx="306615" cy="576000"/>
          </a:xfrm>
          <a:custGeom>
            <a:avLst/>
            <a:gdLst>
              <a:gd name="T0" fmla="*/ 149 w 153"/>
              <a:gd name="T1" fmla="*/ 137 h 286"/>
              <a:gd name="T2" fmla="*/ 16 w 153"/>
              <a:gd name="T3" fmla="*/ 3 h 286"/>
              <a:gd name="T4" fmla="*/ 9 w 153"/>
              <a:gd name="T5" fmla="*/ 0 h 286"/>
              <a:gd name="T6" fmla="*/ 3 w 153"/>
              <a:gd name="T7" fmla="*/ 3 h 286"/>
              <a:gd name="T8" fmla="*/ 2 w 153"/>
              <a:gd name="T9" fmla="*/ 3 h 286"/>
              <a:gd name="T10" fmla="*/ 0 w 153"/>
              <a:gd name="T11" fmla="*/ 10 h 286"/>
              <a:gd name="T12" fmla="*/ 0 w 153"/>
              <a:gd name="T13" fmla="*/ 75 h 286"/>
              <a:gd name="T14" fmla="*/ 2 w 153"/>
              <a:gd name="T15" fmla="*/ 81 h 286"/>
              <a:gd name="T16" fmla="*/ 64 w 153"/>
              <a:gd name="T17" fmla="*/ 143 h 286"/>
              <a:gd name="T18" fmla="*/ 2 w 153"/>
              <a:gd name="T19" fmla="*/ 205 h 286"/>
              <a:gd name="T20" fmla="*/ 0 w 153"/>
              <a:gd name="T21" fmla="*/ 212 h 286"/>
              <a:gd name="T22" fmla="*/ 0 w 153"/>
              <a:gd name="T23" fmla="*/ 277 h 286"/>
              <a:gd name="T24" fmla="*/ 2 w 153"/>
              <a:gd name="T25" fmla="*/ 283 h 286"/>
              <a:gd name="T26" fmla="*/ 3 w 153"/>
              <a:gd name="T27" fmla="*/ 283 h 286"/>
              <a:gd name="T28" fmla="*/ 9 w 153"/>
              <a:gd name="T29" fmla="*/ 286 h 286"/>
              <a:gd name="T30" fmla="*/ 16 w 153"/>
              <a:gd name="T31" fmla="*/ 283 h 286"/>
              <a:gd name="T32" fmla="*/ 149 w 153"/>
              <a:gd name="T33" fmla="*/ 150 h 286"/>
              <a:gd name="T34" fmla="*/ 149 w 153"/>
              <a:gd name="T35" fmla="*/ 13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3" h="286">
                <a:moveTo>
                  <a:pt x="149" y="137"/>
                </a:moveTo>
                <a:cubicBezTo>
                  <a:pt x="16" y="3"/>
                  <a:pt x="16" y="3"/>
                  <a:pt x="16" y="3"/>
                </a:cubicBezTo>
                <a:cubicBezTo>
                  <a:pt x="14" y="1"/>
                  <a:pt x="11" y="0"/>
                  <a:pt x="9" y="0"/>
                </a:cubicBezTo>
                <a:cubicBezTo>
                  <a:pt x="7" y="0"/>
                  <a:pt x="4" y="1"/>
                  <a:pt x="3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5"/>
                  <a:pt x="0" y="7"/>
                  <a:pt x="0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7"/>
                  <a:pt x="1" y="79"/>
                  <a:pt x="2" y="81"/>
                </a:cubicBezTo>
                <a:cubicBezTo>
                  <a:pt x="64" y="143"/>
                  <a:pt x="64" y="143"/>
                  <a:pt x="64" y="143"/>
                </a:cubicBezTo>
                <a:cubicBezTo>
                  <a:pt x="2" y="205"/>
                  <a:pt x="2" y="205"/>
                  <a:pt x="2" y="205"/>
                </a:cubicBezTo>
                <a:cubicBezTo>
                  <a:pt x="1" y="207"/>
                  <a:pt x="0" y="209"/>
                  <a:pt x="0" y="212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9"/>
                  <a:pt x="1" y="281"/>
                  <a:pt x="2" y="283"/>
                </a:cubicBezTo>
                <a:cubicBezTo>
                  <a:pt x="3" y="283"/>
                  <a:pt x="3" y="283"/>
                  <a:pt x="3" y="283"/>
                </a:cubicBezTo>
                <a:cubicBezTo>
                  <a:pt x="4" y="285"/>
                  <a:pt x="7" y="286"/>
                  <a:pt x="9" y="286"/>
                </a:cubicBezTo>
                <a:cubicBezTo>
                  <a:pt x="12" y="286"/>
                  <a:pt x="14" y="285"/>
                  <a:pt x="16" y="283"/>
                </a:cubicBezTo>
                <a:cubicBezTo>
                  <a:pt x="149" y="150"/>
                  <a:pt x="149" y="150"/>
                  <a:pt x="149" y="150"/>
                </a:cubicBezTo>
                <a:cubicBezTo>
                  <a:pt x="153" y="146"/>
                  <a:pt x="153" y="140"/>
                  <a:pt x="149" y="137"/>
                </a:cubicBezTo>
                <a:close/>
              </a:path>
            </a:pathLst>
          </a:custGeom>
          <a:solidFill>
            <a:srgbClr val="9894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10735" y="1833692"/>
            <a:ext cx="3329758" cy="1482827"/>
            <a:chOff x="710735" y="1833692"/>
            <a:chExt cx="3329758" cy="1482827"/>
          </a:xfrm>
        </p:grpSpPr>
        <p:sp>
          <p:nvSpPr>
            <p:cNvPr id="13" name="矩形 12"/>
            <p:cNvSpPr/>
            <p:nvPr/>
          </p:nvSpPr>
          <p:spPr>
            <a:xfrm>
              <a:off x="1758679" y="2326727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2F4FA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开源</a:t>
              </a:r>
              <a:r>
                <a:rPr lang="zh-CN" altLang="en-US" dirty="0" smtClean="0">
                  <a:solidFill>
                    <a:srgbClr val="2F4FA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协议</a:t>
              </a:r>
              <a:endParaRPr lang="zh-CN" altLang="en-US" dirty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10735" y="3008742"/>
              <a:ext cx="3329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2F4FA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https://</a:t>
              </a:r>
              <a:r>
                <a:rPr kumimoji="1" lang="en-US" altLang="zh-CN" sz="1400" dirty="0" err="1">
                  <a:solidFill>
                    <a:srgbClr val="2F4FA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github.com</a:t>
              </a:r>
              <a:r>
                <a:rPr kumimoji="1" lang="en-US" altLang="zh-CN" sz="1400" dirty="0">
                  <a:solidFill>
                    <a:srgbClr val="2F4FA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/</a:t>
              </a:r>
              <a:r>
                <a:rPr kumimoji="1" lang="en-US" altLang="zh-CN" sz="1400" dirty="0" err="1">
                  <a:solidFill>
                    <a:srgbClr val="2F4FA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datahub-dataos</a:t>
              </a:r>
              <a:endParaRPr kumimoji="1" lang="zh-CN" altLang="en-US" sz="1400" dirty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90745" y="1833692"/>
              <a:ext cx="908270" cy="862367"/>
              <a:chOff x="790745" y="1833692"/>
              <a:chExt cx="908270" cy="862367"/>
            </a:xfrm>
          </p:grpSpPr>
          <p:sp>
            <p:nvSpPr>
              <p:cNvPr id="5" name="Freeform 489"/>
              <p:cNvSpPr>
                <a:spLocks/>
              </p:cNvSpPr>
              <p:nvPr/>
            </p:nvSpPr>
            <p:spPr bwMode="auto">
              <a:xfrm>
                <a:off x="1399524" y="1833692"/>
                <a:ext cx="299491" cy="377398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68B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n>
                    <a:solidFill>
                      <a:srgbClr val="98948F"/>
                    </a:solidFill>
                  </a:ln>
                </a:endParaRPr>
              </a:p>
            </p:txBody>
          </p:sp>
          <p:sp>
            <p:nvSpPr>
              <p:cNvPr id="6" name="Freeform 490"/>
              <p:cNvSpPr>
                <a:spLocks/>
              </p:cNvSpPr>
              <p:nvPr/>
            </p:nvSpPr>
            <p:spPr bwMode="auto">
              <a:xfrm>
                <a:off x="1372110" y="2161786"/>
                <a:ext cx="99537" cy="8516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n>
                    <a:solidFill>
                      <a:srgbClr val="98948F"/>
                    </a:solidFill>
                  </a:ln>
                </a:endParaRPr>
              </a:p>
            </p:txBody>
          </p:sp>
          <p:sp>
            <p:nvSpPr>
              <p:cNvPr id="7" name="Freeform 491"/>
              <p:cNvSpPr>
                <a:spLocks/>
              </p:cNvSpPr>
              <p:nvPr/>
            </p:nvSpPr>
            <p:spPr bwMode="auto">
              <a:xfrm>
                <a:off x="1222472" y="2212882"/>
                <a:ext cx="216691" cy="281480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68B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n>
                    <a:solidFill>
                      <a:srgbClr val="98948F"/>
                    </a:solidFill>
                  </a:ln>
                </a:endParaRPr>
              </a:p>
            </p:txBody>
          </p:sp>
          <p:sp>
            <p:nvSpPr>
              <p:cNvPr id="8" name="Rectangle 492"/>
              <p:cNvSpPr>
                <a:spLocks noChangeArrowheads="1"/>
              </p:cNvSpPr>
              <p:nvPr/>
            </p:nvSpPr>
            <p:spPr bwMode="auto">
              <a:xfrm>
                <a:off x="947538" y="2458511"/>
                <a:ext cx="206120" cy="18825"/>
              </a:xfrm>
              <a:prstGeom prst="rect">
                <a:avLst/>
              </a:prstGeom>
              <a:solidFill>
                <a:srgbClr val="98948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n>
                    <a:solidFill>
                      <a:srgbClr val="98948F"/>
                    </a:solidFill>
                  </a:ln>
                </a:endParaRPr>
              </a:p>
            </p:txBody>
          </p:sp>
          <p:sp>
            <p:nvSpPr>
              <p:cNvPr id="9" name="Rectangle 493"/>
              <p:cNvSpPr>
                <a:spLocks noChangeArrowheads="1"/>
              </p:cNvSpPr>
              <p:nvPr/>
            </p:nvSpPr>
            <p:spPr bwMode="auto">
              <a:xfrm>
                <a:off x="947538" y="2401139"/>
                <a:ext cx="206120" cy="21515"/>
              </a:xfrm>
              <a:prstGeom prst="rect">
                <a:avLst/>
              </a:prstGeom>
              <a:solidFill>
                <a:srgbClr val="98948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n>
                    <a:solidFill>
                      <a:srgbClr val="98948F"/>
                    </a:solidFill>
                  </a:ln>
                </a:endParaRPr>
              </a:p>
            </p:txBody>
          </p:sp>
          <p:sp>
            <p:nvSpPr>
              <p:cNvPr id="10" name="Rectangle 494"/>
              <p:cNvSpPr>
                <a:spLocks noChangeArrowheads="1"/>
              </p:cNvSpPr>
              <p:nvPr/>
            </p:nvSpPr>
            <p:spPr bwMode="auto">
              <a:xfrm>
                <a:off x="947538" y="2343769"/>
                <a:ext cx="206120" cy="19721"/>
              </a:xfrm>
              <a:prstGeom prst="rect">
                <a:avLst/>
              </a:prstGeom>
              <a:solidFill>
                <a:srgbClr val="98948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n>
                    <a:solidFill>
                      <a:srgbClr val="98948F"/>
                    </a:solidFill>
                  </a:ln>
                </a:endParaRPr>
              </a:p>
            </p:txBody>
          </p:sp>
          <p:sp>
            <p:nvSpPr>
              <p:cNvPr id="11" name="Rectangle 495"/>
              <p:cNvSpPr>
                <a:spLocks noChangeArrowheads="1"/>
              </p:cNvSpPr>
              <p:nvPr/>
            </p:nvSpPr>
            <p:spPr bwMode="auto">
              <a:xfrm>
                <a:off x="947538" y="2287293"/>
                <a:ext cx="206120" cy="18825"/>
              </a:xfrm>
              <a:prstGeom prst="rect">
                <a:avLst/>
              </a:prstGeom>
              <a:solidFill>
                <a:srgbClr val="98948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n>
                    <a:solidFill>
                      <a:srgbClr val="98948F"/>
                    </a:solidFill>
                  </a:ln>
                </a:endParaRPr>
              </a:p>
            </p:txBody>
          </p:sp>
          <p:sp>
            <p:nvSpPr>
              <p:cNvPr id="12" name="Freeform 496"/>
              <p:cNvSpPr>
                <a:spLocks/>
              </p:cNvSpPr>
              <p:nvPr/>
            </p:nvSpPr>
            <p:spPr bwMode="auto">
              <a:xfrm>
                <a:off x="790745" y="1958296"/>
                <a:ext cx="598102" cy="73776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n>
                    <a:solidFill>
                      <a:srgbClr val="98948F"/>
                    </a:solidFill>
                  </a:ln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899913" y="2087678"/>
                <a:ext cx="341772" cy="102683"/>
              </a:xfrm>
              <a:prstGeom prst="roundRect">
                <a:avLst/>
              </a:prstGeom>
              <a:no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en-US" altLang="zh-CN" sz="800" b="1" dirty="0" smtClean="0">
                    <a:solidFill>
                      <a:srgbClr val="98948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open</a:t>
                </a:r>
                <a:endParaRPr lang="zh-CN" altLang="en-US" sz="800" b="1" dirty="0">
                  <a:solidFill>
                    <a:srgbClr val="98948F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21" name="矩形 20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2050" name="Picture 2" descr="https://upload.wikimedia.org/wikipedia/commons/a/a7/IPhone_6S_Rose_Go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51" y="477910"/>
            <a:ext cx="2080993" cy="41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4621499"/>
            <a:ext cx="9144000" cy="5220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协议和客户端软件通过 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GitHub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开源。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00" y="961200"/>
            <a:ext cx="1773014" cy="3153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" y="5472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1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500"/>
    </mc:Choice>
    <mc:Fallback xmlns="">
      <p:transition spd="slow" advClick="0"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现已成为中关村大数据产业联盟内数据流通的标准，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由旗下数据交换标准专委会负责 </a:t>
            </a:r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协议的制定和维护。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05" y="1812486"/>
            <a:ext cx="2550986" cy="239879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560644" y="1293276"/>
            <a:ext cx="180850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数据流通标准 </a:t>
            </a:r>
          </a:p>
        </p:txBody>
      </p:sp>
      <p:sp>
        <p:nvSpPr>
          <p:cNvPr id="21" name="矩形 20"/>
          <p:cNvSpPr/>
          <p:nvPr/>
        </p:nvSpPr>
        <p:spPr>
          <a:xfrm>
            <a:off x="6204490" y="1296062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合作伙伴</a:t>
            </a:r>
            <a:endParaRPr lang="zh-CN" altLang="en-US" sz="2000" dirty="0">
              <a:solidFill>
                <a:srgbClr val="2F4FA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54094" y="405556"/>
            <a:ext cx="3677625" cy="943912"/>
            <a:chOff x="2654094" y="405556"/>
            <a:chExt cx="3677625" cy="94391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094" y="405556"/>
              <a:ext cx="3677625" cy="888827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452893" y="980136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595656"/>
                  </a:solidFill>
                  <a:latin typeface="迷你简祥隶" panose="03000509000000000000" pitchFamily="65" charset="-122"/>
                  <a:ea typeface="迷你简祥隶" panose="03000509000000000000" pitchFamily="65" charset="-122"/>
                </a:rPr>
                <a:t>数据</a:t>
              </a:r>
              <a:r>
                <a:rPr lang="zh-CN" altLang="en-US" dirty="0" smtClean="0">
                  <a:solidFill>
                    <a:srgbClr val="595656"/>
                  </a:solidFill>
                  <a:latin typeface="迷你简祥隶" panose="03000509000000000000" pitchFamily="65" charset="-122"/>
                  <a:ea typeface="迷你简祥隶" panose="03000509000000000000" pitchFamily="65" charset="-122"/>
                </a:rPr>
                <a:t>交换标准专业委员会</a:t>
              </a:r>
              <a:endParaRPr lang="zh-CN" altLang="en-US" dirty="0">
                <a:solidFill>
                  <a:srgbClr val="595656"/>
                </a:solidFill>
                <a:latin typeface="迷你简祥隶" panose="03000509000000000000" pitchFamily="65" charset="-122"/>
                <a:ea typeface="迷你简祥隶" panose="03000509000000000000" pitchFamily="65" charset="-122"/>
              </a:endParaRPr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4908879" y="2031410"/>
            <a:ext cx="3645658" cy="1879302"/>
            <a:chOff x="5024991" y="2031410"/>
            <a:chExt cx="3645658" cy="187930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330" y="2031410"/>
              <a:ext cx="1026508" cy="313655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023" y="2501333"/>
              <a:ext cx="1049123" cy="313655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498" y="2501333"/>
              <a:ext cx="802652" cy="31365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899" y="2031410"/>
              <a:ext cx="841851" cy="31365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587" y="3557849"/>
              <a:ext cx="975995" cy="313655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475" y="3452416"/>
              <a:ext cx="969962" cy="458296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567" y="2957099"/>
              <a:ext cx="444515" cy="470483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8446" y="2501333"/>
              <a:ext cx="1110128" cy="313655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991" y="2996306"/>
              <a:ext cx="1177038" cy="392069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519" y="3048340"/>
              <a:ext cx="1158130" cy="288000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28097" r="28152" b="30704"/>
            <a:stretch/>
          </p:blipFill>
          <p:spPr>
            <a:xfrm>
              <a:off x="5377195" y="2031410"/>
              <a:ext cx="472631" cy="313655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323" y="3557849"/>
              <a:ext cx="1167003" cy="313655"/>
            </a:xfrm>
            <a:prstGeom prst="rect">
              <a:avLst/>
            </a:prstGeom>
          </p:spPr>
        </p:pic>
      </p:grpSp>
      <p:sp>
        <p:nvSpPr>
          <p:cNvPr id="25" name="矩形 24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" y="5472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6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"/>
    </mc:Choice>
    <mc:Fallback xmlns=""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5"/>
          <p:cNvSpPr>
            <a:spLocks/>
          </p:cNvSpPr>
          <p:nvPr/>
        </p:nvSpPr>
        <p:spPr bwMode="auto">
          <a:xfrm rot="16200000" flipV="1">
            <a:off x="2269084" y="1077090"/>
            <a:ext cx="1050925" cy="1917700"/>
          </a:xfrm>
          <a:custGeom>
            <a:avLst/>
            <a:gdLst>
              <a:gd name="G0" fmla="+- 0 0 0"/>
              <a:gd name="G1" fmla="+- 14196 0 0"/>
              <a:gd name="G2" fmla="+- 21600 0 0"/>
              <a:gd name="T0" fmla="*/ 16280 w 21600"/>
              <a:gd name="T1" fmla="*/ 0 h 27599"/>
              <a:gd name="T2" fmla="*/ 16939 w 21600"/>
              <a:gd name="T3" fmla="*/ 27599 h 27599"/>
              <a:gd name="T4" fmla="*/ 0 w 21600"/>
              <a:gd name="T5" fmla="*/ 14196 h 27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7599" fill="none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</a:path>
              <a:path w="21600" h="27599" stroke="0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  <a:lnTo>
                  <a:pt x="0" y="14196"/>
                </a:lnTo>
                <a:close/>
              </a:path>
            </a:pathLst>
          </a:custGeom>
          <a:noFill/>
          <a:ln w="44450">
            <a:solidFill>
              <a:srgbClr val="98948F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5" name="Arc 6"/>
          <p:cNvSpPr>
            <a:spLocks/>
          </p:cNvSpPr>
          <p:nvPr/>
        </p:nvSpPr>
        <p:spPr bwMode="auto">
          <a:xfrm rot="16200000" flipV="1">
            <a:off x="5678240" y="1077090"/>
            <a:ext cx="1050925" cy="1917700"/>
          </a:xfrm>
          <a:custGeom>
            <a:avLst/>
            <a:gdLst>
              <a:gd name="G0" fmla="+- 0 0 0"/>
              <a:gd name="G1" fmla="+- 14196 0 0"/>
              <a:gd name="G2" fmla="+- 21600 0 0"/>
              <a:gd name="T0" fmla="*/ 16280 w 21600"/>
              <a:gd name="T1" fmla="*/ 0 h 27599"/>
              <a:gd name="T2" fmla="*/ 16939 w 21600"/>
              <a:gd name="T3" fmla="*/ 27599 h 27599"/>
              <a:gd name="T4" fmla="*/ 0 w 21600"/>
              <a:gd name="T5" fmla="*/ 14196 h 27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7599" fill="none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</a:path>
              <a:path w="21600" h="27599" stroke="0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  <a:lnTo>
                  <a:pt x="0" y="14196"/>
                </a:lnTo>
                <a:close/>
              </a:path>
            </a:pathLst>
          </a:custGeom>
          <a:noFill/>
          <a:ln w="44450">
            <a:solidFill>
              <a:srgbClr val="98948F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29" y="2352223"/>
            <a:ext cx="13784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大数据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14454" y="2352223"/>
            <a:ext cx="13784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大价值</a:t>
            </a:r>
            <a:endParaRPr lang="zh-CN" altLang="en-US" sz="24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35696" y="799426"/>
            <a:ext cx="19177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技术成本高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79652" y="799426"/>
            <a:ext cx="1648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数据获取难</a:t>
            </a:r>
            <a:endParaRPr lang="zh-CN" altLang="en-US" sz="20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794808" y="2159885"/>
            <a:ext cx="1222535" cy="1553783"/>
            <a:chOff x="3754234" y="2786185"/>
            <a:chExt cx="1222535" cy="1553783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4681811" y="3008759"/>
              <a:ext cx="0" cy="1331209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882720" y="2952911"/>
              <a:ext cx="0" cy="1271377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955143" y="4224288"/>
              <a:ext cx="927577" cy="0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754234" y="4339968"/>
              <a:ext cx="927577" cy="0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梯形 23"/>
            <p:cNvSpPr/>
            <p:nvPr/>
          </p:nvSpPr>
          <p:spPr>
            <a:xfrm>
              <a:off x="4559423" y="2786185"/>
              <a:ext cx="417346" cy="254666"/>
            </a:xfrm>
            <a:custGeom>
              <a:avLst/>
              <a:gdLst>
                <a:gd name="connsiteX0" fmla="*/ 0 w 404381"/>
                <a:gd name="connsiteY0" fmla="*/ 174166 h 174166"/>
                <a:gd name="connsiteX1" fmla="*/ 43542 w 404381"/>
                <a:gd name="connsiteY1" fmla="*/ 0 h 174166"/>
                <a:gd name="connsiteX2" fmla="*/ 360840 w 404381"/>
                <a:gd name="connsiteY2" fmla="*/ 0 h 174166"/>
                <a:gd name="connsiteX3" fmla="*/ 404381 w 404381"/>
                <a:gd name="connsiteY3" fmla="*/ 174166 h 174166"/>
                <a:gd name="connsiteX4" fmla="*/ 0 w 404381"/>
                <a:gd name="connsiteY4" fmla="*/ 174166 h 174166"/>
                <a:gd name="connsiteX0" fmla="*/ 13608 w 417989"/>
                <a:gd name="connsiteY0" fmla="*/ 174166 h 174166"/>
                <a:gd name="connsiteX1" fmla="*/ 0 w 417989"/>
                <a:gd name="connsiteY1" fmla="*/ 0 h 174166"/>
                <a:gd name="connsiteX2" fmla="*/ 374448 w 417989"/>
                <a:gd name="connsiteY2" fmla="*/ 0 h 174166"/>
                <a:gd name="connsiteX3" fmla="*/ 417989 w 417989"/>
                <a:gd name="connsiteY3" fmla="*/ 174166 h 174166"/>
                <a:gd name="connsiteX4" fmla="*/ 13608 w 417989"/>
                <a:gd name="connsiteY4" fmla="*/ 174166 h 174166"/>
                <a:gd name="connsiteX0" fmla="*/ 13608 w 374448"/>
                <a:gd name="connsiteY0" fmla="*/ 174166 h 174166"/>
                <a:gd name="connsiteX1" fmla="*/ 0 w 374448"/>
                <a:gd name="connsiteY1" fmla="*/ 0 h 174166"/>
                <a:gd name="connsiteX2" fmla="*/ 374448 w 374448"/>
                <a:gd name="connsiteY2" fmla="*/ 0 h 174166"/>
                <a:gd name="connsiteX3" fmla="*/ 370364 w 374448"/>
                <a:gd name="connsiteY3" fmla="*/ 169404 h 174166"/>
                <a:gd name="connsiteX4" fmla="*/ 13608 w 374448"/>
                <a:gd name="connsiteY4" fmla="*/ 174166 h 174166"/>
                <a:gd name="connsiteX0" fmla="*/ 0 w 398940"/>
                <a:gd name="connsiteY0" fmla="*/ 212266 h 212266"/>
                <a:gd name="connsiteX1" fmla="*/ 24492 w 398940"/>
                <a:gd name="connsiteY1" fmla="*/ 0 h 212266"/>
                <a:gd name="connsiteX2" fmla="*/ 398940 w 398940"/>
                <a:gd name="connsiteY2" fmla="*/ 0 h 212266"/>
                <a:gd name="connsiteX3" fmla="*/ 394856 w 398940"/>
                <a:gd name="connsiteY3" fmla="*/ 169404 h 212266"/>
                <a:gd name="connsiteX4" fmla="*/ 0 w 398940"/>
                <a:gd name="connsiteY4" fmla="*/ 212266 h 212266"/>
                <a:gd name="connsiteX0" fmla="*/ 4083 w 403023"/>
                <a:gd name="connsiteY0" fmla="*/ 212266 h 212266"/>
                <a:gd name="connsiteX1" fmla="*/ 0 w 403023"/>
                <a:gd name="connsiteY1" fmla="*/ 0 h 212266"/>
                <a:gd name="connsiteX2" fmla="*/ 403023 w 403023"/>
                <a:gd name="connsiteY2" fmla="*/ 0 h 212266"/>
                <a:gd name="connsiteX3" fmla="*/ 398939 w 403023"/>
                <a:gd name="connsiteY3" fmla="*/ 169404 h 212266"/>
                <a:gd name="connsiteX4" fmla="*/ 4083 w 403023"/>
                <a:gd name="connsiteY4" fmla="*/ 212266 h 212266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69404 h 207503"/>
                <a:gd name="connsiteX4" fmla="*/ 0 w 403703"/>
                <a:gd name="connsiteY4" fmla="*/ 207503 h 207503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46842 h 207503"/>
                <a:gd name="connsiteX4" fmla="*/ 0 w 403703"/>
                <a:gd name="connsiteY4" fmla="*/ 207503 h 207503"/>
                <a:gd name="connsiteX0" fmla="*/ 0 w 410443"/>
                <a:gd name="connsiteY0" fmla="*/ 207503 h 207503"/>
                <a:gd name="connsiteX1" fmla="*/ 680 w 410443"/>
                <a:gd name="connsiteY1" fmla="*/ 0 h 207503"/>
                <a:gd name="connsiteX2" fmla="*/ 403703 w 410443"/>
                <a:gd name="connsiteY2" fmla="*/ 0 h 207503"/>
                <a:gd name="connsiteX3" fmla="*/ 410307 w 410443"/>
                <a:gd name="connsiteY3" fmla="*/ 113000 h 207503"/>
                <a:gd name="connsiteX4" fmla="*/ 0 w 410443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0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22057 w 410444"/>
                <a:gd name="connsiteY1" fmla="*/ 56404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45123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10011 w 409768"/>
                <a:gd name="connsiteY0" fmla="*/ 263907 h 263907"/>
                <a:gd name="connsiteX1" fmla="*/ 4 w 409768"/>
                <a:gd name="connsiteY1" fmla="*/ 45123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  <a:gd name="connsiteX0" fmla="*/ 10011 w 409768"/>
                <a:gd name="connsiteY0" fmla="*/ 263907 h 263907"/>
                <a:gd name="connsiteX1" fmla="*/ 4 w 409768"/>
                <a:gd name="connsiteY1" fmla="*/ 101526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768" h="263907">
                  <a:moveTo>
                    <a:pt x="10011" y="263907"/>
                  </a:moveTo>
                  <a:cubicBezTo>
                    <a:pt x="10238" y="194739"/>
                    <a:pt x="-223" y="170694"/>
                    <a:pt x="4" y="101526"/>
                  </a:cubicBezTo>
                  <a:lnTo>
                    <a:pt x="403027" y="0"/>
                  </a:lnTo>
                  <a:cubicBezTo>
                    <a:pt x="401666" y="56468"/>
                    <a:pt x="410993" y="79094"/>
                    <a:pt x="409632" y="135562"/>
                  </a:cubicBezTo>
                  <a:lnTo>
                    <a:pt x="10011" y="263907"/>
                  </a:lnTo>
                  <a:close/>
                </a:path>
              </a:pathLst>
            </a:custGeom>
            <a:solidFill>
              <a:srgbClr val="98948F"/>
            </a:solidFill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674555" y="4014049"/>
              <a:ext cx="208165" cy="152400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222875" y="2159885"/>
            <a:ext cx="1222535" cy="1553783"/>
            <a:chOff x="3754234" y="2786185"/>
            <a:chExt cx="1222535" cy="1553783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4681811" y="3008759"/>
              <a:ext cx="0" cy="1331209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4882720" y="2952911"/>
              <a:ext cx="0" cy="1271377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955143" y="4224288"/>
              <a:ext cx="927577" cy="0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754234" y="4339968"/>
              <a:ext cx="927577" cy="0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梯形 23"/>
            <p:cNvSpPr/>
            <p:nvPr/>
          </p:nvSpPr>
          <p:spPr>
            <a:xfrm>
              <a:off x="4559423" y="2786185"/>
              <a:ext cx="417346" cy="254666"/>
            </a:xfrm>
            <a:custGeom>
              <a:avLst/>
              <a:gdLst>
                <a:gd name="connsiteX0" fmla="*/ 0 w 404381"/>
                <a:gd name="connsiteY0" fmla="*/ 174166 h 174166"/>
                <a:gd name="connsiteX1" fmla="*/ 43542 w 404381"/>
                <a:gd name="connsiteY1" fmla="*/ 0 h 174166"/>
                <a:gd name="connsiteX2" fmla="*/ 360840 w 404381"/>
                <a:gd name="connsiteY2" fmla="*/ 0 h 174166"/>
                <a:gd name="connsiteX3" fmla="*/ 404381 w 404381"/>
                <a:gd name="connsiteY3" fmla="*/ 174166 h 174166"/>
                <a:gd name="connsiteX4" fmla="*/ 0 w 404381"/>
                <a:gd name="connsiteY4" fmla="*/ 174166 h 174166"/>
                <a:gd name="connsiteX0" fmla="*/ 13608 w 417989"/>
                <a:gd name="connsiteY0" fmla="*/ 174166 h 174166"/>
                <a:gd name="connsiteX1" fmla="*/ 0 w 417989"/>
                <a:gd name="connsiteY1" fmla="*/ 0 h 174166"/>
                <a:gd name="connsiteX2" fmla="*/ 374448 w 417989"/>
                <a:gd name="connsiteY2" fmla="*/ 0 h 174166"/>
                <a:gd name="connsiteX3" fmla="*/ 417989 w 417989"/>
                <a:gd name="connsiteY3" fmla="*/ 174166 h 174166"/>
                <a:gd name="connsiteX4" fmla="*/ 13608 w 417989"/>
                <a:gd name="connsiteY4" fmla="*/ 174166 h 174166"/>
                <a:gd name="connsiteX0" fmla="*/ 13608 w 374448"/>
                <a:gd name="connsiteY0" fmla="*/ 174166 h 174166"/>
                <a:gd name="connsiteX1" fmla="*/ 0 w 374448"/>
                <a:gd name="connsiteY1" fmla="*/ 0 h 174166"/>
                <a:gd name="connsiteX2" fmla="*/ 374448 w 374448"/>
                <a:gd name="connsiteY2" fmla="*/ 0 h 174166"/>
                <a:gd name="connsiteX3" fmla="*/ 370364 w 374448"/>
                <a:gd name="connsiteY3" fmla="*/ 169404 h 174166"/>
                <a:gd name="connsiteX4" fmla="*/ 13608 w 374448"/>
                <a:gd name="connsiteY4" fmla="*/ 174166 h 174166"/>
                <a:gd name="connsiteX0" fmla="*/ 0 w 398940"/>
                <a:gd name="connsiteY0" fmla="*/ 212266 h 212266"/>
                <a:gd name="connsiteX1" fmla="*/ 24492 w 398940"/>
                <a:gd name="connsiteY1" fmla="*/ 0 h 212266"/>
                <a:gd name="connsiteX2" fmla="*/ 398940 w 398940"/>
                <a:gd name="connsiteY2" fmla="*/ 0 h 212266"/>
                <a:gd name="connsiteX3" fmla="*/ 394856 w 398940"/>
                <a:gd name="connsiteY3" fmla="*/ 169404 h 212266"/>
                <a:gd name="connsiteX4" fmla="*/ 0 w 398940"/>
                <a:gd name="connsiteY4" fmla="*/ 212266 h 212266"/>
                <a:gd name="connsiteX0" fmla="*/ 4083 w 403023"/>
                <a:gd name="connsiteY0" fmla="*/ 212266 h 212266"/>
                <a:gd name="connsiteX1" fmla="*/ 0 w 403023"/>
                <a:gd name="connsiteY1" fmla="*/ 0 h 212266"/>
                <a:gd name="connsiteX2" fmla="*/ 403023 w 403023"/>
                <a:gd name="connsiteY2" fmla="*/ 0 h 212266"/>
                <a:gd name="connsiteX3" fmla="*/ 398939 w 403023"/>
                <a:gd name="connsiteY3" fmla="*/ 169404 h 212266"/>
                <a:gd name="connsiteX4" fmla="*/ 4083 w 403023"/>
                <a:gd name="connsiteY4" fmla="*/ 212266 h 212266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69404 h 207503"/>
                <a:gd name="connsiteX4" fmla="*/ 0 w 403703"/>
                <a:gd name="connsiteY4" fmla="*/ 207503 h 207503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46842 h 207503"/>
                <a:gd name="connsiteX4" fmla="*/ 0 w 403703"/>
                <a:gd name="connsiteY4" fmla="*/ 207503 h 207503"/>
                <a:gd name="connsiteX0" fmla="*/ 0 w 410443"/>
                <a:gd name="connsiteY0" fmla="*/ 207503 h 207503"/>
                <a:gd name="connsiteX1" fmla="*/ 680 w 410443"/>
                <a:gd name="connsiteY1" fmla="*/ 0 h 207503"/>
                <a:gd name="connsiteX2" fmla="*/ 403703 w 410443"/>
                <a:gd name="connsiteY2" fmla="*/ 0 h 207503"/>
                <a:gd name="connsiteX3" fmla="*/ 410307 w 410443"/>
                <a:gd name="connsiteY3" fmla="*/ 113000 h 207503"/>
                <a:gd name="connsiteX4" fmla="*/ 0 w 410443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0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22057 w 410444"/>
                <a:gd name="connsiteY1" fmla="*/ 56404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45123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10011 w 409768"/>
                <a:gd name="connsiteY0" fmla="*/ 263907 h 263907"/>
                <a:gd name="connsiteX1" fmla="*/ 4 w 409768"/>
                <a:gd name="connsiteY1" fmla="*/ 45123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  <a:gd name="connsiteX0" fmla="*/ 10011 w 409768"/>
                <a:gd name="connsiteY0" fmla="*/ 263907 h 263907"/>
                <a:gd name="connsiteX1" fmla="*/ 4 w 409768"/>
                <a:gd name="connsiteY1" fmla="*/ 101526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768" h="263907">
                  <a:moveTo>
                    <a:pt x="10011" y="263907"/>
                  </a:moveTo>
                  <a:cubicBezTo>
                    <a:pt x="10238" y="194739"/>
                    <a:pt x="-223" y="170694"/>
                    <a:pt x="4" y="101526"/>
                  </a:cubicBezTo>
                  <a:lnTo>
                    <a:pt x="403027" y="0"/>
                  </a:lnTo>
                  <a:cubicBezTo>
                    <a:pt x="401666" y="56468"/>
                    <a:pt x="410993" y="79094"/>
                    <a:pt x="409632" y="135562"/>
                  </a:cubicBezTo>
                  <a:lnTo>
                    <a:pt x="10011" y="263907"/>
                  </a:lnTo>
                  <a:close/>
                </a:path>
              </a:pathLst>
            </a:custGeom>
            <a:solidFill>
              <a:srgbClr val="98948F"/>
            </a:solidFill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4674555" y="4014049"/>
              <a:ext cx="208165" cy="152400"/>
            </a:xfrm>
            <a:prstGeom prst="line">
              <a:avLst/>
            </a:prstGeom>
            <a:noFill/>
            <a:ln w="28575">
              <a:solidFill>
                <a:srgbClr val="9894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直接箭头连接符 37"/>
          <p:cNvCxnSpPr/>
          <p:nvPr/>
        </p:nvCxnSpPr>
        <p:spPr>
          <a:xfrm>
            <a:off x="3930152" y="2583055"/>
            <a:ext cx="1283696" cy="0"/>
          </a:xfrm>
          <a:prstGeom prst="straightConnector1">
            <a:avLst/>
          </a:prstGeom>
          <a:ln w="57150">
            <a:solidFill>
              <a:srgbClr val="A6A6A6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4621500"/>
            <a:ext cx="9144000" cy="5220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数据无处不在，但轻松获取大数据红利却并非易事，主要有两方面的困难。</a:t>
            </a:r>
          </a:p>
        </p:txBody>
      </p:sp>
    </p:spTree>
    <p:extLst>
      <p:ext uri="{BB962C8B-B14F-4D97-AF65-F5344CB8AC3E}">
        <p14:creationId xmlns:p14="http://schemas.microsoft.com/office/powerpoint/2010/main" val="52356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5679E-6 L -0.19479 -0.003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-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2222E-6 4.5679E-6 L 0.20747 -0.002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通过 </a:t>
            </a:r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，我们希望促进阳光下的数据流动，实现数据互联网，降低数据使用门槛，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安全、高效地释放大数据红利，让所有人拥抱数据互联网。</a:t>
            </a:r>
          </a:p>
        </p:txBody>
      </p:sp>
      <p:sp>
        <p:nvSpPr>
          <p:cNvPr id="10" name="椭圆 9"/>
          <p:cNvSpPr/>
          <p:nvPr/>
        </p:nvSpPr>
        <p:spPr>
          <a:xfrm>
            <a:off x="2369745" y="2243706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845542" y="3064914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281706" y="3820048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811971" y="2765588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391133" y="3669021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01219" y="3142047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医疗数据</a:t>
            </a:r>
          </a:p>
        </p:txBody>
      </p:sp>
      <p:sp>
        <p:nvSpPr>
          <p:cNvPr id="22" name="椭圆 21"/>
          <p:cNvSpPr/>
          <p:nvPr/>
        </p:nvSpPr>
        <p:spPr>
          <a:xfrm>
            <a:off x="1990806" y="805299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政务数据</a:t>
            </a:r>
            <a:endParaRPr lang="en-US" altLang="zh-CN" sz="12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49648" y="3301866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交通数据</a:t>
            </a:r>
            <a:endParaRPr lang="en-US" altLang="zh-CN" sz="12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163531" y="2013513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金融数据</a:t>
            </a:r>
            <a:endParaRPr lang="en-US" altLang="zh-CN" sz="12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32594" y="654272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</a:t>
            </a:r>
            <a:endParaRPr lang="zh-CN" altLang="en-US" sz="10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584028" y="1360204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  <a:endParaRPr lang="zh-CN" altLang="en-US" sz="8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280557" y="2240053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</a:p>
        </p:txBody>
      </p:sp>
      <p:sp>
        <p:nvSpPr>
          <p:cNvPr id="29" name="椭圆 28"/>
          <p:cNvSpPr/>
          <p:nvPr/>
        </p:nvSpPr>
        <p:spPr>
          <a:xfrm>
            <a:off x="5712137" y="1466524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</a:p>
        </p:txBody>
      </p:sp>
      <p:sp>
        <p:nvSpPr>
          <p:cNvPr id="30" name="椭圆 29"/>
          <p:cNvSpPr/>
          <p:nvPr/>
        </p:nvSpPr>
        <p:spPr>
          <a:xfrm>
            <a:off x="5253119" y="2661509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  <a:endParaRPr lang="zh-CN" altLang="en-US" sz="8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32" name="直接连接符 31"/>
          <p:cNvCxnSpPr>
            <a:stCxn id="61" idx="2"/>
            <a:endCxn id="21" idx="7"/>
          </p:cNvCxnSpPr>
          <p:nvPr/>
        </p:nvCxnSpPr>
        <p:spPr>
          <a:xfrm flipH="1">
            <a:off x="3869149" y="3146560"/>
            <a:ext cx="260510" cy="1615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6" idx="3"/>
            <a:endCxn id="27" idx="0"/>
          </p:cNvCxnSpPr>
          <p:nvPr/>
        </p:nvCxnSpPr>
        <p:spPr>
          <a:xfrm flipH="1">
            <a:off x="3582957" y="1876433"/>
            <a:ext cx="89642" cy="36362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1" idx="0"/>
            <a:endCxn id="27" idx="4"/>
          </p:cNvCxnSpPr>
          <p:nvPr/>
        </p:nvCxnSpPr>
        <p:spPr>
          <a:xfrm flipV="1">
            <a:off x="3468219" y="2844853"/>
            <a:ext cx="114738" cy="29719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6" idx="6"/>
            <a:endCxn id="29" idx="2"/>
          </p:cNvCxnSpPr>
          <p:nvPr/>
        </p:nvCxnSpPr>
        <p:spPr>
          <a:xfrm>
            <a:off x="4188828" y="1662604"/>
            <a:ext cx="1523309" cy="10632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1" idx="0"/>
            <a:endCxn id="22" idx="5"/>
          </p:cNvCxnSpPr>
          <p:nvPr/>
        </p:nvCxnSpPr>
        <p:spPr>
          <a:xfrm flipH="1" flipV="1">
            <a:off x="2958736" y="1773229"/>
            <a:ext cx="509483" cy="1368818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2" idx="6"/>
            <a:endCxn id="26" idx="2"/>
          </p:cNvCxnSpPr>
          <p:nvPr/>
        </p:nvCxnSpPr>
        <p:spPr>
          <a:xfrm>
            <a:off x="3124806" y="1372299"/>
            <a:ext cx="459222" cy="29030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7" idx="5"/>
            <a:endCxn id="61" idx="1"/>
          </p:cNvCxnSpPr>
          <p:nvPr/>
        </p:nvCxnSpPr>
        <p:spPr>
          <a:xfrm>
            <a:off x="3796786" y="2756282"/>
            <a:ext cx="421444" cy="17644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1" idx="6"/>
            <a:endCxn id="23" idx="2"/>
          </p:cNvCxnSpPr>
          <p:nvPr/>
        </p:nvCxnSpPr>
        <p:spPr>
          <a:xfrm>
            <a:off x="4035219" y="3709047"/>
            <a:ext cx="914429" cy="15981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61" idx="6"/>
            <a:endCxn id="30" idx="2"/>
          </p:cNvCxnSpPr>
          <p:nvPr/>
        </p:nvCxnSpPr>
        <p:spPr>
          <a:xfrm flipV="1">
            <a:off x="4734459" y="2963909"/>
            <a:ext cx="518660" cy="1826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24" idx="3"/>
            <a:endCxn id="23" idx="7"/>
          </p:cNvCxnSpPr>
          <p:nvPr/>
        </p:nvCxnSpPr>
        <p:spPr>
          <a:xfrm flipH="1">
            <a:off x="5917578" y="2981443"/>
            <a:ext cx="412023" cy="486493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66" idx="2"/>
            <a:endCxn id="26" idx="7"/>
          </p:cNvCxnSpPr>
          <p:nvPr/>
        </p:nvCxnSpPr>
        <p:spPr>
          <a:xfrm flipH="1">
            <a:off x="4100257" y="1158778"/>
            <a:ext cx="598305" cy="28999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66" idx="4"/>
          </p:cNvCxnSpPr>
          <p:nvPr/>
        </p:nvCxnSpPr>
        <p:spPr>
          <a:xfrm flipV="1">
            <a:off x="4633160" y="1725778"/>
            <a:ext cx="632402" cy="12108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5" idx="4"/>
            <a:endCxn id="24" idx="7"/>
          </p:cNvCxnSpPr>
          <p:nvPr/>
        </p:nvCxnSpPr>
        <p:spPr>
          <a:xfrm>
            <a:off x="6999594" y="1788272"/>
            <a:ext cx="131867" cy="391311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66" idx="2"/>
            <a:endCxn id="22" idx="6"/>
          </p:cNvCxnSpPr>
          <p:nvPr/>
        </p:nvCxnSpPr>
        <p:spPr>
          <a:xfrm flipH="1">
            <a:off x="3124806" y="1158778"/>
            <a:ext cx="1573756" cy="213521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10" idx="5"/>
            <a:endCxn id="18" idx="1"/>
          </p:cNvCxnSpPr>
          <p:nvPr/>
        </p:nvCxnSpPr>
        <p:spPr>
          <a:xfrm>
            <a:off x="2799936" y="2673897"/>
            <a:ext cx="85844" cy="16550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6"/>
            <a:endCxn id="23" idx="3"/>
          </p:cNvCxnSpPr>
          <p:nvPr/>
        </p:nvCxnSpPr>
        <p:spPr>
          <a:xfrm>
            <a:off x="4785706" y="4072048"/>
            <a:ext cx="330012" cy="197748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0"/>
            <a:endCxn id="24" idx="5"/>
          </p:cNvCxnSpPr>
          <p:nvPr/>
        </p:nvCxnSpPr>
        <p:spPr>
          <a:xfrm flipV="1">
            <a:off x="7097542" y="2981443"/>
            <a:ext cx="33919" cy="83471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29" idx="3"/>
            <a:endCxn id="30" idx="0"/>
          </p:cNvCxnSpPr>
          <p:nvPr/>
        </p:nvCxnSpPr>
        <p:spPr>
          <a:xfrm flipH="1">
            <a:off x="5555519" y="1982753"/>
            <a:ext cx="245189" cy="67875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25" idx="2"/>
            <a:endCxn id="66" idx="6"/>
          </p:cNvCxnSpPr>
          <p:nvPr/>
        </p:nvCxnSpPr>
        <p:spPr>
          <a:xfrm flipH="1" flipV="1">
            <a:off x="5832562" y="1158778"/>
            <a:ext cx="600032" cy="6249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20" idx="2"/>
            <a:endCxn id="23" idx="6"/>
          </p:cNvCxnSpPr>
          <p:nvPr/>
        </p:nvCxnSpPr>
        <p:spPr>
          <a:xfrm flipH="1" flipV="1">
            <a:off x="6083648" y="3868866"/>
            <a:ext cx="307485" cy="52155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26" idx="5"/>
            <a:endCxn id="30" idx="1"/>
          </p:cNvCxnSpPr>
          <p:nvPr/>
        </p:nvCxnSpPr>
        <p:spPr>
          <a:xfrm>
            <a:off x="4100257" y="1876433"/>
            <a:ext cx="1241433" cy="87364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27" idx="6"/>
            <a:endCxn id="29" idx="3"/>
          </p:cNvCxnSpPr>
          <p:nvPr/>
        </p:nvCxnSpPr>
        <p:spPr>
          <a:xfrm flipV="1">
            <a:off x="3885357" y="1982753"/>
            <a:ext cx="1915351" cy="5597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26" idx="4"/>
          </p:cNvCxnSpPr>
          <p:nvPr/>
        </p:nvCxnSpPr>
        <p:spPr>
          <a:xfrm>
            <a:off x="3886428" y="1965004"/>
            <a:ext cx="532146" cy="88378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29" idx="3"/>
          </p:cNvCxnSpPr>
          <p:nvPr/>
        </p:nvCxnSpPr>
        <p:spPr>
          <a:xfrm flipH="1">
            <a:off x="4633160" y="1982753"/>
            <a:ext cx="1167548" cy="95382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30" idx="2"/>
            <a:endCxn id="27" idx="6"/>
          </p:cNvCxnSpPr>
          <p:nvPr/>
        </p:nvCxnSpPr>
        <p:spPr>
          <a:xfrm flipH="1" flipV="1">
            <a:off x="3885357" y="2542453"/>
            <a:ext cx="1367762" cy="42145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23" idx="1"/>
          </p:cNvCxnSpPr>
          <p:nvPr/>
        </p:nvCxnSpPr>
        <p:spPr>
          <a:xfrm>
            <a:off x="4633160" y="3360474"/>
            <a:ext cx="482558" cy="107462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29" idx="5"/>
            <a:endCxn id="24" idx="1"/>
          </p:cNvCxnSpPr>
          <p:nvPr/>
        </p:nvCxnSpPr>
        <p:spPr>
          <a:xfrm>
            <a:off x="6228366" y="1982753"/>
            <a:ext cx="101235" cy="19683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25" idx="3"/>
            <a:endCxn id="29" idx="7"/>
          </p:cNvCxnSpPr>
          <p:nvPr/>
        </p:nvCxnSpPr>
        <p:spPr>
          <a:xfrm flipH="1" flipV="1">
            <a:off x="6228366" y="1555095"/>
            <a:ext cx="370298" cy="671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29" idx="0"/>
            <a:endCxn id="66" idx="6"/>
          </p:cNvCxnSpPr>
          <p:nvPr/>
        </p:nvCxnSpPr>
        <p:spPr>
          <a:xfrm flipH="1" flipV="1">
            <a:off x="5832562" y="1158778"/>
            <a:ext cx="181975" cy="30774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21" idx="5"/>
            <a:endCxn id="15" idx="2"/>
          </p:cNvCxnSpPr>
          <p:nvPr/>
        </p:nvCxnSpPr>
        <p:spPr>
          <a:xfrm flipV="1">
            <a:off x="3869149" y="4072048"/>
            <a:ext cx="412557" cy="37929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>
            <a:endCxn id="15" idx="0"/>
          </p:cNvCxnSpPr>
          <p:nvPr/>
        </p:nvCxnSpPr>
        <p:spPr>
          <a:xfrm>
            <a:off x="4418574" y="3448266"/>
            <a:ext cx="115132" cy="371782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30" idx="5"/>
            <a:endCxn id="20" idx="1"/>
          </p:cNvCxnSpPr>
          <p:nvPr/>
        </p:nvCxnSpPr>
        <p:spPr>
          <a:xfrm>
            <a:off x="5769348" y="3177738"/>
            <a:ext cx="695594" cy="565092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" idx="2"/>
            <a:endCxn id="30" idx="6"/>
          </p:cNvCxnSpPr>
          <p:nvPr/>
        </p:nvCxnSpPr>
        <p:spPr>
          <a:xfrm flipH="1" flipV="1">
            <a:off x="5857919" y="2963909"/>
            <a:ext cx="987623" cy="353005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0" idx="7"/>
            <a:endCxn id="26" idx="2"/>
          </p:cNvCxnSpPr>
          <p:nvPr/>
        </p:nvCxnSpPr>
        <p:spPr>
          <a:xfrm flipV="1">
            <a:off x="2799936" y="1662604"/>
            <a:ext cx="784092" cy="654911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0" idx="6"/>
          </p:cNvCxnSpPr>
          <p:nvPr/>
        </p:nvCxnSpPr>
        <p:spPr>
          <a:xfrm>
            <a:off x="2873745" y="2495706"/>
            <a:ext cx="525529" cy="44087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0" idx="0"/>
            <a:endCxn id="22" idx="4"/>
          </p:cNvCxnSpPr>
          <p:nvPr/>
        </p:nvCxnSpPr>
        <p:spPr>
          <a:xfrm flipH="1" flipV="1">
            <a:off x="2557806" y="1939299"/>
            <a:ext cx="63939" cy="304407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69" idx="4"/>
            <a:endCxn id="26" idx="0"/>
          </p:cNvCxnSpPr>
          <p:nvPr/>
        </p:nvCxnSpPr>
        <p:spPr>
          <a:xfrm>
            <a:off x="3772079" y="905580"/>
            <a:ext cx="114349" cy="454624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69" idx="6"/>
            <a:endCxn id="66" idx="1"/>
          </p:cNvCxnSpPr>
          <p:nvPr/>
        </p:nvCxnSpPr>
        <p:spPr>
          <a:xfrm>
            <a:off x="4024079" y="653580"/>
            <a:ext cx="840553" cy="104268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22" idx="7"/>
            <a:endCxn id="169" idx="2"/>
          </p:cNvCxnSpPr>
          <p:nvPr/>
        </p:nvCxnSpPr>
        <p:spPr>
          <a:xfrm flipV="1">
            <a:off x="2958736" y="653580"/>
            <a:ext cx="561343" cy="317789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>
            <a:stCxn id="18" idx="7"/>
            <a:endCxn id="27" idx="3"/>
          </p:cNvCxnSpPr>
          <p:nvPr/>
        </p:nvCxnSpPr>
        <p:spPr>
          <a:xfrm flipV="1">
            <a:off x="3242162" y="2756282"/>
            <a:ext cx="126966" cy="8311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4129659" y="2844160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</a:p>
        </p:txBody>
      </p:sp>
      <p:sp>
        <p:nvSpPr>
          <p:cNvPr id="66" name="椭圆 65"/>
          <p:cNvSpPr/>
          <p:nvPr/>
        </p:nvSpPr>
        <p:spPr>
          <a:xfrm>
            <a:off x="4698562" y="591778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电信</a:t>
            </a:r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</a:t>
            </a:r>
            <a:endParaRPr lang="en-US" altLang="zh-CN" sz="12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9" name="椭圆 168"/>
          <p:cNvSpPr/>
          <p:nvPr/>
        </p:nvSpPr>
        <p:spPr>
          <a:xfrm>
            <a:off x="3520079" y="401580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785242" y="771750"/>
            <a:ext cx="3600000" cy="3600000"/>
          </a:xfrm>
          <a:prstGeom prst="ellipse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kumimoji="1" lang="zh-CN" altLang="en-US" sz="2800" b="1" dirty="0" smtClean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数据互联网</a:t>
            </a:r>
            <a:endParaRPr kumimoji="1" lang="zh-CN" altLang="en-US" sz="2800" b="1" dirty="0">
              <a:solidFill>
                <a:srgbClr val="2F4FA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" y="5472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500"/>
    </mc:Choice>
    <mc:Fallback xmlns="">
      <p:transition spd="slow" advClick="0" advTm="1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5"/>
          <p:cNvSpPr>
            <a:spLocks/>
          </p:cNvSpPr>
          <p:nvPr/>
        </p:nvSpPr>
        <p:spPr bwMode="auto">
          <a:xfrm rot="16200000" flipV="1">
            <a:off x="5785519" y="1349431"/>
            <a:ext cx="1050925" cy="1917700"/>
          </a:xfrm>
          <a:custGeom>
            <a:avLst/>
            <a:gdLst>
              <a:gd name="G0" fmla="+- 0 0 0"/>
              <a:gd name="G1" fmla="+- 14196 0 0"/>
              <a:gd name="G2" fmla="+- 21600 0 0"/>
              <a:gd name="T0" fmla="*/ 16280 w 21600"/>
              <a:gd name="T1" fmla="*/ 0 h 27599"/>
              <a:gd name="T2" fmla="*/ 16939 w 21600"/>
              <a:gd name="T3" fmla="*/ 27599 h 27599"/>
              <a:gd name="T4" fmla="*/ 0 w 21600"/>
              <a:gd name="T5" fmla="*/ 14196 h 27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7599" fill="none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</a:path>
              <a:path w="21600" h="27599" stroke="0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  <a:lnTo>
                  <a:pt x="0" y="14196"/>
                </a:lnTo>
                <a:close/>
              </a:path>
            </a:pathLst>
          </a:custGeom>
          <a:noFill/>
          <a:ln w="44450">
            <a:solidFill>
              <a:schemeClr val="bg1">
                <a:lumMod val="65000"/>
              </a:schemeClr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915749" y="1172426"/>
            <a:ext cx="17799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技术成本高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5278259" y="1172426"/>
            <a:ext cx="19995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2F4FA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数据获取难</a:t>
            </a:r>
          </a:p>
        </p:txBody>
      </p:sp>
      <p:grpSp>
        <p:nvGrpSpPr>
          <p:cNvPr id="9" name="组合 15"/>
          <p:cNvGrpSpPr/>
          <p:nvPr/>
        </p:nvGrpSpPr>
        <p:grpSpPr>
          <a:xfrm>
            <a:off x="5311243" y="2432227"/>
            <a:ext cx="1222535" cy="1553783"/>
            <a:chOff x="3754234" y="2786185"/>
            <a:chExt cx="1222535" cy="1553783"/>
          </a:xfrm>
        </p:grpSpPr>
        <p:cxnSp>
          <p:nvCxnSpPr>
            <p:cNvPr id="10" name="直接连接符 23"/>
            <p:cNvCxnSpPr/>
            <p:nvPr/>
          </p:nvCxnSpPr>
          <p:spPr>
            <a:xfrm>
              <a:off x="4681811" y="3008759"/>
              <a:ext cx="0" cy="1331209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24"/>
            <p:cNvCxnSpPr/>
            <p:nvPr/>
          </p:nvCxnSpPr>
          <p:spPr>
            <a:xfrm>
              <a:off x="4882720" y="2952911"/>
              <a:ext cx="0" cy="1271377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25"/>
            <p:cNvCxnSpPr/>
            <p:nvPr/>
          </p:nvCxnSpPr>
          <p:spPr>
            <a:xfrm>
              <a:off x="3955143" y="4224288"/>
              <a:ext cx="927577" cy="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26"/>
            <p:cNvCxnSpPr/>
            <p:nvPr/>
          </p:nvCxnSpPr>
          <p:spPr>
            <a:xfrm>
              <a:off x="3754234" y="4339968"/>
              <a:ext cx="927577" cy="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梯形 23"/>
            <p:cNvSpPr/>
            <p:nvPr/>
          </p:nvSpPr>
          <p:spPr>
            <a:xfrm>
              <a:off x="4559423" y="2786185"/>
              <a:ext cx="417346" cy="254666"/>
            </a:xfrm>
            <a:custGeom>
              <a:avLst/>
              <a:gdLst>
                <a:gd name="connsiteX0" fmla="*/ 0 w 404381"/>
                <a:gd name="connsiteY0" fmla="*/ 174166 h 174166"/>
                <a:gd name="connsiteX1" fmla="*/ 43542 w 404381"/>
                <a:gd name="connsiteY1" fmla="*/ 0 h 174166"/>
                <a:gd name="connsiteX2" fmla="*/ 360840 w 404381"/>
                <a:gd name="connsiteY2" fmla="*/ 0 h 174166"/>
                <a:gd name="connsiteX3" fmla="*/ 404381 w 404381"/>
                <a:gd name="connsiteY3" fmla="*/ 174166 h 174166"/>
                <a:gd name="connsiteX4" fmla="*/ 0 w 404381"/>
                <a:gd name="connsiteY4" fmla="*/ 174166 h 174166"/>
                <a:gd name="connsiteX0" fmla="*/ 13608 w 417989"/>
                <a:gd name="connsiteY0" fmla="*/ 174166 h 174166"/>
                <a:gd name="connsiteX1" fmla="*/ 0 w 417989"/>
                <a:gd name="connsiteY1" fmla="*/ 0 h 174166"/>
                <a:gd name="connsiteX2" fmla="*/ 374448 w 417989"/>
                <a:gd name="connsiteY2" fmla="*/ 0 h 174166"/>
                <a:gd name="connsiteX3" fmla="*/ 417989 w 417989"/>
                <a:gd name="connsiteY3" fmla="*/ 174166 h 174166"/>
                <a:gd name="connsiteX4" fmla="*/ 13608 w 417989"/>
                <a:gd name="connsiteY4" fmla="*/ 174166 h 174166"/>
                <a:gd name="connsiteX0" fmla="*/ 13608 w 374448"/>
                <a:gd name="connsiteY0" fmla="*/ 174166 h 174166"/>
                <a:gd name="connsiteX1" fmla="*/ 0 w 374448"/>
                <a:gd name="connsiteY1" fmla="*/ 0 h 174166"/>
                <a:gd name="connsiteX2" fmla="*/ 374448 w 374448"/>
                <a:gd name="connsiteY2" fmla="*/ 0 h 174166"/>
                <a:gd name="connsiteX3" fmla="*/ 370364 w 374448"/>
                <a:gd name="connsiteY3" fmla="*/ 169404 h 174166"/>
                <a:gd name="connsiteX4" fmla="*/ 13608 w 374448"/>
                <a:gd name="connsiteY4" fmla="*/ 174166 h 174166"/>
                <a:gd name="connsiteX0" fmla="*/ 0 w 398940"/>
                <a:gd name="connsiteY0" fmla="*/ 212266 h 212266"/>
                <a:gd name="connsiteX1" fmla="*/ 24492 w 398940"/>
                <a:gd name="connsiteY1" fmla="*/ 0 h 212266"/>
                <a:gd name="connsiteX2" fmla="*/ 398940 w 398940"/>
                <a:gd name="connsiteY2" fmla="*/ 0 h 212266"/>
                <a:gd name="connsiteX3" fmla="*/ 394856 w 398940"/>
                <a:gd name="connsiteY3" fmla="*/ 169404 h 212266"/>
                <a:gd name="connsiteX4" fmla="*/ 0 w 398940"/>
                <a:gd name="connsiteY4" fmla="*/ 212266 h 212266"/>
                <a:gd name="connsiteX0" fmla="*/ 4083 w 403023"/>
                <a:gd name="connsiteY0" fmla="*/ 212266 h 212266"/>
                <a:gd name="connsiteX1" fmla="*/ 0 w 403023"/>
                <a:gd name="connsiteY1" fmla="*/ 0 h 212266"/>
                <a:gd name="connsiteX2" fmla="*/ 403023 w 403023"/>
                <a:gd name="connsiteY2" fmla="*/ 0 h 212266"/>
                <a:gd name="connsiteX3" fmla="*/ 398939 w 403023"/>
                <a:gd name="connsiteY3" fmla="*/ 169404 h 212266"/>
                <a:gd name="connsiteX4" fmla="*/ 4083 w 403023"/>
                <a:gd name="connsiteY4" fmla="*/ 212266 h 212266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69404 h 207503"/>
                <a:gd name="connsiteX4" fmla="*/ 0 w 403703"/>
                <a:gd name="connsiteY4" fmla="*/ 207503 h 207503"/>
                <a:gd name="connsiteX0" fmla="*/ 0 w 403703"/>
                <a:gd name="connsiteY0" fmla="*/ 207503 h 207503"/>
                <a:gd name="connsiteX1" fmla="*/ 680 w 403703"/>
                <a:gd name="connsiteY1" fmla="*/ 0 h 207503"/>
                <a:gd name="connsiteX2" fmla="*/ 403703 w 403703"/>
                <a:gd name="connsiteY2" fmla="*/ 0 h 207503"/>
                <a:gd name="connsiteX3" fmla="*/ 399619 w 403703"/>
                <a:gd name="connsiteY3" fmla="*/ 146842 h 207503"/>
                <a:gd name="connsiteX4" fmla="*/ 0 w 403703"/>
                <a:gd name="connsiteY4" fmla="*/ 207503 h 207503"/>
                <a:gd name="connsiteX0" fmla="*/ 0 w 410443"/>
                <a:gd name="connsiteY0" fmla="*/ 207503 h 207503"/>
                <a:gd name="connsiteX1" fmla="*/ 680 w 410443"/>
                <a:gd name="connsiteY1" fmla="*/ 0 h 207503"/>
                <a:gd name="connsiteX2" fmla="*/ 403703 w 410443"/>
                <a:gd name="connsiteY2" fmla="*/ 0 h 207503"/>
                <a:gd name="connsiteX3" fmla="*/ 410307 w 410443"/>
                <a:gd name="connsiteY3" fmla="*/ 113000 h 207503"/>
                <a:gd name="connsiteX4" fmla="*/ 0 w 410443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0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22057 w 410444"/>
                <a:gd name="connsiteY1" fmla="*/ 56404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0 w 410444"/>
                <a:gd name="connsiteY0" fmla="*/ 207503 h 207503"/>
                <a:gd name="connsiteX1" fmla="*/ 680 w 410444"/>
                <a:gd name="connsiteY1" fmla="*/ 45123 h 207503"/>
                <a:gd name="connsiteX2" fmla="*/ 403703 w 410444"/>
                <a:gd name="connsiteY2" fmla="*/ 0 h 207503"/>
                <a:gd name="connsiteX3" fmla="*/ 410308 w 410444"/>
                <a:gd name="connsiteY3" fmla="*/ 135562 h 207503"/>
                <a:gd name="connsiteX4" fmla="*/ 0 w 410444"/>
                <a:gd name="connsiteY4" fmla="*/ 207503 h 207503"/>
                <a:gd name="connsiteX0" fmla="*/ 10011 w 409768"/>
                <a:gd name="connsiteY0" fmla="*/ 263907 h 263907"/>
                <a:gd name="connsiteX1" fmla="*/ 4 w 409768"/>
                <a:gd name="connsiteY1" fmla="*/ 45123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  <a:gd name="connsiteX0" fmla="*/ 10011 w 409768"/>
                <a:gd name="connsiteY0" fmla="*/ 263907 h 263907"/>
                <a:gd name="connsiteX1" fmla="*/ 4 w 409768"/>
                <a:gd name="connsiteY1" fmla="*/ 101526 h 263907"/>
                <a:gd name="connsiteX2" fmla="*/ 403027 w 409768"/>
                <a:gd name="connsiteY2" fmla="*/ 0 h 263907"/>
                <a:gd name="connsiteX3" fmla="*/ 409632 w 409768"/>
                <a:gd name="connsiteY3" fmla="*/ 135562 h 263907"/>
                <a:gd name="connsiteX4" fmla="*/ 10011 w 409768"/>
                <a:gd name="connsiteY4" fmla="*/ 26390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768" h="263907">
                  <a:moveTo>
                    <a:pt x="10011" y="263907"/>
                  </a:moveTo>
                  <a:cubicBezTo>
                    <a:pt x="10238" y="194739"/>
                    <a:pt x="-223" y="170694"/>
                    <a:pt x="4" y="101526"/>
                  </a:cubicBezTo>
                  <a:lnTo>
                    <a:pt x="403027" y="0"/>
                  </a:lnTo>
                  <a:cubicBezTo>
                    <a:pt x="401666" y="56468"/>
                    <a:pt x="410993" y="79094"/>
                    <a:pt x="409632" y="135562"/>
                  </a:cubicBezTo>
                  <a:lnTo>
                    <a:pt x="10011" y="26390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cxnSp>
          <p:nvCxnSpPr>
            <p:cNvPr id="15" name="直接连接符 28"/>
            <p:cNvCxnSpPr/>
            <p:nvPr/>
          </p:nvCxnSpPr>
          <p:spPr>
            <a:xfrm flipV="1">
              <a:off x="4674555" y="4014049"/>
              <a:ext cx="208165" cy="152400"/>
            </a:xfrm>
            <a:prstGeom prst="lin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组合 1"/>
          <p:cNvGrpSpPr/>
          <p:nvPr/>
        </p:nvGrpSpPr>
        <p:grpSpPr>
          <a:xfrm>
            <a:off x="1286440" y="2559362"/>
            <a:ext cx="560360" cy="592705"/>
            <a:chOff x="3722033" y="3714538"/>
            <a:chExt cx="500321" cy="674410"/>
          </a:xfrm>
        </p:grpSpPr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3818586" y="4203888"/>
              <a:ext cx="306118" cy="185060"/>
            </a:xfrm>
            <a:custGeom>
              <a:avLst/>
              <a:gdLst>
                <a:gd name="T0" fmla="*/ 317 w 354"/>
                <a:gd name="T1" fmla="*/ 5 h 214"/>
                <a:gd name="T2" fmla="*/ 354 w 354"/>
                <a:gd name="T3" fmla="*/ 186 h 214"/>
                <a:gd name="T4" fmla="*/ 294 w 354"/>
                <a:gd name="T5" fmla="*/ 171 h 214"/>
                <a:gd name="T6" fmla="*/ 250 w 354"/>
                <a:gd name="T7" fmla="*/ 214 h 214"/>
                <a:gd name="T8" fmla="*/ 215 w 354"/>
                <a:gd name="T9" fmla="*/ 44 h 214"/>
                <a:gd name="T10" fmla="*/ 230 w 354"/>
                <a:gd name="T11" fmla="*/ 46 h 214"/>
                <a:gd name="T12" fmla="*/ 241 w 354"/>
                <a:gd name="T13" fmla="*/ 45 h 214"/>
                <a:gd name="T14" fmla="*/ 287 w 354"/>
                <a:gd name="T15" fmla="*/ 7 h 214"/>
                <a:gd name="T16" fmla="*/ 292 w 354"/>
                <a:gd name="T17" fmla="*/ 0 h 214"/>
                <a:gd name="T18" fmla="*/ 300 w 354"/>
                <a:gd name="T19" fmla="*/ 2 h 214"/>
                <a:gd name="T20" fmla="*/ 317 w 354"/>
                <a:gd name="T21" fmla="*/ 5 h 214"/>
                <a:gd name="T22" fmla="*/ 140 w 354"/>
                <a:gd name="T23" fmla="*/ 44 h 214"/>
                <a:gd name="T24" fmla="*/ 105 w 354"/>
                <a:gd name="T25" fmla="*/ 214 h 214"/>
                <a:gd name="T26" fmla="*/ 60 w 354"/>
                <a:gd name="T27" fmla="*/ 171 h 214"/>
                <a:gd name="T28" fmla="*/ 0 w 354"/>
                <a:gd name="T29" fmla="*/ 186 h 214"/>
                <a:gd name="T30" fmla="*/ 38 w 354"/>
                <a:gd name="T31" fmla="*/ 5 h 214"/>
                <a:gd name="T32" fmla="*/ 55 w 354"/>
                <a:gd name="T33" fmla="*/ 2 h 214"/>
                <a:gd name="T34" fmla="*/ 63 w 354"/>
                <a:gd name="T35" fmla="*/ 0 h 214"/>
                <a:gd name="T36" fmla="*/ 67 w 354"/>
                <a:gd name="T37" fmla="*/ 7 h 214"/>
                <a:gd name="T38" fmla="*/ 103 w 354"/>
                <a:gd name="T39" fmla="*/ 42 h 214"/>
                <a:gd name="T40" fmla="*/ 114 w 354"/>
                <a:gd name="T41" fmla="*/ 45 h 214"/>
                <a:gd name="T42" fmla="*/ 140 w 354"/>
                <a:gd name="T43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4" h="214">
                  <a:moveTo>
                    <a:pt x="317" y="5"/>
                  </a:moveTo>
                  <a:cubicBezTo>
                    <a:pt x="354" y="186"/>
                    <a:pt x="354" y="186"/>
                    <a:pt x="354" y="186"/>
                  </a:cubicBezTo>
                  <a:cubicBezTo>
                    <a:pt x="294" y="171"/>
                    <a:pt x="294" y="171"/>
                    <a:pt x="294" y="171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20" y="45"/>
                    <a:pt x="225" y="46"/>
                    <a:pt x="230" y="46"/>
                  </a:cubicBezTo>
                  <a:cubicBezTo>
                    <a:pt x="234" y="46"/>
                    <a:pt x="238" y="46"/>
                    <a:pt x="241" y="45"/>
                  </a:cubicBezTo>
                  <a:cubicBezTo>
                    <a:pt x="264" y="40"/>
                    <a:pt x="276" y="25"/>
                    <a:pt x="287" y="7"/>
                  </a:cubicBezTo>
                  <a:cubicBezTo>
                    <a:pt x="289" y="5"/>
                    <a:pt x="290" y="2"/>
                    <a:pt x="292" y="0"/>
                  </a:cubicBezTo>
                  <a:cubicBezTo>
                    <a:pt x="295" y="0"/>
                    <a:pt x="298" y="1"/>
                    <a:pt x="300" y="2"/>
                  </a:cubicBezTo>
                  <a:cubicBezTo>
                    <a:pt x="306" y="3"/>
                    <a:pt x="311" y="4"/>
                    <a:pt x="317" y="5"/>
                  </a:cubicBezTo>
                  <a:close/>
                  <a:moveTo>
                    <a:pt x="140" y="44"/>
                  </a:moveTo>
                  <a:cubicBezTo>
                    <a:pt x="105" y="214"/>
                    <a:pt x="105" y="214"/>
                    <a:pt x="105" y="214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3" y="4"/>
                    <a:pt x="49" y="3"/>
                    <a:pt x="55" y="2"/>
                  </a:cubicBezTo>
                  <a:cubicBezTo>
                    <a:pt x="57" y="1"/>
                    <a:pt x="60" y="1"/>
                    <a:pt x="63" y="0"/>
                  </a:cubicBezTo>
                  <a:cubicBezTo>
                    <a:pt x="65" y="2"/>
                    <a:pt x="66" y="5"/>
                    <a:pt x="67" y="7"/>
                  </a:cubicBezTo>
                  <a:cubicBezTo>
                    <a:pt x="77" y="21"/>
                    <a:pt x="86" y="35"/>
                    <a:pt x="103" y="42"/>
                  </a:cubicBezTo>
                  <a:cubicBezTo>
                    <a:pt x="106" y="43"/>
                    <a:pt x="110" y="44"/>
                    <a:pt x="114" y="45"/>
                  </a:cubicBezTo>
                  <a:cubicBezTo>
                    <a:pt x="123" y="47"/>
                    <a:pt x="131" y="46"/>
                    <a:pt x="140" y="44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3722033" y="3714538"/>
              <a:ext cx="500321" cy="500687"/>
            </a:xfrm>
            <a:custGeom>
              <a:avLst/>
              <a:gdLst>
                <a:gd name="T0" fmla="*/ 289 w 579"/>
                <a:gd name="T1" fmla="*/ 28 h 579"/>
                <a:gd name="T2" fmla="*/ 346 w 579"/>
                <a:gd name="T3" fmla="*/ 4 h 579"/>
                <a:gd name="T4" fmla="*/ 390 w 579"/>
                <a:gd name="T5" fmla="*/ 48 h 579"/>
                <a:gd name="T6" fmla="*/ 451 w 579"/>
                <a:gd name="T7" fmla="*/ 48 h 579"/>
                <a:gd name="T8" fmla="*/ 475 w 579"/>
                <a:gd name="T9" fmla="*/ 105 h 579"/>
                <a:gd name="T10" fmla="*/ 532 w 579"/>
                <a:gd name="T11" fmla="*/ 128 h 579"/>
                <a:gd name="T12" fmla="*/ 531 w 579"/>
                <a:gd name="T13" fmla="*/ 190 h 579"/>
                <a:gd name="T14" fmla="*/ 575 w 579"/>
                <a:gd name="T15" fmla="*/ 233 h 579"/>
                <a:gd name="T16" fmla="*/ 551 w 579"/>
                <a:gd name="T17" fmla="*/ 290 h 579"/>
                <a:gd name="T18" fmla="*/ 575 w 579"/>
                <a:gd name="T19" fmla="*/ 347 h 579"/>
                <a:gd name="T20" fmla="*/ 531 w 579"/>
                <a:gd name="T21" fmla="*/ 390 h 579"/>
                <a:gd name="T22" fmla="*/ 532 w 579"/>
                <a:gd name="T23" fmla="*/ 452 h 579"/>
                <a:gd name="T24" fmla="*/ 475 w 579"/>
                <a:gd name="T25" fmla="*/ 475 h 579"/>
                <a:gd name="T26" fmla="*/ 451 w 579"/>
                <a:gd name="T27" fmla="*/ 532 h 579"/>
                <a:gd name="T28" fmla="*/ 390 w 579"/>
                <a:gd name="T29" fmla="*/ 532 h 579"/>
                <a:gd name="T30" fmla="*/ 346 w 579"/>
                <a:gd name="T31" fmla="*/ 575 h 579"/>
                <a:gd name="T32" fmla="*/ 289 w 579"/>
                <a:gd name="T33" fmla="*/ 552 h 579"/>
                <a:gd name="T34" fmla="*/ 233 w 579"/>
                <a:gd name="T35" fmla="*/ 575 h 579"/>
                <a:gd name="T36" fmla="*/ 189 w 579"/>
                <a:gd name="T37" fmla="*/ 532 h 579"/>
                <a:gd name="T38" fmla="*/ 128 w 579"/>
                <a:gd name="T39" fmla="*/ 532 h 579"/>
                <a:gd name="T40" fmla="*/ 104 w 579"/>
                <a:gd name="T41" fmla="*/ 475 h 579"/>
                <a:gd name="T42" fmla="*/ 47 w 579"/>
                <a:gd name="T43" fmla="*/ 452 h 579"/>
                <a:gd name="T44" fmla="*/ 47 w 579"/>
                <a:gd name="T45" fmla="*/ 390 h 579"/>
                <a:gd name="T46" fmla="*/ 4 w 579"/>
                <a:gd name="T47" fmla="*/ 347 h 579"/>
                <a:gd name="T48" fmla="*/ 27 w 579"/>
                <a:gd name="T49" fmla="*/ 290 h 579"/>
                <a:gd name="T50" fmla="*/ 4 w 579"/>
                <a:gd name="T51" fmla="*/ 233 h 579"/>
                <a:gd name="T52" fmla="*/ 47 w 579"/>
                <a:gd name="T53" fmla="*/ 190 h 579"/>
                <a:gd name="T54" fmla="*/ 47 w 579"/>
                <a:gd name="T55" fmla="*/ 128 h 579"/>
                <a:gd name="T56" fmla="*/ 104 w 579"/>
                <a:gd name="T57" fmla="*/ 105 h 579"/>
                <a:gd name="T58" fmla="*/ 128 w 579"/>
                <a:gd name="T59" fmla="*/ 48 h 579"/>
                <a:gd name="T60" fmla="*/ 189 w 579"/>
                <a:gd name="T61" fmla="*/ 48 h 579"/>
                <a:gd name="T62" fmla="*/ 233 w 579"/>
                <a:gd name="T63" fmla="*/ 4 h 579"/>
                <a:gd name="T64" fmla="*/ 289 w 579"/>
                <a:gd name="T65" fmla="*/ 28 h 579"/>
                <a:gd name="T66" fmla="*/ 367 w 579"/>
                <a:gd name="T67" fmla="*/ 103 h 579"/>
                <a:gd name="T68" fmla="*/ 87 w 579"/>
                <a:gd name="T69" fmla="*/ 288 h 579"/>
                <a:gd name="T70" fmla="*/ 367 w 579"/>
                <a:gd name="T71" fmla="*/ 477 h 579"/>
                <a:gd name="T72" fmla="*/ 431 w 579"/>
                <a:gd name="T73" fmla="*/ 146 h 579"/>
                <a:gd name="T74" fmla="*/ 367 w 579"/>
                <a:gd name="T75" fmla="*/ 10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9" h="579">
                  <a:moveTo>
                    <a:pt x="289" y="28"/>
                  </a:moveTo>
                  <a:cubicBezTo>
                    <a:pt x="308" y="29"/>
                    <a:pt x="327" y="0"/>
                    <a:pt x="346" y="4"/>
                  </a:cubicBezTo>
                  <a:cubicBezTo>
                    <a:pt x="365" y="8"/>
                    <a:pt x="371" y="42"/>
                    <a:pt x="390" y="48"/>
                  </a:cubicBezTo>
                  <a:cubicBezTo>
                    <a:pt x="407" y="56"/>
                    <a:pt x="435" y="37"/>
                    <a:pt x="451" y="48"/>
                  </a:cubicBezTo>
                  <a:cubicBezTo>
                    <a:pt x="467" y="58"/>
                    <a:pt x="460" y="92"/>
                    <a:pt x="475" y="105"/>
                  </a:cubicBezTo>
                  <a:cubicBezTo>
                    <a:pt x="487" y="119"/>
                    <a:pt x="521" y="112"/>
                    <a:pt x="532" y="128"/>
                  </a:cubicBezTo>
                  <a:cubicBezTo>
                    <a:pt x="542" y="144"/>
                    <a:pt x="523" y="172"/>
                    <a:pt x="531" y="190"/>
                  </a:cubicBezTo>
                  <a:cubicBezTo>
                    <a:pt x="537" y="208"/>
                    <a:pt x="571" y="214"/>
                    <a:pt x="575" y="233"/>
                  </a:cubicBezTo>
                  <a:cubicBezTo>
                    <a:pt x="579" y="252"/>
                    <a:pt x="550" y="271"/>
                    <a:pt x="551" y="290"/>
                  </a:cubicBezTo>
                  <a:cubicBezTo>
                    <a:pt x="550" y="309"/>
                    <a:pt x="579" y="328"/>
                    <a:pt x="575" y="347"/>
                  </a:cubicBezTo>
                  <a:cubicBezTo>
                    <a:pt x="571" y="366"/>
                    <a:pt x="538" y="372"/>
                    <a:pt x="531" y="390"/>
                  </a:cubicBezTo>
                  <a:cubicBezTo>
                    <a:pt x="523" y="407"/>
                    <a:pt x="542" y="436"/>
                    <a:pt x="532" y="452"/>
                  </a:cubicBezTo>
                  <a:cubicBezTo>
                    <a:pt x="521" y="468"/>
                    <a:pt x="487" y="461"/>
                    <a:pt x="475" y="475"/>
                  </a:cubicBezTo>
                  <a:cubicBezTo>
                    <a:pt x="460" y="488"/>
                    <a:pt x="467" y="521"/>
                    <a:pt x="451" y="532"/>
                  </a:cubicBezTo>
                  <a:cubicBezTo>
                    <a:pt x="435" y="543"/>
                    <a:pt x="407" y="523"/>
                    <a:pt x="390" y="532"/>
                  </a:cubicBezTo>
                  <a:cubicBezTo>
                    <a:pt x="372" y="538"/>
                    <a:pt x="365" y="572"/>
                    <a:pt x="346" y="575"/>
                  </a:cubicBezTo>
                  <a:cubicBezTo>
                    <a:pt x="327" y="579"/>
                    <a:pt x="309" y="550"/>
                    <a:pt x="289" y="552"/>
                  </a:cubicBezTo>
                  <a:cubicBezTo>
                    <a:pt x="270" y="550"/>
                    <a:pt x="252" y="579"/>
                    <a:pt x="233" y="575"/>
                  </a:cubicBezTo>
                  <a:cubicBezTo>
                    <a:pt x="214" y="572"/>
                    <a:pt x="207" y="538"/>
                    <a:pt x="189" y="532"/>
                  </a:cubicBezTo>
                  <a:cubicBezTo>
                    <a:pt x="172" y="523"/>
                    <a:pt x="144" y="543"/>
                    <a:pt x="128" y="532"/>
                  </a:cubicBezTo>
                  <a:cubicBezTo>
                    <a:pt x="112" y="521"/>
                    <a:pt x="119" y="488"/>
                    <a:pt x="104" y="475"/>
                  </a:cubicBezTo>
                  <a:cubicBezTo>
                    <a:pt x="92" y="461"/>
                    <a:pt x="58" y="468"/>
                    <a:pt x="47" y="452"/>
                  </a:cubicBezTo>
                  <a:cubicBezTo>
                    <a:pt x="36" y="436"/>
                    <a:pt x="56" y="407"/>
                    <a:pt x="47" y="390"/>
                  </a:cubicBezTo>
                  <a:cubicBezTo>
                    <a:pt x="41" y="372"/>
                    <a:pt x="8" y="366"/>
                    <a:pt x="4" y="347"/>
                  </a:cubicBezTo>
                  <a:cubicBezTo>
                    <a:pt x="0" y="328"/>
                    <a:pt x="29" y="309"/>
                    <a:pt x="27" y="290"/>
                  </a:cubicBezTo>
                  <a:cubicBezTo>
                    <a:pt x="29" y="271"/>
                    <a:pt x="0" y="252"/>
                    <a:pt x="4" y="233"/>
                  </a:cubicBezTo>
                  <a:cubicBezTo>
                    <a:pt x="8" y="214"/>
                    <a:pt x="41" y="208"/>
                    <a:pt x="47" y="190"/>
                  </a:cubicBezTo>
                  <a:cubicBezTo>
                    <a:pt x="56" y="172"/>
                    <a:pt x="36" y="144"/>
                    <a:pt x="47" y="128"/>
                  </a:cubicBezTo>
                  <a:cubicBezTo>
                    <a:pt x="58" y="112"/>
                    <a:pt x="92" y="119"/>
                    <a:pt x="104" y="105"/>
                  </a:cubicBezTo>
                  <a:cubicBezTo>
                    <a:pt x="119" y="92"/>
                    <a:pt x="112" y="58"/>
                    <a:pt x="128" y="48"/>
                  </a:cubicBezTo>
                  <a:cubicBezTo>
                    <a:pt x="144" y="37"/>
                    <a:pt x="172" y="56"/>
                    <a:pt x="189" y="48"/>
                  </a:cubicBezTo>
                  <a:cubicBezTo>
                    <a:pt x="207" y="42"/>
                    <a:pt x="214" y="8"/>
                    <a:pt x="233" y="4"/>
                  </a:cubicBezTo>
                  <a:cubicBezTo>
                    <a:pt x="252" y="0"/>
                    <a:pt x="270" y="29"/>
                    <a:pt x="289" y="28"/>
                  </a:cubicBezTo>
                  <a:close/>
                  <a:moveTo>
                    <a:pt x="367" y="103"/>
                  </a:moveTo>
                  <a:cubicBezTo>
                    <a:pt x="234" y="48"/>
                    <a:pt x="88" y="145"/>
                    <a:pt x="87" y="288"/>
                  </a:cubicBezTo>
                  <a:cubicBezTo>
                    <a:pt x="86" y="433"/>
                    <a:pt x="233" y="532"/>
                    <a:pt x="367" y="477"/>
                  </a:cubicBezTo>
                  <a:cubicBezTo>
                    <a:pt x="501" y="421"/>
                    <a:pt x="534" y="247"/>
                    <a:pt x="431" y="146"/>
                  </a:cubicBezTo>
                  <a:cubicBezTo>
                    <a:pt x="413" y="127"/>
                    <a:pt x="391" y="113"/>
                    <a:pt x="367" y="103"/>
                  </a:cubicBezTo>
                  <a:close/>
                </a:path>
              </a:pathLst>
            </a:custGeom>
            <a:solidFill>
              <a:srgbClr val="6C68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32" name="Freeform 29"/>
            <p:cNvSpPr>
              <a:spLocks noEditPoints="1"/>
            </p:cNvSpPr>
            <p:nvPr/>
          </p:nvSpPr>
          <p:spPr bwMode="auto">
            <a:xfrm>
              <a:off x="3829192" y="3821698"/>
              <a:ext cx="286002" cy="287100"/>
            </a:xfrm>
            <a:custGeom>
              <a:avLst/>
              <a:gdLst>
                <a:gd name="T0" fmla="*/ 165 w 331"/>
                <a:gd name="T1" fmla="*/ 0 h 332"/>
                <a:gd name="T2" fmla="*/ 331 w 331"/>
                <a:gd name="T3" fmla="*/ 166 h 332"/>
                <a:gd name="T4" fmla="*/ 165 w 331"/>
                <a:gd name="T5" fmla="*/ 332 h 332"/>
                <a:gd name="T6" fmla="*/ 0 w 331"/>
                <a:gd name="T7" fmla="*/ 166 h 332"/>
                <a:gd name="T8" fmla="*/ 165 w 331"/>
                <a:gd name="T9" fmla="*/ 0 h 332"/>
                <a:gd name="T10" fmla="*/ 176 w 331"/>
                <a:gd name="T11" fmla="*/ 50 h 332"/>
                <a:gd name="T12" fmla="*/ 205 w 331"/>
                <a:gd name="T13" fmla="*/ 111 h 332"/>
                <a:gd name="T14" fmla="*/ 272 w 331"/>
                <a:gd name="T15" fmla="*/ 119 h 332"/>
                <a:gd name="T16" fmla="*/ 282 w 331"/>
                <a:gd name="T17" fmla="*/ 127 h 332"/>
                <a:gd name="T18" fmla="*/ 279 w 331"/>
                <a:gd name="T19" fmla="*/ 140 h 332"/>
                <a:gd name="T20" fmla="*/ 229 w 331"/>
                <a:gd name="T21" fmla="*/ 186 h 332"/>
                <a:gd name="T22" fmla="*/ 242 w 331"/>
                <a:gd name="T23" fmla="*/ 252 h 332"/>
                <a:gd name="T24" fmla="*/ 237 w 331"/>
                <a:gd name="T25" fmla="*/ 265 h 332"/>
                <a:gd name="T26" fmla="*/ 224 w 331"/>
                <a:gd name="T27" fmla="*/ 265 h 332"/>
                <a:gd name="T28" fmla="*/ 165 w 331"/>
                <a:gd name="T29" fmla="*/ 232 h 332"/>
                <a:gd name="T30" fmla="*/ 106 w 331"/>
                <a:gd name="T31" fmla="*/ 265 h 332"/>
                <a:gd name="T32" fmla="*/ 93 w 331"/>
                <a:gd name="T33" fmla="*/ 265 h 332"/>
                <a:gd name="T34" fmla="*/ 89 w 331"/>
                <a:gd name="T35" fmla="*/ 252 h 332"/>
                <a:gd name="T36" fmla="*/ 102 w 331"/>
                <a:gd name="T37" fmla="*/ 186 h 332"/>
                <a:gd name="T38" fmla="*/ 52 w 331"/>
                <a:gd name="T39" fmla="*/ 140 h 332"/>
                <a:gd name="T40" fmla="*/ 49 w 331"/>
                <a:gd name="T41" fmla="*/ 127 h 332"/>
                <a:gd name="T42" fmla="*/ 59 w 331"/>
                <a:gd name="T43" fmla="*/ 119 h 332"/>
                <a:gd name="T44" fmla="*/ 126 w 331"/>
                <a:gd name="T45" fmla="*/ 111 h 332"/>
                <a:gd name="T46" fmla="*/ 154 w 331"/>
                <a:gd name="T47" fmla="*/ 50 h 332"/>
                <a:gd name="T48" fmla="*/ 165 w 331"/>
                <a:gd name="T49" fmla="*/ 43 h 332"/>
                <a:gd name="T50" fmla="*/ 176 w 331"/>
                <a:gd name="T51" fmla="*/ 5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1" h="332">
                  <a:moveTo>
                    <a:pt x="165" y="0"/>
                  </a:moveTo>
                  <a:cubicBezTo>
                    <a:pt x="257" y="0"/>
                    <a:pt x="331" y="74"/>
                    <a:pt x="331" y="166"/>
                  </a:cubicBezTo>
                  <a:cubicBezTo>
                    <a:pt x="331" y="257"/>
                    <a:pt x="257" y="332"/>
                    <a:pt x="165" y="332"/>
                  </a:cubicBezTo>
                  <a:cubicBezTo>
                    <a:pt x="74" y="332"/>
                    <a:pt x="0" y="257"/>
                    <a:pt x="0" y="166"/>
                  </a:cubicBezTo>
                  <a:cubicBezTo>
                    <a:pt x="0" y="74"/>
                    <a:pt x="74" y="0"/>
                    <a:pt x="165" y="0"/>
                  </a:cubicBezTo>
                  <a:close/>
                  <a:moveTo>
                    <a:pt x="176" y="50"/>
                  </a:moveTo>
                  <a:cubicBezTo>
                    <a:pt x="205" y="111"/>
                    <a:pt x="205" y="111"/>
                    <a:pt x="205" y="111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7" y="120"/>
                    <a:pt x="281" y="123"/>
                    <a:pt x="282" y="127"/>
                  </a:cubicBezTo>
                  <a:cubicBezTo>
                    <a:pt x="284" y="132"/>
                    <a:pt x="282" y="137"/>
                    <a:pt x="279" y="140"/>
                  </a:cubicBezTo>
                  <a:cubicBezTo>
                    <a:pt x="229" y="186"/>
                    <a:pt x="229" y="186"/>
                    <a:pt x="229" y="186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3" y="257"/>
                    <a:pt x="241" y="262"/>
                    <a:pt x="237" y="265"/>
                  </a:cubicBezTo>
                  <a:cubicBezTo>
                    <a:pt x="234" y="267"/>
                    <a:pt x="229" y="268"/>
                    <a:pt x="224" y="265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2" y="268"/>
                    <a:pt x="97" y="267"/>
                    <a:pt x="93" y="265"/>
                  </a:cubicBezTo>
                  <a:cubicBezTo>
                    <a:pt x="89" y="262"/>
                    <a:pt x="88" y="257"/>
                    <a:pt x="89" y="252"/>
                  </a:cubicBezTo>
                  <a:cubicBezTo>
                    <a:pt x="102" y="186"/>
                    <a:pt x="102" y="186"/>
                    <a:pt x="102" y="186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48" y="137"/>
                    <a:pt x="47" y="132"/>
                    <a:pt x="49" y="127"/>
                  </a:cubicBezTo>
                  <a:cubicBezTo>
                    <a:pt x="50" y="123"/>
                    <a:pt x="54" y="120"/>
                    <a:pt x="59" y="119"/>
                  </a:cubicBezTo>
                  <a:cubicBezTo>
                    <a:pt x="126" y="111"/>
                    <a:pt x="126" y="111"/>
                    <a:pt x="126" y="11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6" y="45"/>
                    <a:pt x="161" y="43"/>
                    <a:pt x="165" y="43"/>
                  </a:cubicBezTo>
                  <a:cubicBezTo>
                    <a:pt x="170" y="43"/>
                    <a:pt x="174" y="45"/>
                    <a:pt x="176" y="5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260" y="2523885"/>
            <a:ext cx="2104651" cy="663659"/>
          </a:xfrm>
          <a:prstGeom prst="rect">
            <a:avLst/>
          </a:prstGeom>
        </p:spPr>
      </p:pic>
      <p:grpSp>
        <p:nvGrpSpPr>
          <p:cNvPr id="37" name="组合 1"/>
          <p:cNvGrpSpPr/>
          <p:nvPr/>
        </p:nvGrpSpPr>
        <p:grpSpPr>
          <a:xfrm>
            <a:off x="4861887" y="2559362"/>
            <a:ext cx="560360" cy="592705"/>
            <a:chOff x="3722033" y="3714538"/>
            <a:chExt cx="500321" cy="674410"/>
          </a:xfrm>
          <a:solidFill>
            <a:srgbClr val="2F4FA1"/>
          </a:solidFill>
        </p:grpSpPr>
        <p:sp>
          <p:nvSpPr>
            <p:cNvPr id="38" name="Freeform 27"/>
            <p:cNvSpPr>
              <a:spLocks noEditPoints="1"/>
            </p:cNvSpPr>
            <p:nvPr/>
          </p:nvSpPr>
          <p:spPr bwMode="auto">
            <a:xfrm>
              <a:off x="3818586" y="4203888"/>
              <a:ext cx="306118" cy="185060"/>
            </a:xfrm>
            <a:custGeom>
              <a:avLst/>
              <a:gdLst>
                <a:gd name="T0" fmla="*/ 317 w 354"/>
                <a:gd name="T1" fmla="*/ 5 h 214"/>
                <a:gd name="T2" fmla="*/ 354 w 354"/>
                <a:gd name="T3" fmla="*/ 186 h 214"/>
                <a:gd name="T4" fmla="*/ 294 w 354"/>
                <a:gd name="T5" fmla="*/ 171 h 214"/>
                <a:gd name="T6" fmla="*/ 250 w 354"/>
                <a:gd name="T7" fmla="*/ 214 h 214"/>
                <a:gd name="T8" fmla="*/ 215 w 354"/>
                <a:gd name="T9" fmla="*/ 44 h 214"/>
                <a:gd name="T10" fmla="*/ 230 w 354"/>
                <a:gd name="T11" fmla="*/ 46 h 214"/>
                <a:gd name="T12" fmla="*/ 241 w 354"/>
                <a:gd name="T13" fmla="*/ 45 h 214"/>
                <a:gd name="T14" fmla="*/ 287 w 354"/>
                <a:gd name="T15" fmla="*/ 7 h 214"/>
                <a:gd name="T16" fmla="*/ 292 w 354"/>
                <a:gd name="T17" fmla="*/ 0 h 214"/>
                <a:gd name="T18" fmla="*/ 300 w 354"/>
                <a:gd name="T19" fmla="*/ 2 h 214"/>
                <a:gd name="T20" fmla="*/ 317 w 354"/>
                <a:gd name="T21" fmla="*/ 5 h 214"/>
                <a:gd name="T22" fmla="*/ 140 w 354"/>
                <a:gd name="T23" fmla="*/ 44 h 214"/>
                <a:gd name="T24" fmla="*/ 105 w 354"/>
                <a:gd name="T25" fmla="*/ 214 h 214"/>
                <a:gd name="T26" fmla="*/ 60 w 354"/>
                <a:gd name="T27" fmla="*/ 171 h 214"/>
                <a:gd name="T28" fmla="*/ 0 w 354"/>
                <a:gd name="T29" fmla="*/ 186 h 214"/>
                <a:gd name="T30" fmla="*/ 38 w 354"/>
                <a:gd name="T31" fmla="*/ 5 h 214"/>
                <a:gd name="T32" fmla="*/ 55 w 354"/>
                <a:gd name="T33" fmla="*/ 2 h 214"/>
                <a:gd name="T34" fmla="*/ 63 w 354"/>
                <a:gd name="T35" fmla="*/ 0 h 214"/>
                <a:gd name="T36" fmla="*/ 67 w 354"/>
                <a:gd name="T37" fmla="*/ 7 h 214"/>
                <a:gd name="T38" fmla="*/ 103 w 354"/>
                <a:gd name="T39" fmla="*/ 42 h 214"/>
                <a:gd name="T40" fmla="*/ 114 w 354"/>
                <a:gd name="T41" fmla="*/ 45 h 214"/>
                <a:gd name="T42" fmla="*/ 140 w 354"/>
                <a:gd name="T43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4" h="214">
                  <a:moveTo>
                    <a:pt x="317" y="5"/>
                  </a:moveTo>
                  <a:cubicBezTo>
                    <a:pt x="354" y="186"/>
                    <a:pt x="354" y="186"/>
                    <a:pt x="354" y="186"/>
                  </a:cubicBezTo>
                  <a:cubicBezTo>
                    <a:pt x="294" y="171"/>
                    <a:pt x="294" y="171"/>
                    <a:pt x="294" y="171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20" y="45"/>
                    <a:pt x="225" y="46"/>
                    <a:pt x="230" y="46"/>
                  </a:cubicBezTo>
                  <a:cubicBezTo>
                    <a:pt x="234" y="46"/>
                    <a:pt x="238" y="46"/>
                    <a:pt x="241" y="45"/>
                  </a:cubicBezTo>
                  <a:cubicBezTo>
                    <a:pt x="264" y="40"/>
                    <a:pt x="276" y="25"/>
                    <a:pt x="287" y="7"/>
                  </a:cubicBezTo>
                  <a:cubicBezTo>
                    <a:pt x="289" y="5"/>
                    <a:pt x="290" y="2"/>
                    <a:pt x="292" y="0"/>
                  </a:cubicBezTo>
                  <a:cubicBezTo>
                    <a:pt x="295" y="0"/>
                    <a:pt x="298" y="1"/>
                    <a:pt x="300" y="2"/>
                  </a:cubicBezTo>
                  <a:cubicBezTo>
                    <a:pt x="306" y="3"/>
                    <a:pt x="311" y="4"/>
                    <a:pt x="317" y="5"/>
                  </a:cubicBezTo>
                  <a:close/>
                  <a:moveTo>
                    <a:pt x="140" y="44"/>
                  </a:moveTo>
                  <a:cubicBezTo>
                    <a:pt x="105" y="214"/>
                    <a:pt x="105" y="214"/>
                    <a:pt x="105" y="214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3" y="4"/>
                    <a:pt x="49" y="3"/>
                    <a:pt x="55" y="2"/>
                  </a:cubicBezTo>
                  <a:cubicBezTo>
                    <a:pt x="57" y="1"/>
                    <a:pt x="60" y="1"/>
                    <a:pt x="63" y="0"/>
                  </a:cubicBezTo>
                  <a:cubicBezTo>
                    <a:pt x="65" y="2"/>
                    <a:pt x="66" y="5"/>
                    <a:pt x="67" y="7"/>
                  </a:cubicBezTo>
                  <a:cubicBezTo>
                    <a:pt x="77" y="21"/>
                    <a:pt x="86" y="35"/>
                    <a:pt x="103" y="42"/>
                  </a:cubicBezTo>
                  <a:cubicBezTo>
                    <a:pt x="106" y="43"/>
                    <a:pt x="110" y="44"/>
                    <a:pt x="114" y="45"/>
                  </a:cubicBezTo>
                  <a:cubicBezTo>
                    <a:pt x="123" y="47"/>
                    <a:pt x="131" y="46"/>
                    <a:pt x="14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3722033" y="3714538"/>
              <a:ext cx="500321" cy="500687"/>
            </a:xfrm>
            <a:custGeom>
              <a:avLst/>
              <a:gdLst>
                <a:gd name="T0" fmla="*/ 289 w 579"/>
                <a:gd name="T1" fmla="*/ 28 h 579"/>
                <a:gd name="T2" fmla="*/ 346 w 579"/>
                <a:gd name="T3" fmla="*/ 4 h 579"/>
                <a:gd name="T4" fmla="*/ 390 w 579"/>
                <a:gd name="T5" fmla="*/ 48 h 579"/>
                <a:gd name="T6" fmla="*/ 451 w 579"/>
                <a:gd name="T7" fmla="*/ 48 h 579"/>
                <a:gd name="T8" fmla="*/ 475 w 579"/>
                <a:gd name="T9" fmla="*/ 105 h 579"/>
                <a:gd name="T10" fmla="*/ 532 w 579"/>
                <a:gd name="T11" fmla="*/ 128 h 579"/>
                <a:gd name="T12" fmla="*/ 531 w 579"/>
                <a:gd name="T13" fmla="*/ 190 h 579"/>
                <a:gd name="T14" fmla="*/ 575 w 579"/>
                <a:gd name="T15" fmla="*/ 233 h 579"/>
                <a:gd name="T16" fmla="*/ 551 w 579"/>
                <a:gd name="T17" fmla="*/ 290 h 579"/>
                <a:gd name="T18" fmla="*/ 575 w 579"/>
                <a:gd name="T19" fmla="*/ 347 h 579"/>
                <a:gd name="T20" fmla="*/ 531 w 579"/>
                <a:gd name="T21" fmla="*/ 390 h 579"/>
                <a:gd name="T22" fmla="*/ 532 w 579"/>
                <a:gd name="T23" fmla="*/ 452 h 579"/>
                <a:gd name="T24" fmla="*/ 475 w 579"/>
                <a:gd name="T25" fmla="*/ 475 h 579"/>
                <a:gd name="T26" fmla="*/ 451 w 579"/>
                <a:gd name="T27" fmla="*/ 532 h 579"/>
                <a:gd name="T28" fmla="*/ 390 w 579"/>
                <a:gd name="T29" fmla="*/ 532 h 579"/>
                <a:gd name="T30" fmla="*/ 346 w 579"/>
                <a:gd name="T31" fmla="*/ 575 h 579"/>
                <a:gd name="T32" fmla="*/ 289 w 579"/>
                <a:gd name="T33" fmla="*/ 552 h 579"/>
                <a:gd name="T34" fmla="*/ 233 w 579"/>
                <a:gd name="T35" fmla="*/ 575 h 579"/>
                <a:gd name="T36" fmla="*/ 189 w 579"/>
                <a:gd name="T37" fmla="*/ 532 h 579"/>
                <a:gd name="T38" fmla="*/ 128 w 579"/>
                <a:gd name="T39" fmla="*/ 532 h 579"/>
                <a:gd name="T40" fmla="*/ 104 w 579"/>
                <a:gd name="T41" fmla="*/ 475 h 579"/>
                <a:gd name="T42" fmla="*/ 47 w 579"/>
                <a:gd name="T43" fmla="*/ 452 h 579"/>
                <a:gd name="T44" fmla="*/ 47 w 579"/>
                <a:gd name="T45" fmla="*/ 390 h 579"/>
                <a:gd name="T46" fmla="*/ 4 w 579"/>
                <a:gd name="T47" fmla="*/ 347 h 579"/>
                <a:gd name="T48" fmla="*/ 27 w 579"/>
                <a:gd name="T49" fmla="*/ 290 h 579"/>
                <a:gd name="T50" fmla="*/ 4 w 579"/>
                <a:gd name="T51" fmla="*/ 233 h 579"/>
                <a:gd name="T52" fmla="*/ 47 w 579"/>
                <a:gd name="T53" fmla="*/ 190 h 579"/>
                <a:gd name="T54" fmla="*/ 47 w 579"/>
                <a:gd name="T55" fmla="*/ 128 h 579"/>
                <a:gd name="T56" fmla="*/ 104 w 579"/>
                <a:gd name="T57" fmla="*/ 105 h 579"/>
                <a:gd name="T58" fmla="*/ 128 w 579"/>
                <a:gd name="T59" fmla="*/ 48 h 579"/>
                <a:gd name="T60" fmla="*/ 189 w 579"/>
                <a:gd name="T61" fmla="*/ 48 h 579"/>
                <a:gd name="T62" fmla="*/ 233 w 579"/>
                <a:gd name="T63" fmla="*/ 4 h 579"/>
                <a:gd name="T64" fmla="*/ 289 w 579"/>
                <a:gd name="T65" fmla="*/ 28 h 579"/>
                <a:gd name="T66" fmla="*/ 367 w 579"/>
                <a:gd name="T67" fmla="*/ 103 h 579"/>
                <a:gd name="T68" fmla="*/ 87 w 579"/>
                <a:gd name="T69" fmla="*/ 288 h 579"/>
                <a:gd name="T70" fmla="*/ 367 w 579"/>
                <a:gd name="T71" fmla="*/ 477 h 579"/>
                <a:gd name="T72" fmla="*/ 431 w 579"/>
                <a:gd name="T73" fmla="*/ 146 h 579"/>
                <a:gd name="T74" fmla="*/ 367 w 579"/>
                <a:gd name="T75" fmla="*/ 10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9" h="579">
                  <a:moveTo>
                    <a:pt x="289" y="28"/>
                  </a:moveTo>
                  <a:cubicBezTo>
                    <a:pt x="308" y="29"/>
                    <a:pt x="327" y="0"/>
                    <a:pt x="346" y="4"/>
                  </a:cubicBezTo>
                  <a:cubicBezTo>
                    <a:pt x="365" y="8"/>
                    <a:pt x="371" y="42"/>
                    <a:pt x="390" y="48"/>
                  </a:cubicBezTo>
                  <a:cubicBezTo>
                    <a:pt x="407" y="56"/>
                    <a:pt x="435" y="37"/>
                    <a:pt x="451" y="48"/>
                  </a:cubicBezTo>
                  <a:cubicBezTo>
                    <a:pt x="467" y="58"/>
                    <a:pt x="460" y="92"/>
                    <a:pt x="475" y="105"/>
                  </a:cubicBezTo>
                  <a:cubicBezTo>
                    <a:pt x="487" y="119"/>
                    <a:pt x="521" y="112"/>
                    <a:pt x="532" y="128"/>
                  </a:cubicBezTo>
                  <a:cubicBezTo>
                    <a:pt x="542" y="144"/>
                    <a:pt x="523" y="172"/>
                    <a:pt x="531" y="190"/>
                  </a:cubicBezTo>
                  <a:cubicBezTo>
                    <a:pt x="537" y="208"/>
                    <a:pt x="571" y="214"/>
                    <a:pt x="575" y="233"/>
                  </a:cubicBezTo>
                  <a:cubicBezTo>
                    <a:pt x="579" y="252"/>
                    <a:pt x="550" y="271"/>
                    <a:pt x="551" y="290"/>
                  </a:cubicBezTo>
                  <a:cubicBezTo>
                    <a:pt x="550" y="309"/>
                    <a:pt x="579" y="328"/>
                    <a:pt x="575" y="347"/>
                  </a:cubicBezTo>
                  <a:cubicBezTo>
                    <a:pt x="571" y="366"/>
                    <a:pt x="538" y="372"/>
                    <a:pt x="531" y="390"/>
                  </a:cubicBezTo>
                  <a:cubicBezTo>
                    <a:pt x="523" y="407"/>
                    <a:pt x="542" y="436"/>
                    <a:pt x="532" y="452"/>
                  </a:cubicBezTo>
                  <a:cubicBezTo>
                    <a:pt x="521" y="468"/>
                    <a:pt x="487" y="461"/>
                    <a:pt x="475" y="475"/>
                  </a:cubicBezTo>
                  <a:cubicBezTo>
                    <a:pt x="460" y="488"/>
                    <a:pt x="467" y="521"/>
                    <a:pt x="451" y="532"/>
                  </a:cubicBezTo>
                  <a:cubicBezTo>
                    <a:pt x="435" y="543"/>
                    <a:pt x="407" y="523"/>
                    <a:pt x="390" y="532"/>
                  </a:cubicBezTo>
                  <a:cubicBezTo>
                    <a:pt x="372" y="538"/>
                    <a:pt x="365" y="572"/>
                    <a:pt x="346" y="575"/>
                  </a:cubicBezTo>
                  <a:cubicBezTo>
                    <a:pt x="327" y="579"/>
                    <a:pt x="309" y="550"/>
                    <a:pt x="289" y="552"/>
                  </a:cubicBezTo>
                  <a:cubicBezTo>
                    <a:pt x="270" y="550"/>
                    <a:pt x="252" y="579"/>
                    <a:pt x="233" y="575"/>
                  </a:cubicBezTo>
                  <a:cubicBezTo>
                    <a:pt x="214" y="572"/>
                    <a:pt x="207" y="538"/>
                    <a:pt x="189" y="532"/>
                  </a:cubicBezTo>
                  <a:cubicBezTo>
                    <a:pt x="172" y="523"/>
                    <a:pt x="144" y="543"/>
                    <a:pt x="128" y="532"/>
                  </a:cubicBezTo>
                  <a:cubicBezTo>
                    <a:pt x="112" y="521"/>
                    <a:pt x="119" y="488"/>
                    <a:pt x="104" y="475"/>
                  </a:cubicBezTo>
                  <a:cubicBezTo>
                    <a:pt x="92" y="461"/>
                    <a:pt x="58" y="468"/>
                    <a:pt x="47" y="452"/>
                  </a:cubicBezTo>
                  <a:cubicBezTo>
                    <a:pt x="36" y="436"/>
                    <a:pt x="56" y="407"/>
                    <a:pt x="47" y="390"/>
                  </a:cubicBezTo>
                  <a:cubicBezTo>
                    <a:pt x="41" y="372"/>
                    <a:pt x="8" y="366"/>
                    <a:pt x="4" y="347"/>
                  </a:cubicBezTo>
                  <a:cubicBezTo>
                    <a:pt x="0" y="328"/>
                    <a:pt x="29" y="309"/>
                    <a:pt x="27" y="290"/>
                  </a:cubicBezTo>
                  <a:cubicBezTo>
                    <a:pt x="29" y="271"/>
                    <a:pt x="0" y="252"/>
                    <a:pt x="4" y="233"/>
                  </a:cubicBezTo>
                  <a:cubicBezTo>
                    <a:pt x="8" y="214"/>
                    <a:pt x="41" y="208"/>
                    <a:pt x="47" y="190"/>
                  </a:cubicBezTo>
                  <a:cubicBezTo>
                    <a:pt x="56" y="172"/>
                    <a:pt x="36" y="144"/>
                    <a:pt x="47" y="128"/>
                  </a:cubicBezTo>
                  <a:cubicBezTo>
                    <a:pt x="58" y="112"/>
                    <a:pt x="92" y="119"/>
                    <a:pt x="104" y="105"/>
                  </a:cubicBezTo>
                  <a:cubicBezTo>
                    <a:pt x="119" y="92"/>
                    <a:pt x="112" y="58"/>
                    <a:pt x="128" y="48"/>
                  </a:cubicBezTo>
                  <a:cubicBezTo>
                    <a:pt x="144" y="37"/>
                    <a:pt x="172" y="56"/>
                    <a:pt x="189" y="48"/>
                  </a:cubicBezTo>
                  <a:cubicBezTo>
                    <a:pt x="207" y="42"/>
                    <a:pt x="214" y="8"/>
                    <a:pt x="233" y="4"/>
                  </a:cubicBezTo>
                  <a:cubicBezTo>
                    <a:pt x="252" y="0"/>
                    <a:pt x="270" y="29"/>
                    <a:pt x="289" y="28"/>
                  </a:cubicBezTo>
                  <a:close/>
                  <a:moveTo>
                    <a:pt x="367" y="103"/>
                  </a:moveTo>
                  <a:cubicBezTo>
                    <a:pt x="234" y="48"/>
                    <a:pt x="88" y="145"/>
                    <a:pt x="87" y="288"/>
                  </a:cubicBezTo>
                  <a:cubicBezTo>
                    <a:pt x="86" y="433"/>
                    <a:pt x="233" y="532"/>
                    <a:pt x="367" y="477"/>
                  </a:cubicBezTo>
                  <a:cubicBezTo>
                    <a:pt x="501" y="421"/>
                    <a:pt x="534" y="247"/>
                    <a:pt x="431" y="146"/>
                  </a:cubicBezTo>
                  <a:cubicBezTo>
                    <a:pt x="413" y="127"/>
                    <a:pt x="391" y="113"/>
                    <a:pt x="367" y="103"/>
                  </a:cubicBezTo>
                  <a:close/>
                </a:path>
              </a:pathLst>
            </a:custGeom>
            <a:solidFill>
              <a:srgbClr val="6C68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40" name="Freeform 29"/>
            <p:cNvSpPr>
              <a:spLocks noEditPoints="1"/>
            </p:cNvSpPr>
            <p:nvPr/>
          </p:nvSpPr>
          <p:spPr bwMode="auto">
            <a:xfrm>
              <a:off x="3829192" y="3821698"/>
              <a:ext cx="286002" cy="287100"/>
            </a:xfrm>
            <a:custGeom>
              <a:avLst/>
              <a:gdLst>
                <a:gd name="T0" fmla="*/ 165 w 331"/>
                <a:gd name="T1" fmla="*/ 0 h 332"/>
                <a:gd name="T2" fmla="*/ 331 w 331"/>
                <a:gd name="T3" fmla="*/ 166 h 332"/>
                <a:gd name="T4" fmla="*/ 165 w 331"/>
                <a:gd name="T5" fmla="*/ 332 h 332"/>
                <a:gd name="T6" fmla="*/ 0 w 331"/>
                <a:gd name="T7" fmla="*/ 166 h 332"/>
                <a:gd name="T8" fmla="*/ 165 w 331"/>
                <a:gd name="T9" fmla="*/ 0 h 332"/>
                <a:gd name="T10" fmla="*/ 176 w 331"/>
                <a:gd name="T11" fmla="*/ 50 h 332"/>
                <a:gd name="T12" fmla="*/ 205 w 331"/>
                <a:gd name="T13" fmla="*/ 111 h 332"/>
                <a:gd name="T14" fmla="*/ 272 w 331"/>
                <a:gd name="T15" fmla="*/ 119 h 332"/>
                <a:gd name="T16" fmla="*/ 282 w 331"/>
                <a:gd name="T17" fmla="*/ 127 h 332"/>
                <a:gd name="T18" fmla="*/ 279 w 331"/>
                <a:gd name="T19" fmla="*/ 140 h 332"/>
                <a:gd name="T20" fmla="*/ 229 w 331"/>
                <a:gd name="T21" fmla="*/ 186 h 332"/>
                <a:gd name="T22" fmla="*/ 242 w 331"/>
                <a:gd name="T23" fmla="*/ 252 h 332"/>
                <a:gd name="T24" fmla="*/ 237 w 331"/>
                <a:gd name="T25" fmla="*/ 265 h 332"/>
                <a:gd name="T26" fmla="*/ 224 w 331"/>
                <a:gd name="T27" fmla="*/ 265 h 332"/>
                <a:gd name="T28" fmla="*/ 165 w 331"/>
                <a:gd name="T29" fmla="*/ 232 h 332"/>
                <a:gd name="T30" fmla="*/ 106 w 331"/>
                <a:gd name="T31" fmla="*/ 265 h 332"/>
                <a:gd name="T32" fmla="*/ 93 w 331"/>
                <a:gd name="T33" fmla="*/ 265 h 332"/>
                <a:gd name="T34" fmla="*/ 89 w 331"/>
                <a:gd name="T35" fmla="*/ 252 h 332"/>
                <a:gd name="T36" fmla="*/ 102 w 331"/>
                <a:gd name="T37" fmla="*/ 186 h 332"/>
                <a:gd name="T38" fmla="*/ 52 w 331"/>
                <a:gd name="T39" fmla="*/ 140 h 332"/>
                <a:gd name="T40" fmla="*/ 49 w 331"/>
                <a:gd name="T41" fmla="*/ 127 h 332"/>
                <a:gd name="T42" fmla="*/ 59 w 331"/>
                <a:gd name="T43" fmla="*/ 119 h 332"/>
                <a:gd name="T44" fmla="*/ 126 w 331"/>
                <a:gd name="T45" fmla="*/ 111 h 332"/>
                <a:gd name="T46" fmla="*/ 154 w 331"/>
                <a:gd name="T47" fmla="*/ 50 h 332"/>
                <a:gd name="T48" fmla="*/ 165 w 331"/>
                <a:gd name="T49" fmla="*/ 43 h 332"/>
                <a:gd name="T50" fmla="*/ 176 w 331"/>
                <a:gd name="T51" fmla="*/ 5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1" h="332">
                  <a:moveTo>
                    <a:pt x="165" y="0"/>
                  </a:moveTo>
                  <a:cubicBezTo>
                    <a:pt x="257" y="0"/>
                    <a:pt x="331" y="74"/>
                    <a:pt x="331" y="166"/>
                  </a:cubicBezTo>
                  <a:cubicBezTo>
                    <a:pt x="331" y="257"/>
                    <a:pt x="257" y="332"/>
                    <a:pt x="165" y="332"/>
                  </a:cubicBezTo>
                  <a:cubicBezTo>
                    <a:pt x="74" y="332"/>
                    <a:pt x="0" y="257"/>
                    <a:pt x="0" y="166"/>
                  </a:cubicBezTo>
                  <a:cubicBezTo>
                    <a:pt x="0" y="74"/>
                    <a:pt x="74" y="0"/>
                    <a:pt x="165" y="0"/>
                  </a:cubicBezTo>
                  <a:close/>
                  <a:moveTo>
                    <a:pt x="176" y="50"/>
                  </a:moveTo>
                  <a:cubicBezTo>
                    <a:pt x="205" y="111"/>
                    <a:pt x="205" y="111"/>
                    <a:pt x="205" y="111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7" y="120"/>
                    <a:pt x="281" y="123"/>
                    <a:pt x="282" y="127"/>
                  </a:cubicBezTo>
                  <a:cubicBezTo>
                    <a:pt x="284" y="132"/>
                    <a:pt x="282" y="137"/>
                    <a:pt x="279" y="140"/>
                  </a:cubicBezTo>
                  <a:cubicBezTo>
                    <a:pt x="229" y="186"/>
                    <a:pt x="229" y="186"/>
                    <a:pt x="229" y="186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3" y="257"/>
                    <a:pt x="241" y="262"/>
                    <a:pt x="237" y="265"/>
                  </a:cubicBezTo>
                  <a:cubicBezTo>
                    <a:pt x="234" y="267"/>
                    <a:pt x="229" y="268"/>
                    <a:pt x="224" y="265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2" y="268"/>
                    <a:pt x="97" y="267"/>
                    <a:pt x="93" y="265"/>
                  </a:cubicBezTo>
                  <a:cubicBezTo>
                    <a:pt x="89" y="262"/>
                    <a:pt x="88" y="257"/>
                    <a:pt x="89" y="252"/>
                  </a:cubicBezTo>
                  <a:cubicBezTo>
                    <a:pt x="102" y="186"/>
                    <a:pt x="102" y="186"/>
                    <a:pt x="102" y="186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48" y="137"/>
                    <a:pt x="47" y="132"/>
                    <a:pt x="49" y="127"/>
                  </a:cubicBezTo>
                  <a:cubicBezTo>
                    <a:pt x="50" y="123"/>
                    <a:pt x="54" y="120"/>
                    <a:pt x="59" y="119"/>
                  </a:cubicBezTo>
                  <a:cubicBezTo>
                    <a:pt x="126" y="111"/>
                    <a:pt x="126" y="111"/>
                    <a:pt x="126" y="11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6" y="45"/>
                    <a:pt x="161" y="43"/>
                    <a:pt x="165" y="43"/>
                  </a:cubicBezTo>
                  <a:cubicBezTo>
                    <a:pt x="170" y="43"/>
                    <a:pt x="174" y="45"/>
                    <a:pt x="176" y="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0" y="4621499"/>
            <a:ext cx="9144000" cy="5220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，让数据的获取便捷、开放，在阳光下流动。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34" t="18530" r="30248" b="49070"/>
          <a:stretch/>
        </p:blipFill>
        <p:spPr>
          <a:xfrm rot="19467034">
            <a:off x="6003530" y="2551704"/>
            <a:ext cx="1593998" cy="1152128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" y="5472"/>
            <a:ext cx="2278054" cy="69412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65" y="2515602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69136E-6 C 0.00694 -0.00987 0.01406 -0.02098 0.02101 -0.03487 C 0.03993 -0.075 0.04497 -0.11388 0.03108 -0.12006 C 0.01701 -0.12716 -0.01007 -0.09907 -0.02899 -0.05895 C -0.03906 -0.03796 -0.04497 -0.01821 -0.04705 -0.00308 C -0.05 0.00896 -0.05104 0.02099 -0.05104 0.03488 C -0.05104 0.07994 -0.03802 0.11698 -0.02292 0.11698 C -0.00799 0.11698 0.00503 0.07994 0.00503 0.03488 C 0.00503 0.01389 0.00208 -0.00617 -0.00295 -0.02006 C -0.00503 -0.03179 -0.01007 -0.04506 -0.01597 -0.05802 C -0.03594 -0.09907 -0.06302 -0.12716 -0.07708 -0.12006 C -0.09097 -0.11296 -0.08594 -0.075 -0.06597 -0.03395 C -0.05799 -0.01512 -0.04705 0.00093 -0.03594 0.01204 C -0.02795 0.02192 -0.01892 0.03118 -0.00694 0.04013 C 0.02899 0.06883 0.06493 0.08179 0.075 0.07007 C 0.08403 0.05803 0.06406 0.025 0.02795 -0.00308 C 0.01302 -0.01512 -0.00295 -0.02407 -0.01597 -0.02993 C -0.02795 -0.03611 -0.04306 -0.04104 -0.05903 -0.04382 C -0.10295 -0.05401 -0.14097 -0.05092 -0.14392 -0.03487 C -0.14792 -0.02006 -0.11493 -4.69136E-6 -0.07101 0.00988 C -0.05104 0.01389 -0.03194 0.01605 -0.01701 0.01513 C -0.00399 0.01513 0.01007 0.01297 0.025 0.00988 C 0.06892 -4.69136E-6 0.10208 -0.02098 0.09792 -0.03611 C 0.09497 -0.05092 0.05694 -0.05493 0.01302 -0.04506 C -0.00799 -0.04012 -0.02708 -0.03302 -0.03993 -0.025 C -0.05104 -0.01882 -0.06198 -0.01203 -0.07396 -0.00308 C -0.10903 0.02593 -0.13003 0.05803 -0.11997 0.07007 C -0.11094 0.08179 -0.07396 0.06883 -0.03906 0.04105 C -0.02205 0.02717 -0.00799 0.01297 1.11022E-16 -4.69136E-6 Z " pathEditMode="relative" rAng="0" ptsTypes="AAAAAAAAAAAAAAAAAAAAAAAAAAA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47746" y="60411"/>
            <a:ext cx="1943710" cy="527221"/>
          </a:xfrm>
          <a:prstGeom prst="rect">
            <a:avLst/>
          </a:prstGeom>
          <a:solidFill>
            <a:srgbClr val="15559D">
              <a:alpha val="93000"/>
            </a:srgbClr>
          </a:solidFill>
          <a:ln w="28575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智慧</a:t>
            </a:r>
            <a:r>
              <a:rPr lang="zh-CN" altLang="en-US" sz="16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眼</a:t>
            </a:r>
            <a:r>
              <a:rPr lang="en-US" altLang="zh-CN" sz="16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—</a:t>
            </a:r>
            <a:r>
              <a:rPr lang="zh-CN" altLang="en-US" sz="16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产品介绍</a:t>
            </a:r>
            <a:endParaRPr lang="zh-CN" altLang="en-US" sz="1600" b="1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46863" y="1112957"/>
            <a:ext cx="1655500" cy="2678526"/>
            <a:chOff x="4646863" y="1112957"/>
            <a:chExt cx="1655500" cy="2678526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6863" y="2238351"/>
              <a:ext cx="1655500" cy="668231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4650209" y="2052879"/>
              <a:ext cx="1599185" cy="179260"/>
            </a:xfrm>
            <a:prstGeom prst="rect">
              <a:avLst/>
            </a:prstGeom>
            <a:solidFill>
              <a:srgbClr val="155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分时段客流图</a:t>
              </a: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9623" y="1322612"/>
              <a:ext cx="1601906" cy="642557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4646863" y="1112957"/>
              <a:ext cx="1599185" cy="179260"/>
            </a:xfrm>
            <a:prstGeom prst="rect">
              <a:avLst/>
            </a:prstGeom>
            <a:solidFill>
              <a:srgbClr val="155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人流热力图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4649521" y="2934681"/>
              <a:ext cx="1594039" cy="156948"/>
            </a:xfrm>
            <a:prstGeom prst="rect">
              <a:avLst/>
            </a:prstGeom>
            <a:solidFill>
              <a:srgbClr val="155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客流时空轨迹图</a:t>
              </a: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8157" y="3127468"/>
              <a:ext cx="1621550" cy="664015"/>
            </a:xfrm>
            <a:prstGeom prst="rect">
              <a:avLst/>
            </a:prstGeom>
          </p:spPr>
        </p:pic>
      </p:grpSp>
      <p:sp>
        <p:nvSpPr>
          <p:cNvPr id="39" name="等腰三角形 38"/>
          <p:cNvSpPr/>
          <p:nvPr/>
        </p:nvSpPr>
        <p:spPr bwMode="auto">
          <a:xfrm rot="5400000">
            <a:off x="5838426" y="2392314"/>
            <a:ext cx="2011662" cy="265875"/>
          </a:xfrm>
          <a:prstGeom prst="triangle">
            <a:avLst/>
          </a:prstGeom>
          <a:solidFill>
            <a:srgbClr val="9894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Font typeface="Arial" pitchFamily="34" charset="0"/>
              <a:buNone/>
            </a:pPr>
            <a:endParaRPr lang="zh-CN" altLang="en-US" sz="135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0" y="4621500"/>
            <a:ext cx="9144000" cy="5220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亚信智慧眼是融合多个来源的人群位置数据以及客户自身数据，使用挖掘分析算法，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对重点区域的实时客流、趋势、结构进行数据可视化的产品。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20151" y="1111204"/>
            <a:ext cx="2980685" cy="2678237"/>
            <a:chOff x="620151" y="1111204"/>
            <a:chExt cx="2980685" cy="2678237"/>
          </a:xfrm>
        </p:grpSpPr>
        <p:sp>
          <p:nvSpPr>
            <p:cNvPr id="55" name="椭圆 54"/>
            <p:cNvSpPr/>
            <p:nvPr/>
          </p:nvSpPr>
          <p:spPr>
            <a:xfrm>
              <a:off x="2436014" y="1578094"/>
              <a:ext cx="797622" cy="432000"/>
            </a:xfrm>
            <a:prstGeom prst="ellipse">
              <a:avLst/>
            </a:prstGeom>
            <a:solidFill>
              <a:srgbClr val="68B1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基站数据</a:t>
              </a:r>
            </a:p>
          </p:txBody>
        </p:sp>
        <p:cxnSp>
          <p:nvCxnSpPr>
            <p:cNvPr id="65" name="曲线连接符 64"/>
            <p:cNvCxnSpPr>
              <a:endCxn id="55" idx="2"/>
            </p:cNvCxnSpPr>
            <p:nvPr/>
          </p:nvCxnSpPr>
          <p:spPr>
            <a:xfrm>
              <a:off x="1588762" y="1692202"/>
              <a:ext cx="847252" cy="10189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9894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曲线连接符 67"/>
            <p:cNvCxnSpPr>
              <a:endCxn id="43" idx="2"/>
            </p:cNvCxnSpPr>
            <p:nvPr/>
          </p:nvCxnSpPr>
          <p:spPr>
            <a:xfrm flipV="1">
              <a:off x="1360265" y="2367784"/>
              <a:ext cx="1075746" cy="14252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9894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2467722" y="1111204"/>
              <a:ext cx="797625" cy="432000"/>
            </a:xfrm>
            <a:prstGeom prst="ellipse">
              <a:avLst/>
            </a:prstGeom>
            <a:solidFill>
              <a:srgbClr val="68B1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信令数据</a:t>
              </a:r>
            </a:p>
          </p:txBody>
        </p:sp>
        <p:cxnSp>
          <p:nvCxnSpPr>
            <p:cNvPr id="42" name="曲线连接符 41"/>
            <p:cNvCxnSpPr>
              <a:endCxn id="41" idx="2"/>
            </p:cNvCxnSpPr>
            <p:nvPr/>
          </p:nvCxnSpPr>
          <p:spPr>
            <a:xfrm flipV="1">
              <a:off x="1620474" y="1327204"/>
              <a:ext cx="847248" cy="364998"/>
            </a:xfrm>
            <a:prstGeom prst="curvedConnector3">
              <a:avLst/>
            </a:prstGeom>
            <a:ln w="28575">
              <a:solidFill>
                <a:srgbClr val="9894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2436011" y="2151784"/>
              <a:ext cx="797624" cy="432000"/>
            </a:xfrm>
            <a:prstGeom prst="ellipse">
              <a:avLst/>
            </a:prstGeom>
            <a:solidFill>
              <a:srgbClr val="68B1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地图数据</a:t>
              </a:r>
            </a:p>
          </p:txBody>
        </p:sp>
        <p:sp>
          <p:nvSpPr>
            <p:cNvPr id="44" name="椭圆 43"/>
            <p:cNvSpPr/>
            <p:nvPr/>
          </p:nvSpPr>
          <p:spPr>
            <a:xfrm>
              <a:off x="2137304" y="2651785"/>
              <a:ext cx="799200" cy="432000"/>
            </a:xfrm>
            <a:prstGeom prst="ellipse">
              <a:avLst/>
            </a:prstGeom>
            <a:solidFill>
              <a:srgbClr val="68B1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业务消费</a:t>
              </a:r>
            </a:p>
          </p:txBody>
        </p:sp>
        <p:sp>
          <p:nvSpPr>
            <p:cNvPr id="45" name="椭圆 44"/>
            <p:cNvSpPr/>
            <p:nvPr/>
          </p:nvSpPr>
          <p:spPr>
            <a:xfrm>
              <a:off x="2141970" y="3357441"/>
              <a:ext cx="799200" cy="432000"/>
            </a:xfrm>
            <a:prstGeom prst="ellipse">
              <a:avLst/>
            </a:prstGeom>
            <a:solidFill>
              <a:srgbClr val="68B1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…</a:t>
              </a:r>
            </a:p>
          </p:txBody>
        </p:sp>
        <p:cxnSp>
          <p:nvCxnSpPr>
            <p:cNvPr id="46" name="曲线连接符 45"/>
            <p:cNvCxnSpPr>
              <a:endCxn id="44" idx="2"/>
            </p:cNvCxnSpPr>
            <p:nvPr/>
          </p:nvCxnSpPr>
          <p:spPr>
            <a:xfrm flipV="1">
              <a:off x="1372171" y="2867785"/>
              <a:ext cx="765133" cy="5651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9894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曲线连接符 46"/>
            <p:cNvCxnSpPr>
              <a:endCxn id="45" idx="2"/>
            </p:cNvCxnSpPr>
            <p:nvPr/>
          </p:nvCxnSpPr>
          <p:spPr>
            <a:xfrm>
              <a:off x="1405119" y="3447834"/>
              <a:ext cx="736851" cy="12560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9894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2801636" y="3036657"/>
              <a:ext cx="799200" cy="432000"/>
            </a:xfrm>
            <a:prstGeom prst="ellipse">
              <a:avLst/>
            </a:prstGeom>
            <a:solidFill>
              <a:srgbClr val="68B1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用户偏好</a:t>
              </a:r>
            </a:p>
          </p:txBody>
        </p:sp>
        <p:cxnSp>
          <p:nvCxnSpPr>
            <p:cNvPr id="49" name="曲线连接符 48"/>
            <p:cNvCxnSpPr>
              <a:endCxn id="48" idx="2"/>
            </p:cNvCxnSpPr>
            <p:nvPr/>
          </p:nvCxnSpPr>
          <p:spPr>
            <a:xfrm flipV="1">
              <a:off x="1372171" y="3252657"/>
              <a:ext cx="1429465" cy="18031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9894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494"/>
            <p:cNvSpPr>
              <a:spLocks noEditPoints="1"/>
            </p:cNvSpPr>
            <p:nvPr/>
          </p:nvSpPr>
          <p:spPr bwMode="auto">
            <a:xfrm>
              <a:off x="620151" y="1149531"/>
              <a:ext cx="586086" cy="661106"/>
            </a:xfrm>
            <a:custGeom>
              <a:avLst/>
              <a:gdLst>
                <a:gd name="T0" fmla="*/ 68 w 125"/>
                <a:gd name="T1" fmla="*/ 27 h 141"/>
                <a:gd name="T2" fmla="*/ 77 w 125"/>
                <a:gd name="T3" fmla="*/ 40 h 141"/>
                <a:gd name="T4" fmla="*/ 74 w 125"/>
                <a:gd name="T5" fmla="*/ 51 h 141"/>
                <a:gd name="T6" fmla="*/ 107 w 125"/>
                <a:gd name="T7" fmla="*/ 141 h 141"/>
                <a:gd name="T8" fmla="*/ 29 w 125"/>
                <a:gd name="T9" fmla="*/ 141 h 141"/>
                <a:gd name="T10" fmla="*/ 40 w 125"/>
                <a:gd name="T11" fmla="*/ 86 h 141"/>
                <a:gd name="T12" fmla="*/ 50 w 125"/>
                <a:gd name="T13" fmla="*/ 46 h 141"/>
                <a:gd name="T14" fmla="*/ 50 w 125"/>
                <a:gd name="T15" fmla="*/ 35 h 141"/>
                <a:gd name="T16" fmla="*/ 63 w 125"/>
                <a:gd name="T17" fmla="*/ 25 h 141"/>
                <a:gd name="T18" fmla="*/ 66 w 125"/>
                <a:gd name="T19" fmla="*/ 68 h 141"/>
                <a:gd name="T20" fmla="*/ 66 w 125"/>
                <a:gd name="T21" fmla="*/ 68 h 141"/>
                <a:gd name="T22" fmla="*/ 55 w 125"/>
                <a:gd name="T23" fmla="*/ 86 h 141"/>
                <a:gd name="T24" fmla="*/ 68 w 125"/>
                <a:gd name="T25" fmla="*/ 75 h 141"/>
                <a:gd name="T26" fmla="*/ 81 w 125"/>
                <a:gd name="T27" fmla="*/ 110 h 141"/>
                <a:gd name="T28" fmla="*/ 85 w 125"/>
                <a:gd name="T29" fmla="*/ 117 h 141"/>
                <a:gd name="T30" fmla="*/ 85 w 125"/>
                <a:gd name="T31" fmla="*/ 117 h 141"/>
                <a:gd name="T32" fmla="*/ 70 w 125"/>
                <a:gd name="T33" fmla="*/ 115 h 141"/>
                <a:gd name="T34" fmla="*/ 44 w 125"/>
                <a:gd name="T35" fmla="*/ 128 h 141"/>
                <a:gd name="T36" fmla="*/ 66 w 125"/>
                <a:gd name="T37" fmla="*/ 93 h 141"/>
                <a:gd name="T38" fmla="*/ 48 w 125"/>
                <a:gd name="T39" fmla="*/ 104 h 141"/>
                <a:gd name="T40" fmla="*/ 101 w 125"/>
                <a:gd name="T41" fmla="*/ 7 h 141"/>
                <a:gd name="T42" fmla="*/ 112 w 125"/>
                <a:gd name="T43" fmla="*/ 31 h 141"/>
                <a:gd name="T44" fmla="*/ 112 w 125"/>
                <a:gd name="T45" fmla="*/ 49 h 141"/>
                <a:gd name="T46" fmla="*/ 99 w 125"/>
                <a:gd name="T47" fmla="*/ 73 h 141"/>
                <a:gd name="T48" fmla="*/ 116 w 125"/>
                <a:gd name="T49" fmla="*/ 73 h 141"/>
                <a:gd name="T50" fmla="*/ 125 w 125"/>
                <a:gd name="T51" fmla="*/ 40 h 141"/>
                <a:gd name="T52" fmla="*/ 121 w 125"/>
                <a:gd name="T53" fmla="*/ 18 h 141"/>
                <a:gd name="T54" fmla="*/ 110 w 125"/>
                <a:gd name="T55" fmla="*/ 0 h 141"/>
                <a:gd name="T56" fmla="*/ 26 w 125"/>
                <a:gd name="T57" fmla="*/ 73 h 141"/>
                <a:gd name="T58" fmla="*/ 15 w 125"/>
                <a:gd name="T59" fmla="*/ 49 h 141"/>
                <a:gd name="T60" fmla="*/ 15 w 125"/>
                <a:gd name="T61" fmla="*/ 31 h 141"/>
                <a:gd name="T62" fmla="*/ 26 w 125"/>
                <a:gd name="T63" fmla="*/ 7 h 141"/>
                <a:gd name="T64" fmla="*/ 9 w 125"/>
                <a:gd name="T65" fmla="*/ 9 h 141"/>
                <a:gd name="T66" fmla="*/ 0 w 125"/>
                <a:gd name="T67" fmla="*/ 40 h 141"/>
                <a:gd name="T68" fmla="*/ 6 w 125"/>
                <a:gd name="T69" fmla="*/ 62 h 141"/>
                <a:gd name="T70" fmla="*/ 17 w 125"/>
                <a:gd name="T71" fmla="*/ 80 h 141"/>
                <a:gd name="T72" fmla="*/ 83 w 125"/>
                <a:gd name="T73" fmla="*/ 22 h 141"/>
                <a:gd name="T74" fmla="*/ 90 w 125"/>
                <a:gd name="T75" fmla="*/ 40 h 141"/>
                <a:gd name="T76" fmla="*/ 92 w 125"/>
                <a:gd name="T77" fmla="*/ 66 h 141"/>
                <a:gd name="T78" fmla="*/ 99 w 125"/>
                <a:gd name="T79" fmla="*/ 55 h 141"/>
                <a:gd name="T80" fmla="*/ 103 w 125"/>
                <a:gd name="T81" fmla="*/ 40 h 141"/>
                <a:gd name="T82" fmla="*/ 96 w 125"/>
                <a:gd name="T83" fmla="*/ 20 h 141"/>
                <a:gd name="T84" fmla="*/ 35 w 125"/>
                <a:gd name="T85" fmla="*/ 66 h 141"/>
                <a:gd name="T86" fmla="*/ 39 w 125"/>
                <a:gd name="T87" fmla="*/ 49 h 141"/>
                <a:gd name="T88" fmla="*/ 39 w 125"/>
                <a:gd name="T89" fmla="*/ 31 h 141"/>
                <a:gd name="T90" fmla="*/ 33 w 125"/>
                <a:gd name="T91" fmla="*/ 14 h 141"/>
                <a:gd name="T92" fmla="*/ 24 w 125"/>
                <a:gd name="T93" fmla="*/ 33 h 141"/>
                <a:gd name="T94" fmla="*/ 24 w 125"/>
                <a:gd name="T95" fmla="*/ 47 h 141"/>
                <a:gd name="T96" fmla="*/ 35 w 125"/>
                <a:gd name="T97" fmla="*/ 6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5" h="141">
                  <a:moveTo>
                    <a:pt x="63" y="25"/>
                  </a:moveTo>
                  <a:lnTo>
                    <a:pt x="63" y="25"/>
                  </a:lnTo>
                  <a:lnTo>
                    <a:pt x="68" y="27"/>
                  </a:lnTo>
                  <a:lnTo>
                    <a:pt x="74" y="29"/>
                  </a:lnTo>
                  <a:lnTo>
                    <a:pt x="77" y="35"/>
                  </a:lnTo>
                  <a:lnTo>
                    <a:pt x="77" y="40"/>
                  </a:lnTo>
                  <a:lnTo>
                    <a:pt x="77" y="40"/>
                  </a:lnTo>
                  <a:lnTo>
                    <a:pt x="77" y="46"/>
                  </a:lnTo>
                  <a:lnTo>
                    <a:pt x="74" y="51"/>
                  </a:lnTo>
                  <a:lnTo>
                    <a:pt x="86" y="86"/>
                  </a:lnTo>
                  <a:lnTo>
                    <a:pt x="103" y="132"/>
                  </a:lnTo>
                  <a:lnTo>
                    <a:pt x="107" y="141"/>
                  </a:lnTo>
                  <a:lnTo>
                    <a:pt x="97" y="141"/>
                  </a:lnTo>
                  <a:lnTo>
                    <a:pt x="97" y="141"/>
                  </a:lnTo>
                  <a:lnTo>
                    <a:pt x="29" y="141"/>
                  </a:lnTo>
                  <a:lnTo>
                    <a:pt x="20" y="141"/>
                  </a:lnTo>
                  <a:lnTo>
                    <a:pt x="24" y="132"/>
                  </a:lnTo>
                  <a:lnTo>
                    <a:pt x="40" y="86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0" y="46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50" y="35"/>
                  </a:lnTo>
                  <a:lnTo>
                    <a:pt x="53" y="29"/>
                  </a:lnTo>
                  <a:lnTo>
                    <a:pt x="57" y="27"/>
                  </a:lnTo>
                  <a:lnTo>
                    <a:pt x="63" y="25"/>
                  </a:lnTo>
                  <a:lnTo>
                    <a:pt x="63" y="25"/>
                  </a:lnTo>
                  <a:close/>
                  <a:moveTo>
                    <a:pt x="66" y="68"/>
                  </a:moveTo>
                  <a:lnTo>
                    <a:pt x="66" y="68"/>
                  </a:lnTo>
                  <a:lnTo>
                    <a:pt x="64" y="60"/>
                  </a:lnTo>
                  <a:lnTo>
                    <a:pt x="59" y="75"/>
                  </a:lnTo>
                  <a:lnTo>
                    <a:pt x="66" y="68"/>
                  </a:lnTo>
                  <a:lnTo>
                    <a:pt x="66" y="68"/>
                  </a:lnTo>
                  <a:close/>
                  <a:moveTo>
                    <a:pt x="68" y="75"/>
                  </a:moveTo>
                  <a:lnTo>
                    <a:pt x="55" y="86"/>
                  </a:lnTo>
                  <a:lnTo>
                    <a:pt x="74" y="86"/>
                  </a:lnTo>
                  <a:lnTo>
                    <a:pt x="68" y="75"/>
                  </a:lnTo>
                  <a:lnTo>
                    <a:pt x="68" y="75"/>
                  </a:lnTo>
                  <a:close/>
                  <a:moveTo>
                    <a:pt x="75" y="95"/>
                  </a:moveTo>
                  <a:lnTo>
                    <a:pt x="53" y="110"/>
                  </a:lnTo>
                  <a:lnTo>
                    <a:pt x="81" y="110"/>
                  </a:lnTo>
                  <a:lnTo>
                    <a:pt x="75" y="95"/>
                  </a:lnTo>
                  <a:lnTo>
                    <a:pt x="75" y="95"/>
                  </a:lnTo>
                  <a:close/>
                  <a:moveTo>
                    <a:pt x="85" y="117"/>
                  </a:moveTo>
                  <a:lnTo>
                    <a:pt x="61" y="128"/>
                  </a:lnTo>
                  <a:lnTo>
                    <a:pt x="88" y="128"/>
                  </a:lnTo>
                  <a:lnTo>
                    <a:pt x="85" y="117"/>
                  </a:lnTo>
                  <a:lnTo>
                    <a:pt x="85" y="117"/>
                  </a:lnTo>
                  <a:close/>
                  <a:moveTo>
                    <a:pt x="44" y="128"/>
                  </a:moveTo>
                  <a:lnTo>
                    <a:pt x="70" y="115"/>
                  </a:lnTo>
                  <a:lnTo>
                    <a:pt x="44" y="115"/>
                  </a:lnTo>
                  <a:lnTo>
                    <a:pt x="39" y="128"/>
                  </a:lnTo>
                  <a:lnTo>
                    <a:pt x="44" y="128"/>
                  </a:lnTo>
                  <a:lnTo>
                    <a:pt x="44" y="128"/>
                  </a:lnTo>
                  <a:close/>
                  <a:moveTo>
                    <a:pt x="48" y="104"/>
                  </a:moveTo>
                  <a:lnTo>
                    <a:pt x="66" y="93"/>
                  </a:lnTo>
                  <a:lnTo>
                    <a:pt x="52" y="93"/>
                  </a:lnTo>
                  <a:lnTo>
                    <a:pt x="48" y="104"/>
                  </a:lnTo>
                  <a:lnTo>
                    <a:pt x="48" y="104"/>
                  </a:lnTo>
                  <a:close/>
                  <a:moveTo>
                    <a:pt x="110" y="0"/>
                  </a:moveTo>
                  <a:lnTo>
                    <a:pt x="101" y="7"/>
                  </a:lnTo>
                  <a:lnTo>
                    <a:pt x="101" y="7"/>
                  </a:lnTo>
                  <a:lnTo>
                    <a:pt x="105" y="14"/>
                  </a:lnTo>
                  <a:lnTo>
                    <a:pt x="110" y="22"/>
                  </a:lnTo>
                  <a:lnTo>
                    <a:pt x="112" y="31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2" y="49"/>
                  </a:lnTo>
                  <a:lnTo>
                    <a:pt x="108" y="58"/>
                  </a:lnTo>
                  <a:lnTo>
                    <a:pt x="105" y="66"/>
                  </a:lnTo>
                  <a:lnTo>
                    <a:pt x="99" y="73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73"/>
                  </a:lnTo>
                  <a:lnTo>
                    <a:pt x="121" y="62"/>
                  </a:lnTo>
                  <a:lnTo>
                    <a:pt x="125" y="51"/>
                  </a:lnTo>
                  <a:lnTo>
                    <a:pt x="125" y="40"/>
                  </a:lnTo>
                  <a:lnTo>
                    <a:pt x="125" y="40"/>
                  </a:lnTo>
                  <a:lnTo>
                    <a:pt x="125" y="29"/>
                  </a:lnTo>
                  <a:lnTo>
                    <a:pt x="121" y="18"/>
                  </a:lnTo>
                  <a:lnTo>
                    <a:pt x="116" y="7"/>
                  </a:lnTo>
                  <a:lnTo>
                    <a:pt x="110" y="0"/>
                  </a:lnTo>
                  <a:lnTo>
                    <a:pt x="110" y="0"/>
                  </a:lnTo>
                  <a:close/>
                  <a:moveTo>
                    <a:pt x="17" y="80"/>
                  </a:moveTo>
                  <a:lnTo>
                    <a:pt x="26" y="73"/>
                  </a:lnTo>
                  <a:lnTo>
                    <a:pt x="26" y="73"/>
                  </a:lnTo>
                  <a:lnTo>
                    <a:pt x="20" y="66"/>
                  </a:lnTo>
                  <a:lnTo>
                    <a:pt x="17" y="58"/>
                  </a:lnTo>
                  <a:lnTo>
                    <a:pt x="15" y="49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5" y="31"/>
                  </a:lnTo>
                  <a:lnTo>
                    <a:pt x="17" y="22"/>
                  </a:lnTo>
                  <a:lnTo>
                    <a:pt x="20" y="14"/>
                  </a:lnTo>
                  <a:lnTo>
                    <a:pt x="26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9" y="9"/>
                  </a:lnTo>
                  <a:lnTo>
                    <a:pt x="6" y="18"/>
                  </a:lnTo>
                  <a:lnTo>
                    <a:pt x="2" y="29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51"/>
                  </a:lnTo>
                  <a:lnTo>
                    <a:pt x="6" y="62"/>
                  </a:lnTo>
                  <a:lnTo>
                    <a:pt x="9" y="71"/>
                  </a:lnTo>
                  <a:lnTo>
                    <a:pt x="17" y="80"/>
                  </a:lnTo>
                  <a:lnTo>
                    <a:pt x="17" y="80"/>
                  </a:lnTo>
                  <a:close/>
                  <a:moveTo>
                    <a:pt x="92" y="14"/>
                  </a:moveTo>
                  <a:lnTo>
                    <a:pt x="83" y="22"/>
                  </a:lnTo>
                  <a:lnTo>
                    <a:pt x="83" y="22"/>
                  </a:lnTo>
                  <a:lnTo>
                    <a:pt x="88" y="31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49"/>
                  </a:lnTo>
                  <a:lnTo>
                    <a:pt x="83" y="58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6" y="60"/>
                  </a:lnTo>
                  <a:lnTo>
                    <a:pt x="99" y="55"/>
                  </a:lnTo>
                  <a:lnTo>
                    <a:pt x="101" y="47"/>
                  </a:lnTo>
                  <a:lnTo>
                    <a:pt x="103" y="40"/>
                  </a:lnTo>
                  <a:lnTo>
                    <a:pt x="103" y="40"/>
                  </a:lnTo>
                  <a:lnTo>
                    <a:pt x="101" y="33"/>
                  </a:lnTo>
                  <a:lnTo>
                    <a:pt x="99" y="25"/>
                  </a:lnTo>
                  <a:lnTo>
                    <a:pt x="96" y="20"/>
                  </a:lnTo>
                  <a:lnTo>
                    <a:pt x="92" y="14"/>
                  </a:lnTo>
                  <a:lnTo>
                    <a:pt x="92" y="14"/>
                  </a:lnTo>
                  <a:close/>
                  <a:moveTo>
                    <a:pt x="35" y="66"/>
                  </a:moveTo>
                  <a:lnTo>
                    <a:pt x="44" y="58"/>
                  </a:lnTo>
                  <a:lnTo>
                    <a:pt x="44" y="58"/>
                  </a:lnTo>
                  <a:lnTo>
                    <a:pt x="39" y="49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9" y="31"/>
                  </a:lnTo>
                  <a:lnTo>
                    <a:pt x="44" y="22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29" y="20"/>
                  </a:lnTo>
                  <a:lnTo>
                    <a:pt x="26" y="25"/>
                  </a:lnTo>
                  <a:lnTo>
                    <a:pt x="24" y="33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7"/>
                  </a:lnTo>
                  <a:lnTo>
                    <a:pt x="28" y="55"/>
                  </a:lnTo>
                  <a:lnTo>
                    <a:pt x="29" y="60"/>
                  </a:lnTo>
                  <a:lnTo>
                    <a:pt x="35" y="66"/>
                  </a:lnTo>
                  <a:lnTo>
                    <a:pt x="35" y="66"/>
                  </a:ln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"/>
            <p:cNvSpPr>
              <a:spLocks noEditPoints="1"/>
            </p:cNvSpPr>
            <p:nvPr/>
          </p:nvSpPr>
          <p:spPr bwMode="auto">
            <a:xfrm>
              <a:off x="712369" y="2250052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58707" y="3131116"/>
              <a:ext cx="353398" cy="537348"/>
              <a:chOff x="931705" y="3575961"/>
              <a:chExt cx="281299" cy="427720"/>
            </a:xfrm>
            <a:solidFill>
              <a:srgbClr val="98948F"/>
            </a:solidFill>
          </p:grpSpPr>
          <p:sp>
            <p:nvSpPr>
              <p:cNvPr id="73" name="Freeform 563"/>
              <p:cNvSpPr>
                <a:spLocks/>
              </p:cNvSpPr>
              <p:nvPr/>
            </p:nvSpPr>
            <p:spPr bwMode="auto">
              <a:xfrm>
                <a:off x="931705" y="3751954"/>
                <a:ext cx="281299" cy="251727"/>
              </a:xfrm>
              <a:custGeom>
                <a:avLst/>
                <a:gdLst>
                  <a:gd name="T0" fmla="*/ 107 w 165"/>
                  <a:gd name="T1" fmla="*/ 0 h 148"/>
                  <a:gd name="T2" fmla="*/ 82 w 165"/>
                  <a:gd name="T3" fmla="*/ 10 h 148"/>
                  <a:gd name="T4" fmla="*/ 102 w 165"/>
                  <a:gd name="T5" fmla="*/ 81 h 148"/>
                  <a:gd name="T6" fmla="*/ 82 w 165"/>
                  <a:gd name="T7" fmla="*/ 109 h 148"/>
                  <a:gd name="T8" fmla="*/ 63 w 165"/>
                  <a:gd name="T9" fmla="*/ 81 h 148"/>
                  <a:gd name="T10" fmla="*/ 82 w 165"/>
                  <a:gd name="T11" fmla="*/ 10 h 148"/>
                  <a:gd name="T12" fmla="*/ 58 w 165"/>
                  <a:gd name="T13" fmla="*/ 0 h 148"/>
                  <a:gd name="T14" fmla="*/ 0 w 165"/>
                  <a:gd name="T15" fmla="*/ 58 h 148"/>
                  <a:gd name="T16" fmla="*/ 0 w 165"/>
                  <a:gd name="T17" fmla="*/ 121 h 148"/>
                  <a:gd name="T18" fmla="*/ 75 w 165"/>
                  <a:gd name="T19" fmla="*/ 148 h 148"/>
                  <a:gd name="T20" fmla="*/ 90 w 165"/>
                  <a:gd name="T21" fmla="*/ 148 h 148"/>
                  <a:gd name="T22" fmla="*/ 165 w 165"/>
                  <a:gd name="T23" fmla="*/ 121 h 148"/>
                  <a:gd name="T24" fmla="*/ 165 w 165"/>
                  <a:gd name="T25" fmla="*/ 58 h 148"/>
                  <a:gd name="T26" fmla="*/ 107 w 165"/>
                  <a:gd name="T2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5" h="148">
                    <a:moveTo>
                      <a:pt x="107" y="0"/>
                    </a:moveTo>
                    <a:cubicBezTo>
                      <a:pt x="82" y="10"/>
                      <a:pt x="82" y="10"/>
                      <a:pt x="82" y="10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82" y="10"/>
                      <a:pt x="82" y="10"/>
                      <a:pt x="82" y="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36" y="6"/>
                      <a:pt x="0" y="21"/>
                      <a:pt x="0" y="58"/>
                    </a:cubicBezTo>
                    <a:cubicBezTo>
                      <a:pt x="0" y="111"/>
                      <a:pt x="0" y="121"/>
                      <a:pt x="0" y="121"/>
                    </a:cubicBezTo>
                    <a:cubicBezTo>
                      <a:pt x="0" y="121"/>
                      <a:pt x="2" y="148"/>
                      <a:pt x="75" y="148"/>
                    </a:cubicBezTo>
                    <a:cubicBezTo>
                      <a:pt x="90" y="148"/>
                      <a:pt x="90" y="148"/>
                      <a:pt x="90" y="148"/>
                    </a:cubicBezTo>
                    <a:cubicBezTo>
                      <a:pt x="163" y="148"/>
                      <a:pt x="165" y="121"/>
                      <a:pt x="165" y="121"/>
                    </a:cubicBezTo>
                    <a:cubicBezTo>
                      <a:pt x="165" y="121"/>
                      <a:pt x="165" y="111"/>
                      <a:pt x="165" y="58"/>
                    </a:cubicBezTo>
                    <a:cubicBezTo>
                      <a:pt x="165" y="21"/>
                      <a:pt x="129" y="6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Oval 564"/>
              <p:cNvSpPr>
                <a:spLocks noChangeArrowheads="1"/>
              </p:cNvSpPr>
              <p:nvPr/>
            </p:nvSpPr>
            <p:spPr bwMode="auto">
              <a:xfrm>
                <a:off x="1001669" y="3575961"/>
                <a:ext cx="141371" cy="1637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5" name="等腰三角形 74"/>
          <p:cNvSpPr/>
          <p:nvPr/>
        </p:nvSpPr>
        <p:spPr bwMode="auto">
          <a:xfrm rot="5400000">
            <a:off x="3099203" y="2392314"/>
            <a:ext cx="2011662" cy="265875"/>
          </a:xfrm>
          <a:prstGeom prst="triangle">
            <a:avLst/>
          </a:prstGeom>
          <a:solidFill>
            <a:srgbClr val="9894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Font typeface="Arial" pitchFamily="34" charset="0"/>
              <a:buNone/>
            </a:pPr>
            <a:endParaRPr lang="zh-CN" altLang="en-US" sz="135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378182" y="1107791"/>
            <a:ext cx="1346693" cy="2683691"/>
            <a:chOff x="7378183" y="1107791"/>
            <a:chExt cx="1128100" cy="2683691"/>
          </a:xfrm>
        </p:grpSpPr>
        <p:sp>
          <p:nvSpPr>
            <p:cNvPr id="76" name="圆角矩形 75"/>
            <p:cNvSpPr/>
            <p:nvPr/>
          </p:nvSpPr>
          <p:spPr>
            <a:xfrm>
              <a:off x="7474059" y="1326415"/>
              <a:ext cx="928533" cy="432000"/>
            </a:xfrm>
            <a:prstGeom prst="roundRect">
              <a:avLst/>
            </a:prstGeom>
            <a:solidFill>
              <a:srgbClr val="E78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公共安全</a:t>
              </a:r>
              <a:endParaRPr lang="zh-CN" altLang="en-US" sz="1200" dirty="0">
                <a:solidFill>
                  <a:prstClr val="white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7479076" y="1929186"/>
              <a:ext cx="928533" cy="432000"/>
            </a:xfrm>
            <a:prstGeom prst="roundRect">
              <a:avLst/>
            </a:prstGeom>
            <a:solidFill>
              <a:srgbClr val="E78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商业经营</a:t>
              </a:r>
              <a:endParaRPr lang="zh-CN" altLang="en-US" sz="1200" dirty="0">
                <a:solidFill>
                  <a:prstClr val="white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7484093" y="2531957"/>
              <a:ext cx="928533" cy="432000"/>
            </a:xfrm>
            <a:prstGeom prst="roundRect">
              <a:avLst/>
            </a:prstGeom>
            <a:solidFill>
              <a:srgbClr val="E78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气象水利</a:t>
              </a:r>
              <a:endParaRPr lang="zh-CN" altLang="en-US" sz="1200" dirty="0">
                <a:solidFill>
                  <a:prstClr val="white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7489110" y="3134729"/>
              <a:ext cx="928533" cy="432000"/>
            </a:xfrm>
            <a:prstGeom prst="roundRect">
              <a:avLst/>
            </a:prstGeom>
            <a:solidFill>
              <a:srgbClr val="E78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rPr>
                <a:t>交通运输</a:t>
              </a:r>
              <a:endParaRPr lang="zh-CN" altLang="en-US" sz="1200" dirty="0">
                <a:solidFill>
                  <a:prstClr val="white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7378183" y="1107791"/>
              <a:ext cx="1128100" cy="2683691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prstClr val="white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0" y="4621500"/>
            <a:ext cx="9144000" cy="5220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以多种方式服务于公共安全、商业经营、气象水利、交通运输等行业。</a:t>
            </a:r>
          </a:p>
        </p:txBody>
      </p:sp>
      <p:sp>
        <p:nvSpPr>
          <p:cNvPr id="40" name="矩形 39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9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00"/>
    </mc:Choice>
    <mc:Fallback xmlns="">
      <p:transition spd="slow" advTm="1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9" grpId="0" animBg="1"/>
      <p:bldP spid="75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亚信智慧眼使用了 </a:t>
            </a:r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中的数据采集、实时处理和可视化等能力，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并通过 </a:t>
            </a:r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汇聚来自运营商和互联网合作伙伴的位置数据。</a:t>
            </a:r>
          </a:p>
        </p:txBody>
      </p:sp>
      <p:sp>
        <p:nvSpPr>
          <p:cNvPr id="41" name="TextBox 51"/>
          <p:cNvSpPr txBox="1"/>
          <p:nvPr/>
        </p:nvSpPr>
        <p:spPr>
          <a:xfrm>
            <a:off x="47746" y="60411"/>
            <a:ext cx="1943710" cy="527221"/>
          </a:xfrm>
          <a:prstGeom prst="rect">
            <a:avLst/>
          </a:prstGeom>
          <a:solidFill>
            <a:srgbClr val="15559D">
              <a:alpha val="93000"/>
            </a:srgbClr>
          </a:solidFill>
          <a:ln w="28575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智慧</a:t>
            </a:r>
            <a:r>
              <a:rPr lang="zh-CN" altLang="en-US" sz="16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眼</a:t>
            </a:r>
            <a:r>
              <a:rPr lang="en-US" altLang="zh-CN" sz="16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—</a:t>
            </a:r>
            <a:r>
              <a:rPr lang="zh-CN" altLang="en-US" sz="16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实现案例</a:t>
            </a:r>
            <a:endParaRPr lang="zh-CN" altLang="en-US" sz="1600" b="1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3597" y="858216"/>
            <a:ext cx="8575693" cy="3236112"/>
            <a:chOff x="263597" y="858216"/>
            <a:chExt cx="8575693" cy="3236112"/>
          </a:xfrm>
        </p:grpSpPr>
        <p:grpSp>
          <p:nvGrpSpPr>
            <p:cNvPr id="2" name="组合 1"/>
            <p:cNvGrpSpPr/>
            <p:nvPr/>
          </p:nvGrpSpPr>
          <p:grpSpPr>
            <a:xfrm>
              <a:off x="263597" y="882238"/>
              <a:ext cx="8575693" cy="3212090"/>
              <a:chOff x="263597" y="882238"/>
              <a:chExt cx="8575693" cy="3212090"/>
            </a:xfrm>
          </p:grpSpPr>
          <p:grpSp>
            <p:nvGrpSpPr>
              <p:cNvPr id="44" name="组合 43"/>
              <p:cNvGrpSpPr>
                <a:grpSpLocks noChangeAspect="1"/>
              </p:cNvGrpSpPr>
              <p:nvPr/>
            </p:nvGrpSpPr>
            <p:grpSpPr>
              <a:xfrm>
                <a:off x="3934927" y="1606946"/>
                <a:ext cx="2642354" cy="2368521"/>
                <a:chOff x="3296454" y="1405193"/>
                <a:chExt cx="675118" cy="605154"/>
              </a:xfrm>
            </p:grpSpPr>
            <p:sp>
              <p:nvSpPr>
                <p:cNvPr id="45" name="Freeform 298"/>
                <p:cNvSpPr>
                  <a:spLocks/>
                </p:cNvSpPr>
                <p:nvPr/>
              </p:nvSpPr>
              <p:spPr bwMode="auto">
                <a:xfrm>
                  <a:off x="3296454" y="1599939"/>
                  <a:ext cx="675118" cy="410408"/>
                </a:xfrm>
                <a:custGeom>
                  <a:avLst/>
                  <a:gdLst>
                    <a:gd name="T0" fmla="*/ 216 w 396"/>
                    <a:gd name="T1" fmla="*/ 0 h 241"/>
                    <a:gd name="T2" fmla="*/ 216 w 396"/>
                    <a:gd name="T3" fmla="*/ 72 h 241"/>
                    <a:gd name="T4" fmla="*/ 117 w 396"/>
                    <a:gd name="T5" fmla="*/ 0 h 241"/>
                    <a:gd name="T6" fmla="*/ 117 w 396"/>
                    <a:gd name="T7" fmla="*/ 70 h 241"/>
                    <a:gd name="T8" fmla="*/ 0 w 396"/>
                    <a:gd name="T9" fmla="*/ 0 h 241"/>
                    <a:gd name="T10" fmla="*/ 0 w 396"/>
                    <a:gd name="T11" fmla="*/ 101 h 241"/>
                    <a:gd name="T12" fmla="*/ 0 w 396"/>
                    <a:gd name="T13" fmla="*/ 218 h 241"/>
                    <a:gd name="T14" fmla="*/ 18 w 396"/>
                    <a:gd name="T15" fmla="*/ 241 h 241"/>
                    <a:gd name="T16" fmla="*/ 305 w 396"/>
                    <a:gd name="T17" fmla="*/ 241 h 241"/>
                    <a:gd name="T18" fmla="*/ 323 w 396"/>
                    <a:gd name="T19" fmla="*/ 241 h 241"/>
                    <a:gd name="T20" fmla="*/ 323 w 396"/>
                    <a:gd name="T21" fmla="*/ 183 h 241"/>
                    <a:gd name="T22" fmla="*/ 367 w 396"/>
                    <a:gd name="T23" fmla="*/ 183 h 241"/>
                    <a:gd name="T24" fmla="*/ 367 w 396"/>
                    <a:gd name="T25" fmla="*/ 241 h 241"/>
                    <a:gd name="T26" fmla="*/ 396 w 396"/>
                    <a:gd name="T27" fmla="*/ 241 h 241"/>
                    <a:gd name="T28" fmla="*/ 396 w 396"/>
                    <a:gd name="T29" fmla="*/ 76 h 241"/>
                    <a:gd name="T30" fmla="*/ 305 w 396"/>
                    <a:gd name="T31" fmla="*/ 76 h 241"/>
                    <a:gd name="T32" fmla="*/ 216 w 396"/>
                    <a:gd name="T33" fmla="*/ 0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96" h="241">
                      <a:moveTo>
                        <a:pt x="216" y="0"/>
                      </a:moveTo>
                      <a:cubicBezTo>
                        <a:pt x="216" y="72"/>
                        <a:pt x="216" y="72"/>
                        <a:pt x="216" y="72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70"/>
                        <a:pt x="117" y="70"/>
                        <a:pt x="117" y="7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218"/>
                        <a:pt x="2" y="241"/>
                        <a:pt x="18" y="241"/>
                      </a:cubicBezTo>
                      <a:cubicBezTo>
                        <a:pt x="35" y="241"/>
                        <a:pt x="305" y="241"/>
                        <a:pt x="305" y="241"/>
                      </a:cubicBezTo>
                      <a:cubicBezTo>
                        <a:pt x="323" y="241"/>
                        <a:pt x="323" y="241"/>
                        <a:pt x="323" y="241"/>
                      </a:cubicBezTo>
                      <a:cubicBezTo>
                        <a:pt x="323" y="183"/>
                        <a:pt x="323" y="183"/>
                        <a:pt x="323" y="183"/>
                      </a:cubicBezTo>
                      <a:cubicBezTo>
                        <a:pt x="367" y="183"/>
                        <a:pt x="367" y="183"/>
                        <a:pt x="367" y="183"/>
                      </a:cubicBezTo>
                      <a:cubicBezTo>
                        <a:pt x="367" y="241"/>
                        <a:pt x="367" y="241"/>
                        <a:pt x="367" y="241"/>
                      </a:cubicBezTo>
                      <a:cubicBezTo>
                        <a:pt x="396" y="241"/>
                        <a:pt x="396" y="241"/>
                        <a:pt x="396" y="241"/>
                      </a:cubicBezTo>
                      <a:cubicBezTo>
                        <a:pt x="396" y="76"/>
                        <a:pt x="396" y="76"/>
                        <a:pt x="396" y="76"/>
                      </a:cubicBezTo>
                      <a:cubicBezTo>
                        <a:pt x="305" y="76"/>
                        <a:pt x="305" y="76"/>
                        <a:pt x="305" y="76"/>
                      </a:cubicBez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9894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Rectangle 299"/>
                <p:cNvSpPr>
                  <a:spLocks noChangeArrowheads="1"/>
                </p:cNvSpPr>
                <p:nvPr/>
              </p:nvSpPr>
              <p:spPr bwMode="auto">
                <a:xfrm>
                  <a:off x="3816497" y="1669903"/>
                  <a:ext cx="155075" cy="38949"/>
                </a:xfrm>
                <a:prstGeom prst="rect">
                  <a:avLst/>
                </a:prstGeom>
                <a:solidFill>
                  <a:srgbClr val="68B1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Rectangle 300"/>
                <p:cNvSpPr>
                  <a:spLocks noChangeArrowheads="1"/>
                </p:cNvSpPr>
                <p:nvPr/>
              </p:nvSpPr>
              <p:spPr bwMode="auto">
                <a:xfrm>
                  <a:off x="3893674" y="1405193"/>
                  <a:ext cx="49047" cy="247399"/>
                </a:xfrm>
                <a:prstGeom prst="rect">
                  <a:avLst/>
                </a:prstGeom>
                <a:solidFill>
                  <a:srgbClr val="68B1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Rectangle 301"/>
                <p:cNvSpPr>
                  <a:spLocks noChangeArrowheads="1"/>
                </p:cNvSpPr>
                <p:nvPr/>
              </p:nvSpPr>
              <p:spPr bwMode="auto">
                <a:xfrm>
                  <a:off x="3823710" y="1527811"/>
                  <a:ext cx="49047" cy="123339"/>
                </a:xfrm>
                <a:prstGeom prst="rect">
                  <a:avLst/>
                </a:prstGeom>
                <a:solidFill>
                  <a:srgbClr val="68B1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pic>
            <p:nvPicPr>
              <p:cNvPr id="1027" name="图片 9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3816" y="1667541"/>
                <a:ext cx="1576580" cy="1014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图片 3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6188" y="2727267"/>
                <a:ext cx="1579231" cy="1028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766" y="1679825"/>
                <a:ext cx="432000" cy="389780"/>
              </a:xfrm>
              <a:prstGeom prst="rect">
                <a:avLst/>
              </a:prstGeom>
            </p:spPr>
          </p:pic>
          <p:pic>
            <p:nvPicPr>
              <p:cNvPr id="17" name="Picture 10" descr="c:\users\administrator\appdata\roaming\360se6\User Data\temp\u=4106845118,2392590568&amp;fm=21&amp;gp=0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766" y="2728901"/>
                <a:ext cx="432000" cy="413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0855" y="3306723"/>
                <a:ext cx="185037" cy="180000"/>
              </a:xfrm>
              <a:prstGeom prst="rect">
                <a:avLst/>
              </a:prstGeom>
              <a:solidFill>
                <a:schemeClr val="tx1"/>
              </a:solid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2131" y="3569338"/>
                <a:ext cx="291408" cy="180000"/>
              </a:xfrm>
              <a:prstGeom prst="rect">
                <a:avLst/>
              </a:prstGeom>
              <a:solidFill>
                <a:schemeClr val="tx1"/>
              </a:solidFill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7090" y="3569338"/>
                <a:ext cx="482138" cy="180000"/>
              </a:xfrm>
              <a:prstGeom prst="rect">
                <a:avLst/>
              </a:prstGeom>
              <a:solidFill>
                <a:schemeClr val="tx1"/>
              </a:solidFill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25266" y="3306723"/>
                <a:ext cx="523981" cy="180000"/>
              </a:xfrm>
              <a:prstGeom prst="rect">
                <a:avLst/>
              </a:prstGeom>
              <a:solidFill>
                <a:schemeClr val="tx1"/>
              </a:solidFill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2779" y="3569338"/>
                <a:ext cx="367786" cy="180000"/>
              </a:xfrm>
              <a:prstGeom prst="rect">
                <a:avLst/>
              </a:prstGeom>
              <a:solidFill>
                <a:schemeClr val="tx1"/>
              </a:solidFill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2718" y="3306723"/>
                <a:ext cx="439502" cy="180000"/>
              </a:xfrm>
              <a:prstGeom prst="rect">
                <a:avLst/>
              </a:prstGeom>
              <a:solidFill>
                <a:schemeClr val="tx1"/>
              </a:solidFill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14117" y="3569338"/>
                <a:ext cx="635130" cy="180000"/>
              </a:xfrm>
              <a:prstGeom prst="rect">
                <a:avLst/>
              </a:prstGeom>
              <a:solidFill>
                <a:schemeClr val="tx1"/>
              </a:solidFill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98937" y="3306723"/>
                <a:ext cx="740736" cy="180000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55" name="圆角矩形 54"/>
              <p:cNvSpPr/>
              <p:nvPr/>
            </p:nvSpPr>
            <p:spPr>
              <a:xfrm>
                <a:off x="7020896" y="1340694"/>
                <a:ext cx="1818394" cy="2683691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263598" y="1383893"/>
                <a:ext cx="1642598" cy="2710435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prstClr val="white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59" name="文本框 10"/>
              <p:cNvSpPr txBox="1"/>
              <p:nvPr/>
            </p:nvSpPr>
            <p:spPr>
              <a:xfrm>
                <a:off x="263597" y="900161"/>
                <a:ext cx="16425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rgbClr val="2F4FA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数据提供方</a:t>
                </a:r>
                <a:endParaRPr lang="zh-CN" altLang="en-US" sz="1600" dirty="0">
                  <a:solidFill>
                    <a:srgbClr val="2F4FA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82888" y="1707907"/>
                <a:ext cx="1116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运营商</a:t>
                </a:r>
                <a:r>
                  <a:rPr lang="zh-CN" altLang="en-US" sz="1200" dirty="0" smtClean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数据</a:t>
                </a:r>
                <a:endParaRPr lang="zh-CN" altLang="en-US" sz="1200" dirty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682888" y="2768755"/>
                <a:ext cx="1116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zh-CN" altLang="en-US" sz="1200" dirty="0" smtClean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政府区域数据</a:t>
                </a:r>
                <a:endParaRPr lang="zh-CN" altLang="en-US" sz="1200" dirty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682888" y="3302057"/>
                <a:ext cx="1116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zh-CN" altLang="en-US" sz="1200" dirty="0" smtClean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旅游基础数据</a:t>
                </a:r>
                <a:endParaRPr lang="zh-CN" altLang="en-US" sz="1200" dirty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682888" y="2221678"/>
                <a:ext cx="1116000" cy="373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地图</a:t>
                </a:r>
                <a:r>
                  <a:rPr lang="zh-CN" altLang="en-US" sz="1200" dirty="0" smtClean="0">
                    <a:solidFill>
                      <a:srgbClr val="98948F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数据</a:t>
                </a:r>
                <a:endParaRPr lang="zh-CN" altLang="en-US" sz="1200" dirty="0">
                  <a:solidFill>
                    <a:srgbClr val="98948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766" y="2195028"/>
                <a:ext cx="432000" cy="427120"/>
              </a:xfrm>
              <a:prstGeom prst="rect">
                <a:avLst/>
              </a:prstGeom>
            </p:spPr>
          </p:pic>
          <p:sp>
            <p:nvSpPr>
              <p:cNvPr id="64" name="Freeform 261"/>
              <p:cNvSpPr>
                <a:spLocks noChangeAspect="1"/>
              </p:cNvSpPr>
              <p:nvPr/>
            </p:nvSpPr>
            <p:spPr bwMode="auto">
              <a:xfrm>
                <a:off x="341766" y="3296820"/>
                <a:ext cx="432000" cy="344090"/>
              </a:xfrm>
              <a:custGeom>
                <a:avLst/>
                <a:gdLst>
                  <a:gd name="T0" fmla="*/ 339 w 339"/>
                  <a:gd name="T1" fmla="*/ 128 h 270"/>
                  <a:gd name="T2" fmla="*/ 311 w 339"/>
                  <a:gd name="T3" fmla="*/ 120 h 270"/>
                  <a:gd name="T4" fmla="*/ 282 w 339"/>
                  <a:gd name="T5" fmla="*/ 135 h 270"/>
                  <a:gd name="T6" fmla="*/ 206 w 339"/>
                  <a:gd name="T7" fmla="*/ 104 h 270"/>
                  <a:gd name="T8" fmla="*/ 278 w 339"/>
                  <a:gd name="T9" fmla="*/ 6 h 270"/>
                  <a:gd name="T10" fmla="*/ 257 w 339"/>
                  <a:gd name="T11" fmla="*/ 0 h 270"/>
                  <a:gd name="T12" fmla="*/ 131 w 339"/>
                  <a:gd name="T13" fmla="*/ 84 h 270"/>
                  <a:gd name="T14" fmla="*/ 42 w 339"/>
                  <a:gd name="T15" fmla="*/ 57 h 270"/>
                  <a:gd name="T16" fmla="*/ 27 w 339"/>
                  <a:gd name="T17" fmla="*/ 96 h 270"/>
                  <a:gd name="T18" fmla="*/ 118 w 339"/>
                  <a:gd name="T19" fmla="*/ 124 h 270"/>
                  <a:gd name="T20" fmla="*/ 167 w 339"/>
                  <a:gd name="T21" fmla="*/ 262 h 270"/>
                  <a:gd name="T22" fmla="*/ 187 w 339"/>
                  <a:gd name="T23" fmla="*/ 270 h 270"/>
                  <a:gd name="T24" fmla="*/ 187 w 339"/>
                  <a:gd name="T25" fmla="*/ 146 h 270"/>
                  <a:gd name="T26" fmla="*/ 273 w 339"/>
                  <a:gd name="T27" fmla="*/ 172 h 270"/>
                  <a:gd name="T28" fmla="*/ 305 w 339"/>
                  <a:gd name="T29" fmla="*/ 164 h 270"/>
                  <a:gd name="T30" fmla="*/ 339 w 339"/>
                  <a:gd name="T31" fmla="*/ 128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9" h="270">
                    <a:moveTo>
                      <a:pt x="339" y="128"/>
                    </a:moveTo>
                    <a:cubicBezTo>
                      <a:pt x="311" y="120"/>
                      <a:pt x="311" y="120"/>
                      <a:pt x="311" y="120"/>
                    </a:cubicBezTo>
                    <a:cubicBezTo>
                      <a:pt x="282" y="135"/>
                      <a:pt x="282" y="135"/>
                      <a:pt x="282" y="135"/>
                    </a:cubicBezTo>
                    <a:cubicBezTo>
                      <a:pt x="206" y="104"/>
                      <a:pt x="206" y="104"/>
                      <a:pt x="206" y="104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131" y="84"/>
                      <a:pt x="131" y="84"/>
                      <a:pt x="131" y="84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57"/>
                      <a:pt x="0" y="63"/>
                      <a:pt x="27" y="96"/>
                    </a:cubicBezTo>
                    <a:cubicBezTo>
                      <a:pt x="118" y="124"/>
                      <a:pt x="118" y="124"/>
                      <a:pt x="118" y="124"/>
                    </a:cubicBezTo>
                    <a:cubicBezTo>
                      <a:pt x="167" y="262"/>
                      <a:pt x="167" y="262"/>
                      <a:pt x="167" y="262"/>
                    </a:cubicBezTo>
                    <a:cubicBezTo>
                      <a:pt x="187" y="270"/>
                      <a:pt x="187" y="270"/>
                      <a:pt x="187" y="270"/>
                    </a:cubicBezTo>
                    <a:cubicBezTo>
                      <a:pt x="187" y="146"/>
                      <a:pt x="187" y="146"/>
                      <a:pt x="187" y="146"/>
                    </a:cubicBezTo>
                    <a:cubicBezTo>
                      <a:pt x="273" y="172"/>
                      <a:pt x="273" y="172"/>
                      <a:pt x="273" y="172"/>
                    </a:cubicBezTo>
                    <a:cubicBezTo>
                      <a:pt x="273" y="172"/>
                      <a:pt x="289" y="180"/>
                      <a:pt x="305" y="164"/>
                    </a:cubicBezTo>
                    <a:cubicBezTo>
                      <a:pt x="321" y="149"/>
                      <a:pt x="339" y="128"/>
                      <a:pt x="339" y="128"/>
                    </a:cubicBezTo>
                    <a:close/>
                  </a:path>
                </a:pathLst>
              </a:custGeom>
              <a:solidFill>
                <a:srgbClr val="E78638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cxnSp>
            <p:nvCxnSpPr>
              <p:cNvPr id="67" name="曲线连接符 66"/>
              <p:cNvCxnSpPr>
                <a:stCxn id="60" idx="3"/>
              </p:cNvCxnSpPr>
              <p:nvPr/>
            </p:nvCxnSpPr>
            <p:spPr>
              <a:xfrm>
                <a:off x="1798888" y="1892573"/>
                <a:ext cx="820853" cy="803794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98948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曲线连接符 70"/>
              <p:cNvCxnSpPr>
                <a:stCxn id="63" idx="3"/>
              </p:cNvCxnSpPr>
              <p:nvPr/>
            </p:nvCxnSpPr>
            <p:spPr>
              <a:xfrm>
                <a:off x="1798888" y="2408588"/>
                <a:ext cx="820853" cy="287779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98948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曲线连接符 73"/>
              <p:cNvCxnSpPr>
                <a:stCxn id="61" idx="3"/>
              </p:cNvCxnSpPr>
              <p:nvPr/>
            </p:nvCxnSpPr>
            <p:spPr>
              <a:xfrm flipV="1">
                <a:off x="1798888" y="2696367"/>
                <a:ext cx="820853" cy="257054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98948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曲线连接符 76"/>
              <p:cNvCxnSpPr>
                <a:stCxn id="62" idx="3"/>
              </p:cNvCxnSpPr>
              <p:nvPr/>
            </p:nvCxnSpPr>
            <p:spPr>
              <a:xfrm flipV="1">
                <a:off x="1798888" y="2696367"/>
                <a:ext cx="820853" cy="790356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98948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曲线连接符 98"/>
              <p:cNvCxnSpPr>
                <a:stCxn id="45" idx="5"/>
              </p:cNvCxnSpPr>
              <p:nvPr/>
            </p:nvCxnSpPr>
            <p:spPr>
              <a:xfrm flipH="1" flipV="1">
                <a:off x="2947363" y="2696367"/>
                <a:ext cx="987564" cy="345979"/>
              </a:xfrm>
              <a:prstGeom prst="curvedConnector5">
                <a:avLst>
                  <a:gd name="adj1" fmla="val 25000"/>
                  <a:gd name="adj2" fmla="val -1006"/>
                  <a:gd name="adj3" fmla="val 54603"/>
                </a:avLst>
              </a:prstGeom>
              <a:ln w="28575">
                <a:solidFill>
                  <a:srgbClr val="98948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1" name="图片 11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97904" y="882238"/>
                <a:ext cx="1187329" cy="374400"/>
              </a:xfrm>
              <a:prstGeom prst="rect">
                <a:avLst/>
              </a:prstGeom>
            </p:spPr>
          </p:pic>
          <p:sp>
            <p:nvSpPr>
              <p:cNvPr id="112" name="文本框 10"/>
              <p:cNvSpPr txBox="1"/>
              <p:nvPr/>
            </p:nvSpPr>
            <p:spPr>
              <a:xfrm>
                <a:off x="7075351" y="900161"/>
                <a:ext cx="16425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rgbClr val="2F4FA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数据应用</a:t>
                </a:r>
                <a:endParaRPr lang="zh-CN" altLang="en-US" sz="1600" dirty="0">
                  <a:solidFill>
                    <a:srgbClr val="2F4FA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3" name="文本框 10"/>
              <p:cNvSpPr txBox="1"/>
              <p:nvPr/>
            </p:nvSpPr>
            <p:spPr>
              <a:xfrm>
                <a:off x="3804155" y="2986133"/>
                <a:ext cx="9063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200" dirty="0" smtClean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Data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4" name="文本框 10"/>
              <p:cNvSpPr txBox="1"/>
              <p:nvPr/>
            </p:nvSpPr>
            <p:spPr>
              <a:xfrm>
                <a:off x="4524757" y="2986133"/>
                <a:ext cx="9063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200" dirty="0" smtClean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CI/CD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5" name="文本框 10"/>
              <p:cNvSpPr txBox="1"/>
              <p:nvPr/>
            </p:nvSpPr>
            <p:spPr>
              <a:xfrm>
                <a:off x="5300444" y="2986133"/>
                <a:ext cx="9063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200" dirty="0" smtClean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DevOps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cxnSp>
            <p:nvCxnSpPr>
              <p:cNvPr id="121" name="曲线连接符 120"/>
              <p:cNvCxnSpPr>
                <a:stCxn id="1027" idx="1"/>
                <a:endCxn id="45" idx="14"/>
              </p:cNvCxnSpPr>
              <p:nvPr/>
            </p:nvCxnSpPr>
            <p:spPr>
              <a:xfrm rot="10800000" flipV="1">
                <a:off x="6577282" y="2175041"/>
                <a:ext cx="556535" cy="700676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98948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曲线连接符 125"/>
              <p:cNvCxnSpPr>
                <a:stCxn id="1028" idx="1"/>
                <a:endCxn id="45" idx="14"/>
              </p:cNvCxnSpPr>
              <p:nvPr/>
            </p:nvCxnSpPr>
            <p:spPr>
              <a:xfrm rot="10800000">
                <a:off x="6577282" y="2875718"/>
                <a:ext cx="548907" cy="365739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98948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任意多边形 49"/>
              <p:cNvSpPr/>
              <p:nvPr/>
            </p:nvSpPr>
            <p:spPr>
              <a:xfrm rot="21099518">
                <a:off x="6305802" y="1224839"/>
                <a:ext cx="816864" cy="280464"/>
              </a:xfrm>
              <a:custGeom>
                <a:avLst/>
                <a:gdLst>
                  <a:gd name="connsiteX0" fmla="*/ 0 w 816864"/>
                  <a:gd name="connsiteY0" fmla="*/ 280464 h 280464"/>
                  <a:gd name="connsiteX1" fmla="*/ 256032 w 816864"/>
                  <a:gd name="connsiteY1" fmla="*/ 48 h 280464"/>
                  <a:gd name="connsiteX2" fmla="*/ 536448 w 816864"/>
                  <a:gd name="connsiteY2" fmla="*/ 256080 h 280464"/>
                  <a:gd name="connsiteX3" fmla="*/ 816864 w 816864"/>
                  <a:gd name="connsiteY3" fmla="*/ 48816 h 28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6864" h="280464">
                    <a:moveTo>
                      <a:pt x="0" y="280464"/>
                    </a:moveTo>
                    <a:cubicBezTo>
                      <a:pt x="83312" y="142288"/>
                      <a:pt x="166624" y="4112"/>
                      <a:pt x="256032" y="48"/>
                    </a:cubicBezTo>
                    <a:cubicBezTo>
                      <a:pt x="345440" y="-4016"/>
                      <a:pt x="442976" y="247952"/>
                      <a:pt x="536448" y="256080"/>
                    </a:cubicBezTo>
                    <a:cubicBezTo>
                      <a:pt x="629920" y="264208"/>
                      <a:pt x="816864" y="48816"/>
                      <a:pt x="816864" y="48816"/>
                    </a:cubicBezTo>
                  </a:path>
                </a:pathLst>
              </a:custGeom>
              <a:noFill/>
              <a:ln w="76200">
                <a:solidFill>
                  <a:srgbClr val="98948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337" y="858216"/>
              <a:ext cx="1349974" cy="411338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9" r="69223"/>
            <a:stretch/>
          </p:blipFill>
          <p:spPr>
            <a:xfrm>
              <a:off x="2578712" y="2505208"/>
              <a:ext cx="415479" cy="406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9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500"/>
    </mc:Choice>
    <mc:Fallback xmlns="">
      <p:transition spd="slow" advClick="0" advTm="1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8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LDP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通过 </a:t>
            </a:r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提供大数据能力，通过 </a:t>
            </a:r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实现数据流通。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可以支持公有云、专有云和私有云三种部署形式，助您轻松变现大数据。</a:t>
            </a:r>
          </a:p>
        </p:txBody>
      </p:sp>
      <p:sp>
        <p:nvSpPr>
          <p:cNvPr id="5" name="矩形 4"/>
          <p:cNvSpPr/>
          <p:nvPr/>
        </p:nvSpPr>
        <p:spPr>
          <a:xfrm>
            <a:off x="1906754" y="1815147"/>
            <a:ext cx="5330492" cy="20905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52" y="2925597"/>
            <a:ext cx="2104651" cy="663659"/>
          </a:xfrm>
          <a:prstGeom prst="rect">
            <a:avLst/>
          </a:prstGeom>
          <a:ln>
            <a:noFill/>
          </a:ln>
        </p:spPr>
      </p:pic>
      <p:sp>
        <p:nvSpPr>
          <p:cNvPr id="8" name="Freeform 207"/>
          <p:cNvSpPr>
            <a:spLocks noChangeAspect="1"/>
          </p:cNvSpPr>
          <p:nvPr/>
        </p:nvSpPr>
        <p:spPr bwMode="auto">
          <a:xfrm>
            <a:off x="5667771" y="746834"/>
            <a:ext cx="1336444" cy="719269"/>
          </a:xfrm>
          <a:custGeom>
            <a:avLst/>
            <a:gdLst>
              <a:gd name="T0" fmla="*/ 267 w 288"/>
              <a:gd name="T1" fmla="*/ 86 h 153"/>
              <a:gd name="T2" fmla="*/ 267 w 288"/>
              <a:gd name="T3" fmla="*/ 82 h 153"/>
              <a:gd name="T4" fmla="*/ 214 w 288"/>
              <a:gd name="T5" fmla="*/ 29 h 153"/>
              <a:gd name="T6" fmla="*/ 188 w 288"/>
              <a:gd name="T7" fmla="*/ 37 h 153"/>
              <a:gd name="T8" fmla="*/ 129 w 288"/>
              <a:gd name="T9" fmla="*/ 0 h 153"/>
              <a:gd name="T10" fmla="*/ 70 w 288"/>
              <a:gd name="T11" fmla="*/ 37 h 153"/>
              <a:gd name="T12" fmla="*/ 51 w 288"/>
              <a:gd name="T13" fmla="*/ 31 h 153"/>
              <a:gd name="T14" fmla="*/ 21 w 288"/>
              <a:gd name="T15" fmla="*/ 61 h 153"/>
              <a:gd name="T16" fmla="*/ 22 w 288"/>
              <a:gd name="T17" fmla="*/ 70 h 153"/>
              <a:gd name="T18" fmla="*/ 0 w 288"/>
              <a:gd name="T19" fmla="*/ 108 h 153"/>
              <a:gd name="T20" fmla="*/ 44 w 288"/>
              <a:gd name="T21" fmla="*/ 153 h 153"/>
              <a:gd name="T22" fmla="*/ 44 w 288"/>
              <a:gd name="T23" fmla="*/ 153 h 153"/>
              <a:gd name="T24" fmla="*/ 45 w 288"/>
              <a:gd name="T25" fmla="*/ 153 h 153"/>
              <a:gd name="T26" fmla="*/ 45 w 288"/>
              <a:gd name="T27" fmla="*/ 153 h 153"/>
              <a:gd name="T28" fmla="*/ 45 w 288"/>
              <a:gd name="T29" fmla="*/ 153 h 153"/>
              <a:gd name="T30" fmla="*/ 251 w 288"/>
              <a:gd name="T31" fmla="*/ 153 h 153"/>
              <a:gd name="T32" fmla="*/ 253 w 288"/>
              <a:gd name="T33" fmla="*/ 153 h 153"/>
              <a:gd name="T34" fmla="*/ 288 w 288"/>
              <a:gd name="T35" fmla="*/ 118 h 153"/>
              <a:gd name="T36" fmla="*/ 267 w 288"/>
              <a:gd name="T37" fmla="*/ 8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8" h="153">
                <a:moveTo>
                  <a:pt x="267" y="86"/>
                </a:moveTo>
                <a:cubicBezTo>
                  <a:pt x="267" y="84"/>
                  <a:pt x="267" y="83"/>
                  <a:pt x="267" y="82"/>
                </a:cubicBezTo>
                <a:cubicBezTo>
                  <a:pt x="267" y="53"/>
                  <a:pt x="243" y="29"/>
                  <a:pt x="214" y="29"/>
                </a:cubicBezTo>
                <a:cubicBezTo>
                  <a:pt x="204" y="29"/>
                  <a:pt x="195" y="32"/>
                  <a:pt x="188" y="37"/>
                </a:cubicBezTo>
                <a:cubicBezTo>
                  <a:pt x="177" y="15"/>
                  <a:pt x="155" y="0"/>
                  <a:pt x="129" y="0"/>
                </a:cubicBezTo>
                <a:cubicBezTo>
                  <a:pt x="103" y="0"/>
                  <a:pt x="80" y="15"/>
                  <a:pt x="70" y="37"/>
                </a:cubicBezTo>
                <a:cubicBezTo>
                  <a:pt x="64" y="33"/>
                  <a:pt x="58" y="31"/>
                  <a:pt x="51" y="31"/>
                </a:cubicBezTo>
                <a:cubicBezTo>
                  <a:pt x="34" y="31"/>
                  <a:pt x="21" y="44"/>
                  <a:pt x="21" y="61"/>
                </a:cubicBezTo>
                <a:cubicBezTo>
                  <a:pt x="21" y="64"/>
                  <a:pt x="21" y="67"/>
                  <a:pt x="22" y="70"/>
                </a:cubicBezTo>
                <a:cubicBezTo>
                  <a:pt x="9" y="78"/>
                  <a:pt x="0" y="92"/>
                  <a:pt x="0" y="108"/>
                </a:cubicBezTo>
                <a:cubicBezTo>
                  <a:pt x="0" y="133"/>
                  <a:pt x="20" y="152"/>
                  <a:pt x="44" y="153"/>
                </a:cubicBezTo>
                <a:cubicBezTo>
                  <a:pt x="44" y="153"/>
                  <a:pt x="44" y="153"/>
                  <a:pt x="44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252" y="153"/>
                  <a:pt x="253" y="153"/>
                  <a:pt x="253" y="153"/>
                </a:cubicBezTo>
                <a:cubicBezTo>
                  <a:pt x="273" y="153"/>
                  <a:pt x="288" y="137"/>
                  <a:pt x="288" y="118"/>
                </a:cubicBezTo>
                <a:cubicBezTo>
                  <a:pt x="288" y="103"/>
                  <a:pt x="279" y="91"/>
                  <a:pt x="267" y="8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  <a:ex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私有云</a:t>
            </a:r>
            <a:endParaRPr lang="en-US" altLang="zh-CN" sz="1600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/>
            <a:r>
              <a:rPr lang="en-US" altLang="zh-CN" sz="14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Private</a:t>
            </a:r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9" name="Freeform 207"/>
          <p:cNvSpPr>
            <a:spLocks noChangeAspect="1"/>
          </p:cNvSpPr>
          <p:nvPr/>
        </p:nvSpPr>
        <p:spPr bwMode="auto">
          <a:xfrm>
            <a:off x="3916882" y="746834"/>
            <a:ext cx="1336444" cy="719269"/>
          </a:xfrm>
          <a:custGeom>
            <a:avLst/>
            <a:gdLst>
              <a:gd name="T0" fmla="*/ 267 w 288"/>
              <a:gd name="T1" fmla="*/ 86 h 153"/>
              <a:gd name="T2" fmla="*/ 267 w 288"/>
              <a:gd name="T3" fmla="*/ 82 h 153"/>
              <a:gd name="T4" fmla="*/ 214 w 288"/>
              <a:gd name="T5" fmla="*/ 29 h 153"/>
              <a:gd name="T6" fmla="*/ 188 w 288"/>
              <a:gd name="T7" fmla="*/ 37 h 153"/>
              <a:gd name="T8" fmla="*/ 129 w 288"/>
              <a:gd name="T9" fmla="*/ 0 h 153"/>
              <a:gd name="T10" fmla="*/ 70 w 288"/>
              <a:gd name="T11" fmla="*/ 37 h 153"/>
              <a:gd name="T12" fmla="*/ 51 w 288"/>
              <a:gd name="T13" fmla="*/ 31 h 153"/>
              <a:gd name="T14" fmla="*/ 21 w 288"/>
              <a:gd name="T15" fmla="*/ 61 h 153"/>
              <a:gd name="T16" fmla="*/ 22 w 288"/>
              <a:gd name="T17" fmla="*/ 70 h 153"/>
              <a:gd name="T18" fmla="*/ 0 w 288"/>
              <a:gd name="T19" fmla="*/ 108 h 153"/>
              <a:gd name="T20" fmla="*/ 44 w 288"/>
              <a:gd name="T21" fmla="*/ 153 h 153"/>
              <a:gd name="T22" fmla="*/ 44 w 288"/>
              <a:gd name="T23" fmla="*/ 153 h 153"/>
              <a:gd name="T24" fmla="*/ 45 w 288"/>
              <a:gd name="T25" fmla="*/ 153 h 153"/>
              <a:gd name="T26" fmla="*/ 45 w 288"/>
              <a:gd name="T27" fmla="*/ 153 h 153"/>
              <a:gd name="T28" fmla="*/ 45 w 288"/>
              <a:gd name="T29" fmla="*/ 153 h 153"/>
              <a:gd name="T30" fmla="*/ 251 w 288"/>
              <a:gd name="T31" fmla="*/ 153 h 153"/>
              <a:gd name="T32" fmla="*/ 253 w 288"/>
              <a:gd name="T33" fmla="*/ 153 h 153"/>
              <a:gd name="T34" fmla="*/ 288 w 288"/>
              <a:gd name="T35" fmla="*/ 118 h 153"/>
              <a:gd name="T36" fmla="*/ 267 w 288"/>
              <a:gd name="T37" fmla="*/ 8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8" h="153">
                <a:moveTo>
                  <a:pt x="267" y="86"/>
                </a:moveTo>
                <a:cubicBezTo>
                  <a:pt x="267" y="84"/>
                  <a:pt x="267" y="83"/>
                  <a:pt x="267" y="82"/>
                </a:cubicBezTo>
                <a:cubicBezTo>
                  <a:pt x="267" y="53"/>
                  <a:pt x="243" y="29"/>
                  <a:pt x="214" y="29"/>
                </a:cubicBezTo>
                <a:cubicBezTo>
                  <a:pt x="204" y="29"/>
                  <a:pt x="195" y="32"/>
                  <a:pt x="188" y="37"/>
                </a:cubicBezTo>
                <a:cubicBezTo>
                  <a:pt x="177" y="15"/>
                  <a:pt x="155" y="0"/>
                  <a:pt x="129" y="0"/>
                </a:cubicBezTo>
                <a:cubicBezTo>
                  <a:pt x="103" y="0"/>
                  <a:pt x="80" y="15"/>
                  <a:pt x="70" y="37"/>
                </a:cubicBezTo>
                <a:cubicBezTo>
                  <a:pt x="64" y="33"/>
                  <a:pt x="58" y="31"/>
                  <a:pt x="51" y="31"/>
                </a:cubicBezTo>
                <a:cubicBezTo>
                  <a:pt x="34" y="31"/>
                  <a:pt x="21" y="44"/>
                  <a:pt x="21" y="61"/>
                </a:cubicBezTo>
                <a:cubicBezTo>
                  <a:pt x="21" y="64"/>
                  <a:pt x="21" y="67"/>
                  <a:pt x="22" y="70"/>
                </a:cubicBezTo>
                <a:cubicBezTo>
                  <a:pt x="9" y="78"/>
                  <a:pt x="0" y="92"/>
                  <a:pt x="0" y="108"/>
                </a:cubicBezTo>
                <a:cubicBezTo>
                  <a:pt x="0" y="133"/>
                  <a:pt x="20" y="152"/>
                  <a:pt x="44" y="153"/>
                </a:cubicBezTo>
                <a:cubicBezTo>
                  <a:pt x="44" y="153"/>
                  <a:pt x="44" y="153"/>
                  <a:pt x="44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252" y="153"/>
                  <a:pt x="253" y="153"/>
                  <a:pt x="253" y="153"/>
                </a:cubicBezTo>
                <a:cubicBezTo>
                  <a:pt x="273" y="153"/>
                  <a:pt x="288" y="137"/>
                  <a:pt x="288" y="118"/>
                </a:cubicBezTo>
                <a:cubicBezTo>
                  <a:pt x="288" y="103"/>
                  <a:pt x="279" y="91"/>
                  <a:pt x="267" y="8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solidFill>
              <a:srgbClr val="15559D"/>
            </a:solidFill>
          </a:ln>
          <a:ex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专有云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/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Dedicated</a:t>
            </a:r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0" name="Freeform 207"/>
          <p:cNvSpPr>
            <a:spLocks noChangeAspect="1"/>
          </p:cNvSpPr>
          <p:nvPr/>
        </p:nvSpPr>
        <p:spPr bwMode="auto">
          <a:xfrm>
            <a:off x="2165992" y="746834"/>
            <a:ext cx="1336444" cy="719269"/>
          </a:xfrm>
          <a:custGeom>
            <a:avLst/>
            <a:gdLst>
              <a:gd name="T0" fmla="*/ 267 w 288"/>
              <a:gd name="T1" fmla="*/ 86 h 153"/>
              <a:gd name="T2" fmla="*/ 267 w 288"/>
              <a:gd name="T3" fmla="*/ 82 h 153"/>
              <a:gd name="T4" fmla="*/ 214 w 288"/>
              <a:gd name="T5" fmla="*/ 29 h 153"/>
              <a:gd name="T6" fmla="*/ 188 w 288"/>
              <a:gd name="T7" fmla="*/ 37 h 153"/>
              <a:gd name="T8" fmla="*/ 129 w 288"/>
              <a:gd name="T9" fmla="*/ 0 h 153"/>
              <a:gd name="T10" fmla="*/ 70 w 288"/>
              <a:gd name="T11" fmla="*/ 37 h 153"/>
              <a:gd name="T12" fmla="*/ 51 w 288"/>
              <a:gd name="T13" fmla="*/ 31 h 153"/>
              <a:gd name="T14" fmla="*/ 21 w 288"/>
              <a:gd name="T15" fmla="*/ 61 h 153"/>
              <a:gd name="T16" fmla="*/ 22 w 288"/>
              <a:gd name="T17" fmla="*/ 70 h 153"/>
              <a:gd name="T18" fmla="*/ 0 w 288"/>
              <a:gd name="T19" fmla="*/ 108 h 153"/>
              <a:gd name="T20" fmla="*/ 44 w 288"/>
              <a:gd name="T21" fmla="*/ 153 h 153"/>
              <a:gd name="T22" fmla="*/ 44 w 288"/>
              <a:gd name="T23" fmla="*/ 153 h 153"/>
              <a:gd name="T24" fmla="*/ 45 w 288"/>
              <a:gd name="T25" fmla="*/ 153 h 153"/>
              <a:gd name="T26" fmla="*/ 45 w 288"/>
              <a:gd name="T27" fmla="*/ 153 h 153"/>
              <a:gd name="T28" fmla="*/ 45 w 288"/>
              <a:gd name="T29" fmla="*/ 153 h 153"/>
              <a:gd name="T30" fmla="*/ 251 w 288"/>
              <a:gd name="T31" fmla="*/ 153 h 153"/>
              <a:gd name="T32" fmla="*/ 253 w 288"/>
              <a:gd name="T33" fmla="*/ 153 h 153"/>
              <a:gd name="T34" fmla="*/ 288 w 288"/>
              <a:gd name="T35" fmla="*/ 118 h 153"/>
              <a:gd name="T36" fmla="*/ 267 w 288"/>
              <a:gd name="T37" fmla="*/ 8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8" h="153">
                <a:moveTo>
                  <a:pt x="267" y="86"/>
                </a:moveTo>
                <a:cubicBezTo>
                  <a:pt x="267" y="84"/>
                  <a:pt x="267" y="83"/>
                  <a:pt x="267" y="82"/>
                </a:cubicBezTo>
                <a:cubicBezTo>
                  <a:pt x="267" y="53"/>
                  <a:pt x="243" y="29"/>
                  <a:pt x="214" y="29"/>
                </a:cubicBezTo>
                <a:cubicBezTo>
                  <a:pt x="204" y="29"/>
                  <a:pt x="195" y="32"/>
                  <a:pt x="188" y="37"/>
                </a:cubicBezTo>
                <a:cubicBezTo>
                  <a:pt x="177" y="15"/>
                  <a:pt x="155" y="0"/>
                  <a:pt x="129" y="0"/>
                </a:cubicBezTo>
                <a:cubicBezTo>
                  <a:pt x="103" y="0"/>
                  <a:pt x="80" y="15"/>
                  <a:pt x="70" y="37"/>
                </a:cubicBezTo>
                <a:cubicBezTo>
                  <a:pt x="64" y="33"/>
                  <a:pt x="58" y="31"/>
                  <a:pt x="51" y="31"/>
                </a:cubicBezTo>
                <a:cubicBezTo>
                  <a:pt x="34" y="31"/>
                  <a:pt x="21" y="44"/>
                  <a:pt x="21" y="61"/>
                </a:cubicBezTo>
                <a:cubicBezTo>
                  <a:pt x="21" y="64"/>
                  <a:pt x="21" y="67"/>
                  <a:pt x="22" y="70"/>
                </a:cubicBezTo>
                <a:cubicBezTo>
                  <a:pt x="9" y="78"/>
                  <a:pt x="0" y="92"/>
                  <a:pt x="0" y="108"/>
                </a:cubicBezTo>
                <a:cubicBezTo>
                  <a:pt x="0" y="133"/>
                  <a:pt x="20" y="152"/>
                  <a:pt x="44" y="153"/>
                </a:cubicBezTo>
                <a:cubicBezTo>
                  <a:pt x="44" y="153"/>
                  <a:pt x="44" y="153"/>
                  <a:pt x="44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252" y="153"/>
                  <a:pt x="253" y="153"/>
                  <a:pt x="253" y="153"/>
                </a:cubicBezTo>
                <a:cubicBezTo>
                  <a:pt x="273" y="153"/>
                  <a:pt x="288" y="137"/>
                  <a:pt x="288" y="118"/>
                </a:cubicBezTo>
                <a:cubicBezTo>
                  <a:pt x="288" y="103"/>
                  <a:pt x="279" y="91"/>
                  <a:pt x="267" y="8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solidFill>
              <a:srgbClr val="15559D"/>
            </a:solidFill>
          </a:ln>
          <a:ex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公有云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/>
            <a:r>
              <a:rPr lang="en-US" altLang="zh-CN" sz="14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Public</a:t>
            </a:r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97552" y="2047536"/>
            <a:ext cx="4148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28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43" y="2919800"/>
            <a:ext cx="2278054" cy="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 rot="16200000">
            <a:off x="4012162" y="951748"/>
            <a:ext cx="5143502" cy="3240000"/>
          </a:xfrm>
          <a:prstGeom prst="rect">
            <a:avLst/>
          </a:prstGeom>
          <a:solidFill>
            <a:srgbClr val="F2F2F2">
              <a:alpha val="80000"/>
            </a:srgbClr>
          </a:solidFill>
        </p:spPr>
        <p:txBody>
          <a:bodyPr wrap="square">
            <a:noAutofit/>
          </a:bodyPr>
          <a:lstStyle/>
          <a:p>
            <a:pPr algn="ctr" defTabSz="914400">
              <a:defRPr/>
            </a:pPr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8" name="Picture 3" descr="C:\Users\evaguo\Desktop\LDP网址二维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036" y="1445860"/>
            <a:ext cx="1924192" cy="19241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9" name="矩形 18"/>
          <p:cNvSpPr/>
          <p:nvPr/>
        </p:nvSpPr>
        <p:spPr>
          <a:xfrm>
            <a:off x="249132" y="3663128"/>
            <a:ext cx="4572000" cy="675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35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r>
              <a:rPr lang="zh-CN" altLang="en-US" sz="135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（</a:t>
            </a:r>
            <a:r>
              <a:rPr lang="en-US" altLang="zh-CN" sz="1350" u="sng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https</a:t>
            </a:r>
            <a:r>
              <a:rPr lang="en-US" altLang="zh-CN" sz="1350" u="sng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://</a:t>
            </a:r>
            <a:r>
              <a:rPr lang="en-US" altLang="zh-CN" sz="1350" u="sng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www.dataos.io</a:t>
            </a:r>
            <a:r>
              <a:rPr lang="zh-CN" altLang="en-US" sz="135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）</a:t>
            </a:r>
            <a:endParaRPr lang="en-US" altLang="zh-CN" sz="135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5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为大数据应用而生，一站式大数据敏捷分析平台</a:t>
            </a:r>
            <a:endParaRPr lang="zh-CN" altLang="zh-CN" sz="135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71913" y="6741993"/>
            <a:ext cx="30240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商务合作</a:t>
            </a:r>
            <a:r>
              <a:rPr lang="zh-CN" altLang="en-US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</a:t>
            </a:r>
            <a:endParaRPr lang="en-US" altLang="zh-CN" b="1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r>
              <a:rPr lang="en-US" altLang="zh-CN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010-82166688</a:t>
            </a:r>
            <a:endParaRPr lang="en-US" altLang="zh-CN" sz="1600" b="1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endParaRPr lang="en-US" altLang="zh-CN" b="1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r>
              <a:rPr lang="zh-CN" altLang="en-US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电子邮箱：</a:t>
            </a:r>
            <a:endParaRPr lang="en-US" altLang="zh-CN" b="1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r>
              <a:rPr lang="en-US" altLang="zh-CN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datahub@asiainfo.com</a:t>
            </a:r>
          </a:p>
          <a:p>
            <a:r>
              <a:rPr lang="en-US" altLang="zh-CN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datafoundry@asiainfo.com</a:t>
            </a:r>
            <a:endParaRPr lang="zh-CN" altLang="en-US" sz="1600" b="1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6074884" y="7560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合作伙伴</a:t>
            </a:r>
          </a:p>
        </p:txBody>
      </p:sp>
      <p:pic>
        <p:nvPicPr>
          <p:cNvPr id="27" name="Picture 6" descr="C:\Users\evaguo\Desktop\用友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2" t="26759" r="25569" b="28481"/>
          <a:stretch/>
        </p:blipFill>
        <p:spPr bwMode="auto">
          <a:xfrm>
            <a:off x="5567443" y="862221"/>
            <a:ext cx="596141" cy="3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95" y="1392413"/>
            <a:ext cx="1272437" cy="388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72" y="1941480"/>
            <a:ext cx="975353" cy="2916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87" y="1930453"/>
            <a:ext cx="802652" cy="3136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6" y="860571"/>
            <a:ext cx="1062865" cy="396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51" y="3499140"/>
            <a:ext cx="975995" cy="3136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11" y="2923710"/>
            <a:ext cx="975674" cy="46099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510" y="2317101"/>
            <a:ext cx="528677" cy="55956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73" y="1387008"/>
            <a:ext cx="1414351" cy="39961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05" y="2367792"/>
            <a:ext cx="1378217" cy="45908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24" y="2988271"/>
            <a:ext cx="1220379" cy="303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12" y="3489378"/>
            <a:ext cx="1167003" cy="313655"/>
          </a:xfrm>
          <a:prstGeom prst="rect">
            <a:avLst/>
          </a:prstGeom>
        </p:spPr>
      </p:pic>
      <p:pic>
        <p:nvPicPr>
          <p:cNvPr id="1026" name="Picture 2" descr="AmazonWebservices Logo.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78" y="4632065"/>
            <a:ext cx="1104670" cy="44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era logo tag rgb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16" y="4230959"/>
            <a:ext cx="1062865" cy="3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mgsrc.baidu.com/baike/pic/item/359b033b5bb5c9ea056573f0d739b6003af3b30a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012" y="3950486"/>
            <a:ext cx="1167003" cy="6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jos.jd.com/images/jcloud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21" y="4687331"/>
            <a:ext cx="1076560" cy="45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5000"/>
    </mc:Choice>
    <mc:Fallback xmlns="">
      <p:transition advClick="0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8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8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8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9" grpId="0"/>
      <p:bldP spid="4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 flipH="1">
            <a:off x="2471732" y="1"/>
            <a:ext cx="0" cy="514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9592" y="980177"/>
            <a:ext cx="2204952" cy="2354670"/>
            <a:chOff x="269592" y="1098645"/>
            <a:chExt cx="2204952" cy="2647810"/>
          </a:xfrm>
        </p:grpSpPr>
        <p:sp>
          <p:nvSpPr>
            <p:cNvPr id="2" name="矩形 1"/>
            <p:cNvSpPr/>
            <p:nvPr/>
          </p:nvSpPr>
          <p:spPr>
            <a:xfrm>
              <a:off x="269592" y="1931157"/>
              <a:ext cx="1980000" cy="300251"/>
            </a:xfrm>
            <a:prstGeom prst="rect">
              <a:avLst/>
            </a:prstGeom>
            <a:solidFill>
              <a:srgbClr val="68B147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IIS, ASP.NET</a:t>
              </a:r>
              <a:endParaRPr lang="zh-CN" altLang="en-US" sz="1100" b="1" i="1" dirty="0">
                <a:latin typeface="Arial Black" panose="020B0A04020102020204" pitchFamily="34" charset="0"/>
                <a:ea typeface="冬青黑体简体中文 W3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69592" y="1098645"/>
              <a:ext cx="1980000" cy="575480"/>
            </a:xfrm>
            <a:prstGeom prst="rect">
              <a:avLst/>
            </a:prstGeom>
            <a:solidFill>
              <a:srgbClr val="E78638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Desktop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Browser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JavaScript: JQuery</a:t>
              </a:r>
              <a:endParaRPr lang="zh-CN" altLang="en-US" sz="1100" dirty="0">
                <a:latin typeface="Open Sans" panose="020B0606030504020204" pitchFamily="34" charset="0"/>
                <a:ea typeface="冬青黑体简体中文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3" name="流程图: 磁盘 2"/>
            <p:cNvSpPr/>
            <p:nvPr/>
          </p:nvSpPr>
          <p:spPr>
            <a:xfrm>
              <a:off x="727329" y="2485030"/>
              <a:ext cx="1064526" cy="450376"/>
            </a:xfrm>
            <a:prstGeom prst="flowChartMagneticDisk">
              <a:avLst/>
            </a:prstGeom>
            <a:solidFill>
              <a:srgbClr val="15559D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SQL Server</a:t>
              </a:r>
              <a:endParaRPr lang="zh-CN" altLang="en-US" sz="1100" b="1" i="1" dirty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69592" y="3170975"/>
              <a:ext cx="1980000" cy="575480"/>
            </a:xfrm>
            <a:prstGeom prst="rect">
              <a:avLst/>
            </a:prstGeom>
            <a:solidFill>
              <a:srgbClr val="98948F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Microsoft</a:t>
              </a:r>
            </a:p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Reporting</a:t>
              </a:r>
            </a:p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Services</a:t>
              </a:r>
              <a:endParaRPr lang="zh-CN" altLang="en-US" sz="1100" dirty="0">
                <a:latin typeface="Open Sans" panose="020B0606030504020204" pitchFamily="34" charset="0"/>
                <a:ea typeface="冬青黑体简体中文 W3" panose="020B0300000000000000" pitchFamily="34" charset="-122"/>
                <a:cs typeface="Open Sans" panose="020B0606030504020204" pitchFamily="34" charset="0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1259592" y="2231408"/>
              <a:ext cx="0" cy="253622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31" idx="2"/>
              <a:endCxn id="2" idx="0"/>
            </p:cNvCxnSpPr>
            <p:nvPr/>
          </p:nvCxnSpPr>
          <p:spPr>
            <a:xfrm>
              <a:off x="1259592" y="1674125"/>
              <a:ext cx="0" cy="257032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3" idx="3"/>
              <a:endCxn id="32" idx="0"/>
            </p:cNvCxnSpPr>
            <p:nvPr/>
          </p:nvCxnSpPr>
          <p:spPr>
            <a:xfrm>
              <a:off x="1259592" y="2935406"/>
              <a:ext cx="0" cy="2355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1255579" y="1677535"/>
              <a:ext cx="12149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HTML, CSS, JS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冬青黑体简体中文 W3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59592" y="2229121"/>
              <a:ext cx="12149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SQL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冬青黑体简体中文 W3" panose="020B03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569062" y="28573"/>
            <a:ext cx="6248183" cy="4387903"/>
            <a:chOff x="2569062" y="28573"/>
            <a:chExt cx="6248183" cy="4934166"/>
          </a:xfrm>
        </p:grpSpPr>
        <p:sp>
          <p:nvSpPr>
            <p:cNvPr id="45" name="矩形 44"/>
            <p:cNvSpPr/>
            <p:nvPr/>
          </p:nvSpPr>
          <p:spPr>
            <a:xfrm>
              <a:off x="3174619" y="1543902"/>
              <a:ext cx="1378060" cy="440140"/>
            </a:xfrm>
            <a:prstGeom prst="rect">
              <a:avLst/>
            </a:prstGeom>
            <a:solidFill>
              <a:srgbClr val="5B88BA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err="1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Microservice</a:t>
              </a:r>
              <a:endParaRPr lang="en-US" altLang="zh-CN" sz="1100" b="1" i="1" dirty="0" smtClean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1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  <a:endParaRPr lang="zh-CN" altLang="en-US" sz="1100" dirty="0">
                <a:latin typeface="Open Sans" panose="020B0606030504020204" pitchFamily="34" charset="0"/>
                <a:ea typeface="冬青黑体简体中文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915893" y="1598493"/>
              <a:ext cx="1378060" cy="440140"/>
            </a:xfrm>
            <a:prstGeom prst="rect">
              <a:avLst/>
            </a:prstGeom>
            <a:solidFill>
              <a:srgbClr val="5B88BA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err="1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Microservice</a:t>
              </a:r>
              <a:endParaRPr lang="en-US" altLang="zh-CN" sz="1100" b="1" i="1" dirty="0" smtClean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1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Ruby</a:t>
              </a:r>
              <a:endParaRPr lang="zh-CN" altLang="en-US" sz="1100" dirty="0">
                <a:latin typeface="Open Sans" panose="020B0606030504020204" pitchFamily="34" charset="0"/>
                <a:ea typeface="冬青黑体简体中文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668186" y="1502154"/>
              <a:ext cx="1378060" cy="440140"/>
            </a:xfrm>
            <a:prstGeom prst="rect">
              <a:avLst/>
            </a:prstGeom>
            <a:solidFill>
              <a:srgbClr val="5B88BA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err="1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Microservice</a:t>
              </a:r>
              <a:endParaRPr lang="en-US" altLang="zh-CN" sz="1100" b="1" i="1" dirty="0" smtClean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1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</a:t>
              </a:r>
              <a:endParaRPr lang="zh-CN" altLang="en-US" sz="1100" dirty="0">
                <a:latin typeface="Open Sans" panose="020B0606030504020204" pitchFamily="34" charset="0"/>
                <a:ea typeface="冬青黑体简体中文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0" name="流程图: 磁盘 49"/>
            <p:cNvSpPr/>
            <p:nvPr/>
          </p:nvSpPr>
          <p:spPr>
            <a:xfrm>
              <a:off x="2773321" y="2151227"/>
              <a:ext cx="1064526" cy="450376"/>
            </a:xfrm>
            <a:prstGeom prst="flowChartMagneticDisk">
              <a:avLst/>
            </a:prstGeom>
            <a:solidFill>
              <a:srgbClr val="86C16C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Oracle</a:t>
              </a:r>
              <a:endParaRPr lang="zh-CN" altLang="en-US" sz="1100" b="1" i="1" dirty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流程图: 磁盘 50"/>
            <p:cNvSpPr/>
            <p:nvPr/>
          </p:nvSpPr>
          <p:spPr>
            <a:xfrm>
              <a:off x="4409891" y="2269016"/>
              <a:ext cx="1064526" cy="450376"/>
            </a:xfrm>
            <a:prstGeom prst="flowChartMagneticDisk">
              <a:avLst/>
            </a:prstGeom>
            <a:solidFill>
              <a:srgbClr val="86C16C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NoSQL</a:t>
              </a:r>
              <a:endParaRPr lang="zh-CN" altLang="en-US" sz="1100" b="1" i="1" dirty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流程图: 磁盘 51"/>
            <p:cNvSpPr/>
            <p:nvPr/>
          </p:nvSpPr>
          <p:spPr>
            <a:xfrm>
              <a:off x="5832280" y="2241219"/>
              <a:ext cx="1064526" cy="450376"/>
            </a:xfrm>
            <a:prstGeom prst="flowChartMagneticDisk">
              <a:avLst/>
            </a:prstGeom>
            <a:solidFill>
              <a:srgbClr val="86C16C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SQL Server</a:t>
              </a:r>
              <a:endParaRPr lang="zh-CN" altLang="en-US" sz="1100" b="1" i="1" dirty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流程图: 磁盘 52"/>
            <p:cNvSpPr/>
            <p:nvPr/>
          </p:nvSpPr>
          <p:spPr>
            <a:xfrm>
              <a:off x="7301997" y="2185143"/>
              <a:ext cx="1064526" cy="450376"/>
            </a:xfrm>
            <a:prstGeom prst="flowChartMagneticDisk">
              <a:avLst/>
            </a:prstGeom>
            <a:solidFill>
              <a:srgbClr val="86C16C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50000"/>
                </a:lnSpc>
              </a:pPr>
              <a:endParaRPr lang="en-US" altLang="zh-CN" sz="1100" b="1" i="1" dirty="0" smtClean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Neo4j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Graph DB</a:t>
              </a:r>
              <a:endParaRPr lang="zh-CN" altLang="en-US" sz="1100" b="1" i="1" dirty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376223" y="900110"/>
              <a:ext cx="1728000" cy="468000"/>
            </a:xfrm>
            <a:prstGeom prst="rect">
              <a:avLst/>
            </a:prstGeom>
            <a:solidFill>
              <a:srgbClr val="B7B4B0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Backend for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Frontend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</a:t>
              </a:r>
              <a:endParaRPr lang="zh-CN" altLang="en-US" sz="1100" dirty="0">
                <a:latin typeface="Open Sans" panose="020B0606030504020204" pitchFamily="34" charset="0"/>
                <a:ea typeface="冬青黑体简体中文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496435" y="28573"/>
              <a:ext cx="1260000" cy="432000"/>
            </a:xfrm>
            <a:prstGeom prst="rect">
              <a:avLst/>
            </a:prstGeom>
            <a:solidFill>
              <a:srgbClr val="EF5AA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Native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iOS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025262" y="151305"/>
              <a:ext cx="1260000" cy="432000"/>
            </a:xfrm>
            <a:prstGeom prst="rect">
              <a:avLst/>
            </a:prstGeom>
            <a:solidFill>
              <a:srgbClr val="EF5AA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Native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Android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7413728" y="256872"/>
              <a:ext cx="1403517" cy="432000"/>
            </a:xfrm>
            <a:prstGeom prst="rect">
              <a:avLst/>
            </a:prstGeom>
            <a:solidFill>
              <a:srgbClr val="EF5AA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Responsive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Web on Tablet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031831" y="3845897"/>
              <a:ext cx="1378060" cy="396000"/>
            </a:xfrm>
            <a:prstGeom prst="rect">
              <a:avLst/>
            </a:prstGeom>
            <a:solidFill>
              <a:srgbClr val="B61C58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Machine Learning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4782615" y="4020476"/>
              <a:ext cx="1378060" cy="396000"/>
            </a:xfrm>
            <a:prstGeom prst="rect">
              <a:avLst/>
            </a:prstGeom>
            <a:solidFill>
              <a:srgbClr val="B61C58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Predictive</a:t>
              </a:r>
            </a:p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Modeling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6533399" y="3859402"/>
              <a:ext cx="1378060" cy="396000"/>
            </a:xfrm>
            <a:prstGeom prst="rect">
              <a:avLst/>
            </a:prstGeom>
            <a:solidFill>
              <a:srgbClr val="B61C58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BI/Reporting</a:t>
              </a:r>
            </a:p>
          </p:txBody>
        </p:sp>
        <p:sp>
          <p:nvSpPr>
            <p:cNvPr id="63" name="流程图: 磁盘 62"/>
            <p:cNvSpPr/>
            <p:nvPr/>
          </p:nvSpPr>
          <p:spPr>
            <a:xfrm>
              <a:off x="4679705" y="4512363"/>
              <a:ext cx="1064526" cy="450376"/>
            </a:xfrm>
            <a:prstGeom prst="flowChartMagneticDisk">
              <a:avLst/>
            </a:prstGeom>
            <a:solidFill>
              <a:srgbClr val="EDBC9E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50000"/>
                </a:lnSpc>
              </a:pPr>
              <a:endParaRPr lang="en-US" altLang="zh-CN" sz="1100" b="1" i="1" dirty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Insights DB</a:t>
              </a:r>
              <a:endParaRPr lang="zh-CN" altLang="en-US" sz="1100" b="1" i="1" dirty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云形 63"/>
            <p:cNvSpPr/>
            <p:nvPr/>
          </p:nvSpPr>
          <p:spPr>
            <a:xfrm>
              <a:off x="4459908" y="3151849"/>
              <a:ext cx="2344127" cy="698321"/>
            </a:xfrm>
            <a:prstGeom prst="cloud">
              <a:avLst/>
            </a:prstGeom>
            <a:solidFill>
              <a:srgbClr val="89B583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Hadoop-based</a:t>
              </a:r>
            </a:p>
            <a:p>
              <a:pPr algn="ctr"/>
              <a:r>
                <a:rPr lang="en-US" altLang="zh-CN" sz="12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Data Lake</a:t>
              </a:r>
              <a:endParaRPr lang="zh-CN" altLang="en-US" sz="1200" b="1" i="1" dirty="0">
                <a:latin typeface="Arial Black" panose="020B0A040201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直接箭头连接符 64"/>
            <p:cNvCxnSpPr>
              <a:stCxn id="60" idx="2"/>
            </p:cNvCxnSpPr>
            <p:nvPr/>
          </p:nvCxnSpPr>
          <p:spPr>
            <a:xfrm>
              <a:off x="3720861" y="4241897"/>
              <a:ext cx="1061754" cy="2704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3404554" y="2812501"/>
              <a:ext cx="1511339" cy="308143"/>
            </a:xfrm>
            <a:prstGeom prst="rect">
              <a:avLst/>
            </a:prstGeom>
            <a:solidFill>
              <a:srgbClr val="E78638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Bulk</a:t>
              </a:r>
              <a:r>
                <a:rPr lang="zh-CN" altLang="en-US" sz="1100" b="1" i="1" dirty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Load</a:t>
              </a:r>
              <a:endParaRPr lang="zh-CN" altLang="en-US" sz="1100" dirty="0">
                <a:latin typeface="Open Sans" panose="020B0606030504020204" pitchFamily="34" charset="0"/>
                <a:ea typeface="冬青黑体简体中文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120693" y="2853788"/>
              <a:ext cx="1511339" cy="308143"/>
            </a:xfrm>
            <a:prstGeom prst="rect">
              <a:avLst/>
            </a:prstGeom>
            <a:solidFill>
              <a:srgbClr val="E78638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Kafka Queue</a:t>
              </a:r>
              <a:endParaRPr lang="zh-CN" altLang="en-US" sz="1100" dirty="0">
                <a:latin typeface="Open Sans" panose="020B0606030504020204" pitchFamily="34" charset="0"/>
                <a:ea typeface="冬青黑体简体中文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404554" y="3500991"/>
              <a:ext cx="1214952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Extract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Transform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冬青黑体简体中文 W3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876362" y="4572924"/>
              <a:ext cx="1214952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Customer Insights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2569062" y="185701"/>
              <a:ext cx="1793516" cy="1068461"/>
            </a:xfrm>
            <a:prstGeom prst="rect">
              <a:avLst/>
            </a:prstGeom>
            <a:solidFill>
              <a:srgbClr val="EF5AA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Desktop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zh-CN" sz="1100" b="1" i="1" dirty="0" smtClean="0">
                  <a:latin typeface="Arial Black" panose="020B0A040201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Browser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JavaScript</a:t>
              </a:r>
              <a:r>
                <a:rPr lang="en-US" altLang="zh-CN" sz="10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zh-CN" sz="10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20+ </a:t>
              </a:r>
              <a:r>
                <a:rPr lang="en-US" altLang="zh-CN" sz="1000" dirty="0" err="1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Framewoks</a:t>
              </a:r>
              <a:endParaRPr lang="en-US" altLang="zh-CN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lnSpc>
                  <a:spcPct val="70000"/>
                </a:lnSpc>
              </a:pPr>
              <a:endParaRPr lang="en-US" altLang="zh-CN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lnSpc>
                  <a:spcPct val="70000"/>
                </a:lnSpc>
              </a:pPr>
              <a:endParaRPr lang="en-US" altLang="zh-CN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lnSpc>
                  <a:spcPct val="70000"/>
                </a:lnSpc>
              </a:pPr>
              <a:endParaRPr lang="en-US" altLang="zh-CN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lnSpc>
                  <a:spcPct val="70000"/>
                </a:lnSpc>
              </a:pPr>
              <a:endParaRPr lang="en-US" altLang="zh-CN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913422" y="766535"/>
              <a:ext cx="1104796" cy="394432"/>
            </a:xfrm>
            <a:prstGeom prst="rect">
              <a:avLst/>
            </a:prstGeom>
            <a:solidFill>
              <a:srgbClr val="F0EFF5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One-Page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JavaScript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App</a:t>
              </a:r>
              <a:endPara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550193" y="3151849"/>
              <a:ext cx="1214952" cy="227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Event Stream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7396829" y="861692"/>
              <a:ext cx="1214952" cy="408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JSON, HTML, CSS, JS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314471" y="627389"/>
              <a:ext cx="1214952" cy="408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JSON, HTML, CSS, JS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663532" y="615926"/>
              <a:ext cx="661206" cy="227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JSON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499611" y="675121"/>
              <a:ext cx="661206" cy="227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JSON</a:t>
              </a:r>
            </a:p>
          </p:txBody>
        </p:sp>
        <p:cxnSp>
          <p:nvCxnSpPr>
            <p:cNvPr id="85" name="直接箭头连接符 84"/>
            <p:cNvCxnSpPr>
              <a:stCxn id="61" idx="2"/>
            </p:cNvCxnSpPr>
            <p:nvPr/>
          </p:nvCxnSpPr>
          <p:spPr>
            <a:xfrm>
              <a:off x="5471645" y="4416476"/>
              <a:ext cx="0" cy="131271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64" idx="1"/>
              <a:endCxn id="61" idx="0"/>
            </p:cNvCxnSpPr>
            <p:nvPr/>
          </p:nvCxnSpPr>
          <p:spPr>
            <a:xfrm flipH="1">
              <a:off x="5471645" y="3849426"/>
              <a:ext cx="160327" cy="171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6321002" y="3714819"/>
              <a:ext cx="440376" cy="131078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H="1">
              <a:off x="4118972" y="3714819"/>
              <a:ext cx="712431" cy="14458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/>
          </p:nvCxnSpPr>
          <p:spPr>
            <a:xfrm>
              <a:off x="3516161" y="2610012"/>
              <a:ext cx="262013" cy="2006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>
              <a:stCxn id="69" idx="2"/>
            </p:cNvCxnSpPr>
            <p:nvPr/>
          </p:nvCxnSpPr>
          <p:spPr>
            <a:xfrm>
              <a:off x="4160224" y="3120644"/>
              <a:ext cx="833851" cy="10769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/>
            <p:nvPr/>
          </p:nvCxnSpPr>
          <p:spPr>
            <a:xfrm>
              <a:off x="5364976" y="2702759"/>
              <a:ext cx="928977" cy="133585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52" idx="3"/>
            </p:cNvCxnSpPr>
            <p:nvPr/>
          </p:nvCxnSpPr>
          <p:spPr>
            <a:xfrm>
              <a:off x="6364543" y="2691595"/>
              <a:ext cx="396835" cy="1515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53" idx="3"/>
            </p:cNvCxnSpPr>
            <p:nvPr/>
          </p:nvCxnSpPr>
          <p:spPr>
            <a:xfrm flipH="1">
              <a:off x="7429069" y="2635519"/>
              <a:ext cx="405191" cy="22562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/>
            <p:nvPr/>
          </p:nvCxnSpPr>
          <p:spPr>
            <a:xfrm>
              <a:off x="7564497" y="1984042"/>
              <a:ext cx="87007" cy="2176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/>
            <p:nvPr/>
          </p:nvCxnSpPr>
          <p:spPr>
            <a:xfrm flipH="1">
              <a:off x="6541190" y="1975790"/>
              <a:ext cx="532047" cy="26542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/>
            <p:cNvCxnSpPr>
              <a:stCxn id="48" idx="2"/>
            </p:cNvCxnSpPr>
            <p:nvPr/>
          </p:nvCxnSpPr>
          <p:spPr>
            <a:xfrm flipH="1">
              <a:off x="5143808" y="2038633"/>
              <a:ext cx="461115" cy="2084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/>
            <p:cNvCxnSpPr>
              <a:stCxn id="45" idx="2"/>
            </p:cNvCxnSpPr>
            <p:nvPr/>
          </p:nvCxnSpPr>
          <p:spPr>
            <a:xfrm flipH="1">
              <a:off x="3555552" y="1984042"/>
              <a:ext cx="308097" cy="131078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/>
            <p:nvPr/>
          </p:nvCxnSpPr>
          <p:spPr>
            <a:xfrm flipV="1">
              <a:off x="4193770" y="1258928"/>
              <a:ext cx="1216060" cy="27178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V="1">
              <a:off x="5832280" y="1386385"/>
              <a:ext cx="252335" cy="224665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/>
            <p:nvPr/>
          </p:nvCxnSpPr>
          <p:spPr>
            <a:xfrm flipH="1" flipV="1">
              <a:off x="7131868" y="1276530"/>
              <a:ext cx="338922" cy="238915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/>
            <p:cNvCxnSpPr/>
            <p:nvPr/>
          </p:nvCxnSpPr>
          <p:spPr>
            <a:xfrm flipH="1" flipV="1">
              <a:off x="5254734" y="486008"/>
              <a:ext cx="703713" cy="42562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/>
            <p:nvPr/>
          </p:nvCxnSpPr>
          <p:spPr>
            <a:xfrm flipV="1">
              <a:off x="6453205" y="598727"/>
              <a:ext cx="195386" cy="2801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/>
            <p:nvPr/>
          </p:nvCxnSpPr>
          <p:spPr>
            <a:xfrm flipV="1">
              <a:off x="7070764" y="725335"/>
              <a:ext cx="975482" cy="27923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/>
            <p:nvPr/>
          </p:nvCxnSpPr>
          <p:spPr>
            <a:xfrm flipH="1" flipV="1">
              <a:off x="4332325" y="931721"/>
              <a:ext cx="1043898" cy="50985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曲线连接符 154"/>
            <p:cNvCxnSpPr>
              <a:stCxn id="63" idx="4"/>
              <a:endCxn id="49" idx="3"/>
            </p:cNvCxnSpPr>
            <p:nvPr/>
          </p:nvCxnSpPr>
          <p:spPr>
            <a:xfrm flipV="1">
              <a:off x="5744231" y="1722224"/>
              <a:ext cx="2302015" cy="3015327"/>
            </a:xfrm>
            <a:prstGeom prst="curvedConnector3">
              <a:avLst>
                <a:gd name="adj1" fmla="val 139101"/>
              </a:avLst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65"/>
          <p:cNvSpPr/>
          <p:nvPr/>
        </p:nvSpPr>
        <p:spPr>
          <a:xfrm>
            <a:off x="0" y="4621500"/>
            <a:ext cx="9144000" cy="5220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一是大数据技术数量繁多、发展迅速，需要专业的技术人员进行保障。</a:t>
            </a:r>
          </a:p>
        </p:txBody>
      </p:sp>
    </p:spTree>
    <p:extLst>
      <p:ext uri="{BB962C8B-B14F-4D97-AF65-F5344CB8AC3E}">
        <p14:creationId xmlns:p14="http://schemas.microsoft.com/office/powerpoint/2010/main" val="10684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/>
          <p:cNvSpPr/>
          <p:nvPr/>
        </p:nvSpPr>
        <p:spPr>
          <a:xfrm>
            <a:off x="2369745" y="2243706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191856" y="2922353"/>
            <a:ext cx="504000" cy="504000"/>
          </a:xfrm>
          <a:prstGeom prst="ellipse">
            <a:avLst/>
          </a:prstGeom>
          <a:solidFill>
            <a:srgbClr val="15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开发者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845542" y="3064914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281706" y="3820048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055992" y="474439"/>
            <a:ext cx="504000" cy="504000"/>
          </a:xfrm>
          <a:prstGeom prst="ellipse">
            <a:avLst/>
          </a:prstGeom>
          <a:solidFill>
            <a:srgbClr val="15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开发者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235459" y="3148525"/>
            <a:ext cx="504000" cy="504000"/>
          </a:xfrm>
          <a:prstGeom prst="ellipse">
            <a:avLst/>
          </a:prstGeom>
          <a:solidFill>
            <a:srgbClr val="15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开发者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811971" y="2765588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848936" y="1929323"/>
            <a:ext cx="504000" cy="504000"/>
          </a:xfrm>
          <a:prstGeom prst="ellipse">
            <a:avLst/>
          </a:prstGeom>
          <a:solidFill>
            <a:srgbClr val="15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开发者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391133" y="3669021"/>
            <a:ext cx="504000" cy="504000"/>
          </a:xfrm>
          <a:prstGeom prst="ellipse">
            <a:avLst/>
          </a:prstGeom>
          <a:solidFill>
            <a:srgbClr val="98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SME</a:t>
            </a:r>
            <a:endParaRPr lang="zh-CN" altLang="en-US" sz="7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2901219" y="3142047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医疗数据</a:t>
            </a:r>
          </a:p>
        </p:txBody>
      </p:sp>
      <p:sp>
        <p:nvSpPr>
          <p:cNvPr id="81" name="椭圆 80"/>
          <p:cNvSpPr/>
          <p:nvPr/>
        </p:nvSpPr>
        <p:spPr>
          <a:xfrm>
            <a:off x="1990806" y="805299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政务数据</a:t>
            </a:r>
            <a:endParaRPr lang="en-US" altLang="zh-CN" sz="12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949648" y="3301866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交通数据</a:t>
            </a:r>
            <a:endParaRPr lang="en-US" altLang="zh-CN" sz="12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163531" y="2013513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金融数据</a:t>
            </a:r>
            <a:endParaRPr lang="en-US" altLang="zh-CN" sz="12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432594" y="654272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</a:t>
            </a:r>
            <a:endParaRPr lang="zh-CN" altLang="en-US" sz="10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3310547" y="1171450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  <a:endParaRPr lang="zh-CN" altLang="en-US" sz="8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280557" y="2240053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</a:p>
        </p:txBody>
      </p:sp>
      <p:sp>
        <p:nvSpPr>
          <p:cNvPr id="87" name="椭圆 86"/>
          <p:cNvSpPr/>
          <p:nvPr/>
        </p:nvSpPr>
        <p:spPr>
          <a:xfrm>
            <a:off x="4115103" y="2848786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  <a:endParaRPr lang="zh-CN" altLang="en-US" sz="800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3606967" y="480413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</a:p>
        </p:txBody>
      </p:sp>
      <p:sp>
        <p:nvSpPr>
          <p:cNvPr id="90" name="椭圆 89"/>
          <p:cNvSpPr/>
          <p:nvPr/>
        </p:nvSpPr>
        <p:spPr>
          <a:xfrm>
            <a:off x="5253119" y="2661509"/>
            <a:ext cx="604800" cy="604800"/>
          </a:xfrm>
          <a:prstGeom prst="ellipse">
            <a:avLst/>
          </a:prstGeom>
          <a:solidFill>
            <a:srgbClr val="E7863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大型企业</a:t>
            </a:r>
            <a:endParaRPr lang="zh-CN" altLang="en-US" sz="8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622047" y="480413"/>
            <a:ext cx="4223495" cy="3388453"/>
            <a:chOff x="2622047" y="726070"/>
            <a:chExt cx="4223495" cy="3388453"/>
          </a:xfrm>
        </p:grpSpPr>
        <p:cxnSp>
          <p:nvCxnSpPr>
            <p:cNvPr id="41" name="直接连接符 40"/>
            <p:cNvCxnSpPr>
              <a:stCxn id="80" idx="3"/>
              <a:endCxn id="79" idx="7"/>
            </p:cNvCxnSpPr>
            <p:nvPr/>
          </p:nvCxnSpPr>
          <p:spPr>
            <a:xfrm flipH="1">
              <a:off x="3869149" y="2762065"/>
              <a:ext cx="353359" cy="791709"/>
            </a:xfrm>
            <a:prstGeom prst="line">
              <a:avLst/>
            </a:prstGeom>
            <a:ln w="28575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80" idx="3"/>
              <a:endCxn id="86" idx="6"/>
            </p:cNvCxnSpPr>
            <p:nvPr/>
          </p:nvCxnSpPr>
          <p:spPr>
            <a:xfrm flipH="1">
              <a:off x="3885357" y="2762065"/>
              <a:ext cx="337151" cy="26045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79" idx="0"/>
              <a:endCxn id="86" idx="4"/>
            </p:cNvCxnSpPr>
            <p:nvPr/>
          </p:nvCxnSpPr>
          <p:spPr>
            <a:xfrm flipV="1">
              <a:off x="3468219" y="3090510"/>
              <a:ext cx="114738" cy="297194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85" idx="5"/>
              <a:endCxn id="80" idx="1"/>
            </p:cNvCxnSpPr>
            <p:nvPr/>
          </p:nvCxnSpPr>
          <p:spPr>
            <a:xfrm>
              <a:off x="3826776" y="1933336"/>
              <a:ext cx="395732" cy="40483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0" idx="1"/>
              <a:endCxn id="81" idx="5"/>
            </p:cNvCxnSpPr>
            <p:nvPr/>
          </p:nvCxnSpPr>
          <p:spPr>
            <a:xfrm flipH="1" flipV="1">
              <a:off x="2958736" y="2018886"/>
              <a:ext cx="1263772" cy="319283"/>
            </a:xfrm>
            <a:prstGeom prst="line">
              <a:avLst/>
            </a:prstGeom>
            <a:ln w="28575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81" idx="6"/>
              <a:endCxn id="85" idx="2"/>
            </p:cNvCxnSpPr>
            <p:nvPr/>
          </p:nvCxnSpPr>
          <p:spPr>
            <a:xfrm>
              <a:off x="3124806" y="1617956"/>
              <a:ext cx="185741" cy="101551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80" idx="4"/>
              <a:endCxn id="82" idx="1"/>
            </p:cNvCxnSpPr>
            <p:nvPr/>
          </p:nvCxnSpPr>
          <p:spPr>
            <a:xfrm>
              <a:off x="4437094" y="2849857"/>
              <a:ext cx="678624" cy="863736"/>
            </a:xfrm>
            <a:prstGeom prst="line">
              <a:avLst/>
            </a:prstGeom>
            <a:ln w="28575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80" idx="4"/>
              <a:endCxn id="87" idx="0"/>
            </p:cNvCxnSpPr>
            <p:nvPr/>
          </p:nvCxnSpPr>
          <p:spPr>
            <a:xfrm flipH="1">
              <a:off x="4417503" y="2849857"/>
              <a:ext cx="19591" cy="244586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87" idx="4"/>
              <a:endCxn id="82" idx="2"/>
            </p:cNvCxnSpPr>
            <p:nvPr/>
          </p:nvCxnSpPr>
          <p:spPr>
            <a:xfrm>
              <a:off x="4417503" y="3699243"/>
              <a:ext cx="532145" cy="41528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80" idx="5"/>
              <a:endCxn id="83" idx="1"/>
            </p:cNvCxnSpPr>
            <p:nvPr/>
          </p:nvCxnSpPr>
          <p:spPr>
            <a:xfrm flipV="1">
              <a:off x="4651680" y="2425240"/>
              <a:ext cx="1677921" cy="336825"/>
            </a:xfrm>
            <a:prstGeom prst="line">
              <a:avLst/>
            </a:prstGeom>
            <a:ln w="28575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80" idx="5"/>
              <a:endCxn id="90" idx="2"/>
            </p:cNvCxnSpPr>
            <p:nvPr/>
          </p:nvCxnSpPr>
          <p:spPr>
            <a:xfrm>
              <a:off x="4651680" y="2762065"/>
              <a:ext cx="601439" cy="447501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83" idx="2"/>
              <a:endCxn id="90" idx="6"/>
            </p:cNvCxnSpPr>
            <p:nvPr/>
          </p:nvCxnSpPr>
          <p:spPr>
            <a:xfrm flipH="1">
              <a:off x="5857919" y="2826170"/>
              <a:ext cx="305612" cy="383396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96" idx="3"/>
              <a:endCxn id="80" idx="7"/>
            </p:cNvCxnSpPr>
            <p:nvPr/>
          </p:nvCxnSpPr>
          <p:spPr>
            <a:xfrm flipH="1">
              <a:off x="4651680" y="1805365"/>
              <a:ext cx="212952" cy="532804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87" idx="7"/>
              <a:endCxn id="96" idx="4"/>
            </p:cNvCxnSpPr>
            <p:nvPr/>
          </p:nvCxnSpPr>
          <p:spPr>
            <a:xfrm flipV="1">
              <a:off x="4631332" y="1971435"/>
              <a:ext cx="634230" cy="1211579"/>
            </a:xfrm>
            <a:prstGeom prst="line">
              <a:avLst/>
            </a:prstGeom>
            <a:ln w="381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84" idx="3"/>
              <a:endCxn id="90" idx="0"/>
            </p:cNvCxnSpPr>
            <p:nvPr/>
          </p:nvCxnSpPr>
          <p:spPr>
            <a:xfrm flipH="1">
              <a:off x="5555519" y="1867859"/>
              <a:ext cx="1043145" cy="1039307"/>
            </a:xfrm>
            <a:prstGeom prst="line">
              <a:avLst/>
            </a:prstGeom>
            <a:ln w="381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96" idx="2"/>
              <a:endCxn id="86" idx="7"/>
            </p:cNvCxnSpPr>
            <p:nvPr/>
          </p:nvCxnSpPr>
          <p:spPr>
            <a:xfrm flipH="1">
              <a:off x="3796786" y="1404435"/>
              <a:ext cx="901776" cy="1169846"/>
            </a:xfrm>
            <a:prstGeom prst="line">
              <a:avLst/>
            </a:prstGeom>
            <a:ln w="381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62" idx="5"/>
              <a:endCxn id="80" idx="1"/>
            </p:cNvCxnSpPr>
            <p:nvPr/>
          </p:nvCxnSpPr>
          <p:spPr>
            <a:xfrm>
              <a:off x="3486183" y="1150287"/>
              <a:ext cx="736325" cy="1187882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65" idx="6"/>
              <a:endCxn id="80" idx="2"/>
            </p:cNvCxnSpPr>
            <p:nvPr/>
          </p:nvCxnSpPr>
          <p:spPr>
            <a:xfrm>
              <a:off x="3352936" y="2426980"/>
              <a:ext cx="780687" cy="123137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>
              <a:stCxn id="58" idx="6"/>
              <a:endCxn id="80" idx="2"/>
            </p:cNvCxnSpPr>
            <p:nvPr/>
          </p:nvCxnSpPr>
          <p:spPr>
            <a:xfrm flipV="1">
              <a:off x="2873745" y="2550117"/>
              <a:ext cx="1259878" cy="191246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59" idx="7"/>
              <a:endCxn id="80" idx="3"/>
            </p:cNvCxnSpPr>
            <p:nvPr/>
          </p:nvCxnSpPr>
          <p:spPr>
            <a:xfrm flipV="1">
              <a:off x="2622047" y="2762065"/>
              <a:ext cx="1600461" cy="479754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64" idx="6"/>
              <a:endCxn id="80" idx="3"/>
            </p:cNvCxnSpPr>
            <p:nvPr/>
          </p:nvCxnSpPr>
          <p:spPr>
            <a:xfrm flipV="1">
              <a:off x="3315971" y="2762065"/>
              <a:ext cx="906537" cy="501180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61" idx="0"/>
              <a:endCxn id="80" idx="5"/>
            </p:cNvCxnSpPr>
            <p:nvPr/>
          </p:nvCxnSpPr>
          <p:spPr>
            <a:xfrm flipV="1">
              <a:off x="4533706" y="2762065"/>
              <a:ext cx="117974" cy="1303640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63" idx="2"/>
              <a:endCxn id="80" idx="5"/>
            </p:cNvCxnSpPr>
            <p:nvPr/>
          </p:nvCxnSpPr>
          <p:spPr>
            <a:xfrm flipH="1" flipV="1">
              <a:off x="4651680" y="2762065"/>
              <a:ext cx="1583779" cy="884117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60" idx="2"/>
              <a:endCxn id="80" idx="5"/>
            </p:cNvCxnSpPr>
            <p:nvPr/>
          </p:nvCxnSpPr>
          <p:spPr>
            <a:xfrm flipH="1" flipV="1">
              <a:off x="4651680" y="2762065"/>
              <a:ext cx="2193862" cy="800506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89" idx="5"/>
            </p:cNvCxnSpPr>
            <p:nvPr/>
          </p:nvCxnSpPr>
          <p:spPr>
            <a:xfrm>
              <a:off x="4123196" y="1242299"/>
              <a:ext cx="259881" cy="1010031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80" idx="0"/>
              <a:endCxn id="84" idx="3"/>
            </p:cNvCxnSpPr>
            <p:nvPr/>
          </p:nvCxnSpPr>
          <p:spPr>
            <a:xfrm flipV="1">
              <a:off x="4437094" y="1867859"/>
              <a:ext cx="2161570" cy="382518"/>
            </a:xfrm>
            <a:prstGeom prst="line">
              <a:avLst/>
            </a:prstGeom>
            <a:ln w="28575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84" idx="2"/>
              <a:endCxn id="89" idx="0"/>
            </p:cNvCxnSpPr>
            <p:nvPr/>
          </p:nvCxnSpPr>
          <p:spPr>
            <a:xfrm flipH="1" flipV="1">
              <a:off x="3909367" y="726070"/>
              <a:ext cx="2523227" cy="74085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74" idx="1"/>
              <a:endCxn id="80" idx="5"/>
            </p:cNvCxnSpPr>
            <p:nvPr/>
          </p:nvCxnSpPr>
          <p:spPr>
            <a:xfrm flipH="1" flipV="1">
              <a:off x="4651680" y="2762065"/>
              <a:ext cx="1813262" cy="1226422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133623" y="2004720"/>
            <a:ext cx="606942" cy="599480"/>
            <a:chOff x="4133623" y="2250377"/>
            <a:chExt cx="606942" cy="599480"/>
          </a:xfrm>
        </p:grpSpPr>
        <p:sp>
          <p:nvSpPr>
            <p:cNvPr id="80" name="椭圆 79"/>
            <p:cNvSpPr/>
            <p:nvPr/>
          </p:nvSpPr>
          <p:spPr>
            <a:xfrm>
              <a:off x="4133623" y="2250377"/>
              <a:ext cx="606942" cy="5994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0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94" name="Freeform 520"/>
            <p:cNvSpPr>
              <a:spLocks/>
            </p:cNvSpPr>
            <p:nvPr/>
          </p:nvSpPr>
          <p:spPr bwMode="auto">
            <a:xfrm>
              <a:off x="4288099" y="2489363"/>
              <a:ext cx="313757" cy="281299"/>
            </a:xfrm>
            <a:custGeom>
              <a:avLst/>
              <a:gdLst>
                <a:gd name="T0" fmla="*/ 161 w 184"/>
                <a:gd name="T1" fmla="*/ 20 h 165"/>
                <a:gd name="T2" fmla="*/ 119 w 184"/>
                <a:gd name="T3" fmla="*/ 0 h 165"/>
                <a:gd name="T4" fmla="*/ 92 w 184"/>
                <a:gd name="T5" fmla="*/ 11 h 165"/>
                <a:gd name="T6" fmla="*/ 114 w 184"/>
                <a:gd name="T7" fmla="*/ 90 h 165"/>
                <a:gd name="T8" fmla="*/ 92 w 184"/>
                <a:gd name="T9" fmla="*/ 122 h 165"/>
                <a:gd name="T10" fmla="*/ 70 w 184"/>
                <a:gd name="T11" fmla="*/ 90 h 165"/>
                <a:gd name="T12" fmla="*/ 92 w 184"/>
                <a:gd name="T13" fmla="*/ 11 h 165"/>
                <a:gd name="T14" fmla="*/ 65 w 184"/>
                <a:gd name="T15" fmla="*/ 0 h 165"/>
                <a:gd name="T16" fmla="*/ 0 w 184"/>
                <a:gd name="T17" fmla="*/ 65 h 165"/>
                <a:gd name="T18" fmla="*/ 0 w 184"/>
                <a:gd name="T19" fmla="*/ 135 h 165"/>
                <a:gd name="T20" fmla="*/ 84 w 184"/>
                <a:gd name="T21" fmla="*/ 165 h 165"/>
                <a:gd name="T22" fmla="*/ 100 w 184"/>
                <a:gd name="T23" fmla="*/ 165 h 165"/>
                <a:gd name="T24" fmla="*/ 184 w 184"/>
                <a:gd name="T25" fmla="*/ 135 h 165"/>
                <a:gd name="T26" fmla="*/ 184 w 184"/>
                <a:gd name="T27" fmla="*/ 65 h 165"/>
                <a:gd name="T28" fmla="*/ 161 w 184"/>
                <a:gd name="T29" fmla="*/ 2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" h="165">
                  <a:moveTo>
                    <a:pt x="161" y="20"/>
                  </a:moveTo>
                  <a:cubicBezTo>
                    <a:pt x="148" y="10"/>
                    <a:pt x="132" y="4"/>
                    <a:pt x="119" y="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0" y="7"/>
                    <a:pt x="0" y="24"/>
                    <a:pt x="0" y="65"/>
                  </a:cubicBezTo>
                  <a:cubicBezTo>
                    <a:pt x="0" y="124"/>
                    <a:pt x="0" y="135"/>
                    <a:pt x="0" y="135"/>
                  </a:cubicBezTo>
                  <a:cubicBezTo>
                    <a:pt x="0" y="135"/>
                    <a:pt x="3" y="165"/>
                    <a:pt x="84" y="165"/>
                  </a:cubicBezTo>
                  <a:cubicBezTo>
                    <a:pt x="100" y="165"/>
                    <a:pt x="100" y="165"/>
                    <a:pt x="100" y="165"/>
                  </a:cubicBezTo>
                  <a:cubicBezTo>
                    <a:pt x="182" y="165"/>
                    <a:pt x="184" y="135"/>
                    <a:pt x="184" y="135"/>
                  </a:cubicBezTo>
                  <a:cubicBezTo>
                    <a:pt x="184" y="135"/>
                    <a:pt x="184" y="124"/>
                    <a:pt x="184" y="65"/>
                  </a:cubicBezTo>
                  <a:cubicBezTo>
                    <a:pt x="184" y="44"/>
                    <a:pt x="174" y="30"/>
                    <a:pt x="161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95" name="Oval 521"/>
            <p:cNvSpPr>
              <a:spLocks noChangeArrowheads="1"/>
            </p:cNvSpPr>
            <p:nvPr/>
          </p:nvSpPr>
          <p:spPr bwMode="auto">
            <a:xfrm>
              <a:off x="4366719" y="2293896"/>
              <a:ext cx="156518" cy="1824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96" name="椭圆 95"/>
          <p:cNvSpPr/>
          <p:nvPr/>
        </p:nvSpPr>
        <p:spPr>
          <a:xfrm>
            <a:off x="4698562" y="591778"/>
            <a:ext cx="1134000" cy="1134000"/>
          </a:xfrm>
          <a:prstGeom prst="ellipse">
            <a:avLst/>
          </a:prstGeom>
          <a:solidFill>
            <a:srgbClr val="68B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电信</a:t>
            </a:r>
            <a:r>
              <a:rPr lang="zh-CN" altLang="en-US" sz="1200" b="1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</a:t>
            </a:r>
            <a:endParaRPr lang="en-US" altLang="zh-CN" sz="1200" b="1" dirty="0" smtClean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0" y="4621500"/>
            <a:ext cx="9144000" cy="5220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二是数据流通缺乏工具和平台，提高了利用数据的门槛。</a:t>
            </a:r>
          </a:p>
        </p:txBody>
      </p:sp>
    </p:spTree>
    <p:extLst>
      <p:ext uri="{BB962C8B-B14F-4D97-AF65-F5344CB8AC3E}">
        <p14:creationId xmlns:p14="http://schemas.microsoft.com/office/powerpoint/2010/main" val="377090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右箭头 5"/>
          <p:cNvSpPr/>
          <p:nvPr/>
        </p:nvSpPr>
        <p:spPr>
          <a:xfrm>
            <a:off x="4463988" y="353601"/>
            <a:ext cx="216024" cy="3816424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 smtClean="0">
              <a:solidFill>
                <a:schemeClr val="tx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7625" y="2427236"/>
            <a:ext cx="3424551" cy="1967338"/>
            <a:chOff x="637625" y="2897896"/>
            <a:chExt cx="3424551" cy="2121810"/>
          </a:xfrm>
        </p:grpSpPr>
        <p:sp>
          <p:nvSpPr>
            <p:cNvPr id="44" name="矩形 43"/>
            <p:cNvSpPr/>
            <p:nvPr/>
          </p:nvSpPr>
          <p:spPr>
            <a:xfrm>
              <a:off x="642176" y="4551706"/>
              <a:ext cx="3420000" cy="468000"/>
            </a:xfrm>
            <a:prstGeom prst="rect">
              <a:avLst/>
            </a:prstGeom>
            <a:solidFill>
              <a:srgbClr val="E7863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大数据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能力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25" y="2897896"/>
              <a:ext cx="3420000" cy="1555007"/>
            </a:xfrm>
            <a:prstGeom prst="rect">
              <a:avLst/>
            </a:prstGeom>
            <a:solidFill>
              <a:srgbClr val="E78638"/>
            </a:solidFill>
            <a:ln w="12700">
              <a:noFill/>
            </a:ln>
          </p:spPr>
        </p:pic>
      </p:grpSp>
      <p:grpSp>
        <p:nvGrpSpPr>
          <p:cNvPr id="4" name="组合 3"/>
          <p:cNvGrpSpPr/>
          <p:nvPr/>
        </p:nvGrpSpPr>
        <p:grpSpPr>
          <a:xfrm>
            <a:off x="4984206" y="161276"/>
            <a:ext cx="3424788" cy="4233298"/>
            <a:chOff x="4984206" y="522751"/>
            <a:chExt cx="3424788" cy="4496955"/>
          </a:xfrm>
        </p:grpSpPr>
        <p:sp>
          <p:nvSpPr>
            <p:cNvPr id="48" name="矩形 47"/>
            <p:cNvSpPr/>
            <p:nvPr/>
          </p:nvSpPr>
          <p:spPr>
            <a:xfrm>
              <a:off x="4988994" y="4551706"/>
              <a:ext cx="3420000" cy="468000"/>
            </a:xfrm>
            <a:prstGeom prst="rect">
              <a:avLst/>
            </a:prstGeom>
            <a:solidFill>
              <a:srgbClr val="68B14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技术民主化</a:t>
              </a:r>
              <a:endParaRPr lang="zh-CN" altLang="en-US" sz="14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988993" y="3990001"/>
              <a:ext cx="3420000" cy="4358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baseline="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IaaS</a:t>
              </a:r>
              <a:r>
                <a:rPr lang="zh-CN" altLang="en-US" sz="1400" b="1" baseline="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公有云</a:t>
              </a:r>
              <a:r>
                <a:rPr lang="en-US" altLang="zh-CN" sz="1400" b="1" baseline="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/</a:t>
              </a:r>
              <a:r>
                <a:rPr lang="zh-CN" altLang="en-US" sz="1400" b="1" baseline="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私有云</a:t>
              </a:r>
              <a:r>
                <a:rPr lang="en-US" altLang="zh-CN" sz="1400" b="1" baseline="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/</a:t>
              </a:r>
              <a:r>
                <a:rPr lang="zh-CN" altLang="en-US" sz="14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混合云</a:t>
              </a:r>
              <a:endParaRPr lang="zh-CN" altLang="en-US" sz="1400" b="1" baseline="0" dirty="0" smtClean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988993" y="1578834"/>
              <a:ext cx="3420000" cy="23125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LDP</a:t>
              </a:r>
            </a:p>
            <a:p>
              <a:pPr algn="ctr"/>
              <a:r>
                <a:rPr lang="zh-CN" altLang="en-US" sz="20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（</a:t>
              </a:r>
              <a:r>
                <a:rPr lang="en-US" altLang="zh-CN" sz="20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Linked </a:t>
              </a:r>
              <a:r>
                <a:rPr lang="en-US" altLang="zh-CN" sz="20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Data </a:t>
              </a:r>
              <a:r>
                <a:rPr lang="en-US" altLang="zh-CN" sz="20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Platform</a:t>
              </a:r>
              <a:r>
                <a:rPr lang="zh-CN" altLang="en-US" sz="2000" b="1" dirty="0" smtClean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）</a:t>
              </a:r>
              <a:endParaRPr lang="zh-CN" altLang="en-US" sz="20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988993" y="1109129"/>
              <a:ext cx="3420000" cy="4358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大型企业 </a:t>
              </a:r>
              <a:r>
                <a:rPr lang="en-US" altLang="zh-CN" sz="14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&amp; 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中型企业 </a:t>
              </a:r>
              <a:r>
                <a:rPr lang="en-US" altLang="zh-CN" sz="14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&amp; 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小型企业</a:t>
              </a:r>
              <a:endParaRPr lang="zh-CN" altLang="en-US" sz="1400" b="1" baseline="0" dirty="0" smtClean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984206" y="522751"/>
              <a:ext cx="3420000" cy="468000"/>
            </a:xfrm>
            <a:prstGeom prst="rect">
              <a:avLst/>
            </a:prstGeom>
            <a:solidFill>
              <a:srgbClr val="68B14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更多</a:t>
              </a:r>
              <a:r>
                <a:rPr lang="zh-CN" altLang="en-US" sz="1400" b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的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行业</a:t>
              </a:r>
              <a:endParaRPr lang="zh-CN" altLang="en-US" sz="14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7625" y="161276"/>
            <a:ext cx="3424550" cy="2044198"/>
            <a:chOff x="637625" y="365995"/>
            <a:chExt cx="3424550" cy="2204705"/>
          </a:xfrm>
        </p:grpSpPr>
        <p:sp>
          <p:nvSpPr>
            <p:cNvPr id="10" name="矩形 9"/>
            <p:cNvSpPr/>
            <p:nvPr/>
          </p:nvSpPr>
          <p:spPr>
            <a:xfrm>
              <a:off x="637625" y="365995"/>
              <a:ext cx="3420000" cy="468000"/>
            </a:xfrm>
            <a:prstGeom prst="rect">
              <a:avLst/>
            </a:prstGeom>
            <a:solidFill>
              <a:srgbClr val="E7863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跨行业发展</a:t>
              </a:r>
            </a:p>
          </p:txBody>
        </p:sp>
        <p:pic>
          <p:nvPicPr>
            <p:cNvPr id="1026" name="Picture 2" descr="China Mobile Logo 2013.sv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681" y="1086530"/>
              <a:ext cx="92903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hina Telecom Logo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230" y="1086530"/>
              <a:ext cx="1010524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hina Unicom.sv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273" y="1014530"/>
              <a:ext cx="629999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矩形 69"/>
            <p:cNvSpPr/>
            <p:nvPr/>
          </p:nvSpPr>
          <p:spPr>
            <a:xfrm>
              <a:off x="642175" y="950700"/>
              <a:ext cx="3420000" cy="162000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>
                <a:solidFill>
                  <a:srgbClr val="5F79B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0" t="29930" r="14721" b="29929"/>
            <a:stretch/>
          </p:blipFill>
          <p:spPr>
            <a:xfrm>
              <a:off x="927668" y="1423549"/>
              <a:ext cx="557262" cy="26504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38" y="1405609"/>
              <a:ext cx="601861" cy="30093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608" y="1406147"/>
              <a:ext cx="299854" cy="29985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934" y="1481320"/>
              <a:ext cx="834020" cy="167516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14"/>
            <a:stretch/>
          </p:blipFill>
          <p:spPr>
            <a:xfrm>
              <a:off x="958919" y="1727852"/>
              <a:ext cx="494760" cy="348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5" t="8438" r="12915" b="3324"/>
            <a:stretch/>
          </p:blipFill>
          <p:spPr>
            <a:xfrm>
              <a:off x="1470000" y="1725991"/>
              <a:ext cx="430421" cy="352163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753" y="1819728"/>
              <a:ext cx="723740" cy="190816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9" t="26739" r="10985" b="19784"/>
            <a:stretch/>
          </p:blipFill>
          <p:spPr>
            <a:xfrm>
              <a:off x="2986082" y="2208389"/>
              <a:ext cx="547809" cy="23477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46" y="2213134"/>
              <a:ext cx="362505" cy="225285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6" t="8764" r="6706" b="15637"/>
            <a:stretch/>
          </p:blipFill>
          <p:spPr>
            <a:xfrm>
              <a:off x="2208450" y="2212432"/>
              <a:ext cx="535806" cy="22668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999" y="2108464"/>
              <a:ext cx="434625" cy="434625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49"/>
            <a:stretch/>
          </p:blipFill>
          <p:spPr>
            <a:xfrm>
              <a:off x="2678941" y="1806665"/>
              <a:ext cx="348805" cy="226368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053" y="1827453"/>
              <a:ext cx="543427" cy="169456"/>
            </a:xfrm>
            <a:prstGeom prst="rect">
              <a:avLst/>
            </a:prstGeom>
          </p:spPr>
        </p:pic>
      </p:grpSp>
      <p:sp>
        <p:nvSpPr>
          <p:cNvPr id="32" name="矩形 31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亚信数据在大数据领域潜心耕耘十五年，通过为运营商、政府等行业打造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大数据平台、建立分析模型、开发数据应用积累了丰富的经验。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4621500"/>
            <a:ext cx="9144000" cy="5220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现在将这些经验整合成我们的云化大数据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平台 </a:t>
            </a:r>
            <a:r>
              <a:rPr lang="en-US" altLang="zh-CN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LDP</a:t>
            </a:r>
            <a:r>
              <a:rPr lang="zh-CN" altLang="en-US" sz="1400" dirty="0" smtClean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，希望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让更多的行业能轻松享受大数据红利。</a:t>
            </a:r>
          </a:p>
        </p:txBody>
      </p:sp>
    </p:spTree>
    <p:extLst>
      <p:ext uri="{BB962C8B-B14F-4D97-AF65-F5344CB8AC3E}">
        <p14:creationId xmlns:p14="http://schemas.microsoft.com/office/powerpoint/2010/main" val="26161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9" y="143759"/>
            <a:ext cx="1241301" cy="391419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1625992" y="143759"/>
            <a:ext cx="4623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亚信定义的大数据操作系统（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dataos.io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 charset="-122"/>
              </a:rPr>
              <a:t>）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是亚信定义的大数据操作系统。以数据为原料、大数据组件为工具，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利用标准化流程来提高应用交付效率，打造一个合作共赢的应用生态。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6490" y="672799"/>
            <a:ext cx="8777167" cy="3612598"/>
            <a:chOff x="246490" y="672799"/>
            <a:chExt cx="8777167" cy="3612598"/>
          </a:xfrm>
        </p:grpSpPr>
        <p:grpSp>
          <p:nvGrpSpPr>
            <p:cNvPr id="72" name="组 71"/>
            <p:cNvGrpSpPr/>
            <p:nvPr/>
          </p:nvGrpSpPr>
          <p:grpSpPr>
            <a:xfrm>
              <a:off x="246490" y="672799"/>
              <a:ext cx="8777167" cy="3612598"/>
              <a:chOff x="246489" y="672798"/>
              <a:chExt cx="8777167" cy="4270055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9896" y="1730752"/>
                <a:ext cx="1972807" cy="16764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5000" y="1730752"/>
                <a:ext cx="2038656" cy="16383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454033" y="2557798"/>
                <a:ext cx="1005403" cy="400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 smtClean="0">
                    <a:solidFill>
                      <a:srgbClr val="15559D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数据原料</a:t>
                </a:r>
                <a:endParaRPr kumimoji="1" lang="zh-CN" altLang="en-US" sz="1600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999648" y="3567387"/>
                <a:ext cx="1005403" cy="400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15559D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工具</a:t>
                </a:r>
                <a:r>
                  <a:rPr kumimoji="1" lang="zh-CN" altLang="en-US" sz="1600" dirty="0" smtClean="0">
                    <a:solidFill>
                      <a:srgbClr val="15559D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组件</a:t>
                </a:r>
                <a:endParaRPr kumimoji="1" lang="zh-CN" altLang="en-US" sz="1600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166996" y="2540459"/>
                <a:ext cx="1005403" cy="400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15559D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标准</a:t>
                </a:r>
                <a:r>
                  <a:rPr kumimoji="1" lang="zh-CN" altLang="en-US" sz="1600" dirty="0" smtClean="0">
                    <a:solidFill>
                      <a:srgbClr val="15559D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流程</a:t>
                </a:r>
                <a:endParaRPr kumimoji="1" lang="zh-CN" altLang="en-US" sz="1600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426089" y="3588610"/>
                <a:ext cx="1005403" cy="400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 smtClean="0">
                    <a:solidFill>
                      <a:srgbClr val="15559D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应用</a:t>
                </a:r>
                <a:r>
                  <a:rPr kumimoji="1" lang="zh-CN" altLang="en-US" sz="1600" dirty="0">
                    <a:solidFill>
                      <a:srgbClr val="15559D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rPr>
                  <a:t>生态</a:t>
                </a:r>
              </a:p>
            </p:txBody>
          </p:sp>
          <p:sp>
            <p:nvSpPr>
              <p:cNvPr id="25" name="任意形状 24"/>
              <p:cNvSpPr/>
              <p:nvPr/>
            </p:nvSpPr>
            <p:spPr>
              <a:xfrm>
                <a:off x="342900" y="2957222"/>
                <a:ext cx="8534400" cy="1985631"/>
              </a:xfrm>
              <a:custGeom>
                <a:avLst/>
                <a:gdLst>
                  <a:gd name="connsiteX0" fmla="*/ 0 w 8534400"/>
                  <a:gd name="connsiteY0" fmla="*/ 992477 h 1985632"/>
                  <a:gd name="connsiteX1" fmla="*/ 723900 w 8534400"/>
                  <a:gd name="connsiteY1" fmla="*/ 27277 h 1985632"/>
                  <a:gd name="connsiteX2" fmla="*/ 2044700 w 8534400"/>
                  <a:gd name="connsiteY2" fmla="*/ 1944977 h 1985632"/>
                  <a:gd name="connsiteX3" fmla="*/ 3136900 w 8534400"/>
                  <a:gd name="connsiteY3" fmla="*/ 992477 h 1985632"/>
                  <a:gd name="connsiteX4" fmla="*/ 4267200 w 8534400"/>
                  <a:gd name="connsiteY4" fmla="*/ 1970377 h 1985632"/>
                  <a:gd name="connsiteX5" fmla="*/ 5308600 w 8534400"/>
                  <a:gd name="connsiteY5" fmla="*/ 39977 h 1985632"/>
                  <a:gd name="connsiteX6" fmla="*/ 6451600 w 8534400"/>
                  <a:gd name="connsiteY6" fmla="*/ 1957677 h 1985632"/>
                  <a:gd name="connsiteX7" fmla="*/ 7569200 w 8534400"/>
                  <a:gd name="connsiteY7" fmla="*/ 992477 h 1985632"/>
                  <a:gd name="connsiteX8" fmla="*/ 8534400 w 8534400"/>
                  <a:gd name="connsiteY8" fmla="*/ 1957677 h 1985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34400" h="1985632">
                    <a:moveTo>
                      <a:pt x="0" y="992477"/>
                    </a:moveTo>
                    <a:cubicBezTo>
                      <a:pt x="191558" y="430502"/>
                      <a:pt x="383117" y="-131473"/>
                      <a:pt x="723900" y="27277"/>
                    </a:cubicBezTo>
                    <a:cubicBezTo>
                      <a:pt x="1064683" y="186027"/>
                      <a:pt x="1642533" y="1784110"/>
                      <a:pt x="2044700" y="1944977"/>
                    </a:cubicBezTo>
                    <a:cubicBezTo>
                      <a:pt x="2446867" y="2105844"/>
                      <a:pt x="2766483" y="988244"/>
                      <a:pt x="3136900" y="992477"/>
                    </a:cubicBezTo>
                    <a:cubicBezTo>
                      <a:pt x="3507317" y="996710"/>
                      <a:pt x="3905250" y="2129127"/>
                      <a:pt x="4267200" y="1970377"/>
                    </a:cubicBezTo>
                    <a:cubicBezTo>
                      <a:pt x="4629150" y="1811627"/>
                      <a:pt x="4944533" y="42094"/>
                      <a:pt x="5308600" y="39977"/>
                    </a:cubicBezTo>
                    <a:cubicBezTo>
                      <a:pt x="5672667" y="37860"/>
                      <a:pt x="6074833" y="1798927"/>
                      <a:pt x="6451600" y="1957677"/>
                    </a:cubicBezTo>
                    <a:cubicBezTo>
                      <a:pt x="6828367" y="2116427"/>
                      <a:pt x="7222067" y="992477"/>
                      <a:pt x="7569200" y="992477"/>
                    </a:cubicBezTo>
                    <a:cubicBezTo>
                      <a:pt x="7916333" y="992477"/>
                      <a:pt x="8358717" y="1790460"/>
                      <a:pt x="8534400" y="1957677"/>
                    </a:cubicBezTo>
                  </a:path>
                </a:pathLst>
              </a:custGeom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 charset="-122"/>
                </a:endParaRPr>
              </a:p>
            </p:txBody>
          </p:sp>
          <p:grpSp>
            <p:nvGrpSpPr>
              <p:cNvPr id="71" name="组 70"/>
              <p:cNvGrpSpPr/>
              <p:nvPr/>
            </p:nvGrpSpPr>
            <p:grpSpPr>
              <a:xfrm>
                <a:off x="744021" y="1910677"/>
                <a:ext cx="1008710" cy="531625"/>
                <a:chOff x="921821" y="1796378"/>
                <a:chExt cx="1008710" cy="531625"/>
              </a:xfrm>
            </p:grpSpPr>
            <p:sp>
              <p:nvSpPr>
                <p:cNvPr id="29" name="Freeform 304"/>
                <p:cNvSpPr>
                  <a:spLocks noEditPoints="1"/>
                </p:cNvSpPr>
                <p:nvPr/>
              </p:nvSpPr>
              <p:spPr bwMode="auto">
                <a:xfrm>
                  <a:off x="1803791" y="2185845"/>
                  <a:ext cx="63371" cy="71079"/>
                </a:xfrm>
                <a:custGeom>
                  <a:avLst/>
                  <a:gdLst>
                    <a:gd name="T0" fmla="*/ 15 w 31"/>
                    <a:gd name="T1" fmla="*/ 0 h 31"/>
                    <a:gd name="T2" fmla="*/ 0 w 31"/>
                    <a:gd name="T3" fmla="*/ 16 h 31"/>
                    <a:gd name="T4" fmla="*/ 15 w 31"/>
                    <a:gd name="T5" fmla="*/ 31 h 31"/>
                    <a:gd name="T6" fmla="*/ 31 w 31"/>
                    <a:gd name="T7" fmla="*/ 16 h 31"/>
                    <a:gd name="T8" fmla="*/ 15 w 31"/>
                    <a:gd name="T9" fmla="*/ 0 h 31"/>
                    <a:gd name="T10" fmla="*/ 15 w 31"/>
                    <a:gd name="T11" fmla="*/ 28 h 31"/>
                    <a:gd name="T12" fmla="*/ 3 w 31"/>
                    <a:gd name="T13" fmla="*/ 16 h 31"/>
                    <a:gd name="T14" fmla="*/ 15 w 31"/>
                    <a:gd name="T15" fmla="*/ 4 h 31"/>
                    <a:gd name="T16" fmla="*/ 28 w 31"/>
                    <a:gd name="T17" fmla="*/ 16 h 31"/>
                    <a:gd name="T18" fmla="*/ 15 w 31"/>
                    <a:gd name="T19" fmla="*/ 2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31">
                      <a:moveTo>
                        <a:pt x="15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4"/>
                        <a:pt x="7" y="31"/>
                        <a:pt x="15" y="31"/>
                      </a:cubicBezTo>
                      <a:cubicBezTo>
                        <a:pt x="24" y="31"/>
                        <a:pt x="31" y="24"/>
                        <a:pt x="31" y="16"/>
                      </a:cubicBezTo>
                      <a:cubicBezTo>
                        <a:pt x="31" y="7"/>
                        <a:pt x="24" y="0"/>
                        <a:pt x="15" y="0"/>
                      </a:cubicBezTo>
                      <a:close/>
                      <a:moveTo>
                        <a:pt x="15" y="28"/>
                      </a:moveTo>
                      <a:cubicBezTo>
                        <a:pt x="9" y="28"/>
                        <a:pt x="3" y="22"/>
                        <a:pt x="3" y="16"/>
                      </a:cubicBezTo>
                      <a:cubicBezTo>
                        <a:pt x="3" y="9"/>
                        <a:pt x="9" y="4"/>
                        <a:pt x="15" y="4"/>
                      </a:cubicBezTo>
                      <a:cubicBezTo>
                        <a:pt x="22" y="4"/>
                        <a:pt x="28" y="9"/>
                        <a:pt x="28" y="16"/>
                      </a:cubicBezTo>
                      <a:cubicBezTo>
                        <a:pt x="28" y="22"/>
                        <a:pt x="22" y="28"/>
                        <a:pt x="15" y="28"/>
                      </a:cubicBezTo>
                      <a:close/>
                    </a:path>
                  </a:pathLst>
                </a:custGeom>
                <a:solidFill>
                  <a:srgbClr val="AFB2BD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30" name="Freeform 305"/>
                <p:cNvSpPr>
                  <a:spLocks noEditPoints="1"/>
                </p:cNvSpPr>
                <p:nvPr/>
              </p:nvSpPr>
              <p:spPr bwMode="auto">
                <a:xfrm>
                  <a:off x="1740421" y="2116716"/>
                  <a:ext cx="190110" cy="211287"/>
                </a:xfrm>
                <a:custGeom>
                  <a:avLst/>
                  <a:gdLst>
                    <a:gd name="T0" fmla="*/ 83 w 93"/>
                    <a:gd name="T1" fmla="*/ 41 h 92"/>
                    <a:gd name="T2" fmla="*/ 93 w 93"/>
                    <a:gd name="T3" fmla="*/ 36 h 92"/>
                    <a:gd name="T4" fmla="*/ 89 w 93"/>
                    <a:gd name="T5" fmla="*/ 27 h 92"/>
                    <a:gd name="T6" fmla="*/ 78 w 93"/>
                    <a:gd name="T7" fmla="*/ 28 h 92"/>
                    <a:gd name="T8" fmla="*/ 74 w 93"/>
                    <a:gd name="T9" fmla="*/ 22 h 92"/>
                    <a:gd name="T10" fmla="*/ 78 w 93"/>
                    <a:gd name="T11" fmla="*/ 11 h 92"/>
                    <a:gd name="T12" fmla="*/ 71 w 93"/>
                    <a:gd name="T13" fmla="*/ 6 h 92"/>
                    <a:gd name="T14" fmla="*/ 62 w 93"/>
                    <a:gd name="T15" fmla="*/ 14 h 92"/>
                    <a:gd name="T16" fmla="*/ 55 w 93"/>
                    <a:gd name="T17" fmla="*/ 12 h 92"/>
                    <a:gd name="T18" fmla="*/ 51 w 93"/>
                    <a:gd name="T19" fmla="*/ 0 h 92"/>
                    <a:gd name="T20" fmla="*/ 48 w 93"/>
                    <a:gd name="T21" fmla="*/ 0 h 92"/>
                    <a:gd name="T22" fmla="*/ 42 w 93"/>
                    <a:gd name="T23" fmla="*/ 0 h 92"/>
                    <a:gd name="T24" fmla="*/ 39 w 93"/>
                    <a:gd name="T25" fmla="*/ 12 h 92"/>
                    <a:gd name="T26" fmla="*/ 31 w 93"/>
                    <a:gd name="T27" fmla="*/ 13 h 92"/>
                    <a:gd name="T28" fmla="*/ 22 w 93"/>
                    <a:gd name="T29" fmla="*/ 6 h 92"/>
                    <a:gd name="T30" fmla="*/ 15 w 93"/>
                    <a:gd name="T31" fmla="*/ 12 h 92"/>
                    <a:gd name="T32" fmla="*/ 19 w 93"/>
                    <a:gd name="T33" fmla="*/ 23 h 92"/>
                    <a:gd name="T34" fmla="*/ 15 w 93"/>
                    <a:gd name="T35" fmla="*/ 27 h 92"/>
                    <a:gd name="T36" fmla="*/ 3 w 93"/>
                    <a:gd name="T37" fmla="*/ 27 h 92"/>
                    <a:gd name="T38" fmla="*/ 0 w 93"/>
                    <a:gd name="T39" fmla="*/ 34 h 92"/>
                    <a:gd name="T40" fmla="*/ 11 w 93"/>
                    <a:gd name="T41" fmla="*/ 41 h 92"/>
                    <a:gd name="T42" fmla="*/ 10 w 93"/>
                    <a:gd name="T43" fmla="*/ 49 h 92"/>
                    <a:gd name="T44" fmla="*/ 0 w 93"/>
                    <a:gd name="T45" fmla="*/ 55 h 92"/>
                    <a:gd name="T46" fmla="*/ 3 w 93"/>
                    <a:gd name="T47" fmla="*/ 64 h 92"/>
                    <a:gd name="T48" fmla="*/ 15 w 93"/>
                    <a:gd name="T49" fmla="*/ 63 h 92"/>
                    <a:gd name="T50" fmla="*/ 19 w 93"/>
                    <a:gd name="T51" fmla="*/ 69 h 92"/>
                    <a:gd name="T52" fmla="*/ 15 w 93"/>
                    <a:gd name="T53" fmla="*/ 80 h 92"/>
                    <a:gd name="T54" fmla="*/ 22 w 93"/>
                    <a:gd name="T55" fmla="*/ 85 h 92"/>
                    <a:gd name="T56" fmla="*/ 32 w 93"/>
                    <a:gd name="T57" fmla="*/ 78 h 92"/>
                    <a:gd name="T58" fmla="*/ 39 w 93"/>
                    <a:gd name="T59" fmla="*/ 80 h 92"/>
                    <a:gd name="T60" fmla="*/ 42 w 93"/>
                    <a:gd name="T61" fmla="*/ 92 h 92"/>
                    <a:gd name="T62" fmla="*/ 50 w 93"/>
                    <a:gd name="T63" fmla="*/ 92 h 92"/>
                    <a:gd name="T64" fmla="*/ 54 w 93"/>
                    <a:gd name="T65" fmla="*/ 80 h 92"/>
                    <a:gd name="T66" fmla="*/ 62 w 93"/>
                    <a:gd name="T67" fmla="*/ 78 h 92"/>
                    <a:gd name="T68" fmla="*/ 70 w 93"/>
                    <a:gd name="T69" fmla="*/ 85 h 92"/>
                    <a:gd name="T70" fmla="*/ 77 w 93"/>
                    <a:gd name="T71" fmla="*/ 80 h 92"/>
                    <a:gd name="T72" fmla="*/ 73 w 93"/>
                    <a:gd name="T73" fmla="*/ 69 h 92"/>
                    <a:gd name="T74" fmla="*/ 78 w 93"/>
                    <a:gd name="T75" fmla="*/ 64 h 92"/>
                    <a:gd name="T76" fmla="*/ 90 w 93"/>
                    <a:gd name="T77" fmla="*/ 64 h 92"/>
                    <a:gd name="T78" fmla="*/ 93 w 93"/>
                    <a:gd name="T79" fmla="*/ 56 h 92"/>
                    <a:gd name="T80" fmla="*/ 83 w 93"/>
                    <a:gd name="T81" fmla="*/ 49 h 92"/>
                    <a:gd name="T82" fmla="*/ 83 w 93"/>
                    <a:gd name="T83" fmla="*/ 41 h 92"/>
                    <a:gd name="T84" fmla="*/ 46 w 93"/>
                    <a:gd name="T85" fmla="*/ 64 h 92"/>
                    <a:gd name="T86" fmla="*/ 28 w 93"/>
                    <a:gd name="T87" fmla="*/ 46 h 92"/>
                    <a:gd name="T88" fmla="*/ 46 w 93"/>
                    <a:gd name="T89" fmla="*/ 27 h 92"/>
                    <a:gd name="T90" fmla="*/ 65 w 93"/>
                    <a:gd name="T91" fmla="*/ 46 h 92"/>
                    <a:gd name="T92" fmla="*/ 46 w 93"/>
                    <a:gd name="T93" fmla="*/ 6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93" h="92">
                      <a:moveTo>
                        <a:pt x="83" y="41"/>
                      </a:moveTo>
                      <a:cubicBezTo>
                        <a:pt x="93" y="36"/>
                        <a:pt x="93" y="36"/>
                        <a:pt x="93" y="36"/>
                      </a:cubicBezTo>
                      <a:cubicBezTo>
                        <a:pt x="89" y="27"/>
                        <a:pt x="89" y="27"/>
                        <a:pt x="89" y="27"/>
                      </a:cubicBezTo>
                      <a:cubicBezTo>
                        <a:pt x="78" y="28"/>
                        <a:pt x="78" y="28"/>
                        <a:pt x="78" y="28"/>
                      </a:cubicBezTo>
                      <a:cubicBezTo>
                        <a:pt x="74" y="22"/>
                        <a:pt x="74" y="22"/>
                        <a:pt x="74" y="22"/>
                      </a:cubicBezTo>
                      <a:cubicBezTo>
                        <a:pt x="78" y="11"/>
                        <a:pt x="78" y="11"/>
                        <a:pt x="78" y="11"/>
                      </a:cubicBezTo>
                      <a:cubicBezTo>
                        <a:pt x="71" y="6"/>
                        <a:pt x="71" y="6"/>
                        <a:pt x="71" y="6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55" y="12"/>
                        <a:pt x="55" y="12"/>
                        <a:pt x="55" y="12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0" y="49"/>
                        <a:pt x="10" y="49"/>
                        <a:pt x="10" y="49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3" y="64"/>
                        <a:pt x="3" y="64"/>
                        <a:pt x="3" y="64"/>
                      </a:cubicBezTo>
                      <a:cubicBezTo>
                        <a:pt x="15" y="63"/>
                        <a:pt x="15" y="63"/>
                        <a:pt x="15" y="63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5" y="80"/>
                        <a:pt x="15" y="80"/>
                        <a:pt x="15" y="80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9" y="80"/>
                        <a:pt x="39" y="80"/>
                        <a:pt x="39" y="80"/>
                      </a:cubicBezTo>
                      <a:cubicBezTo>
                        <a:pt x="42" y="92"/>
                        <a:pt x="42" y="92"/>
                        <a:pt x="42" y="92"/>
                      </a:cubicBezTo>
                      <a:cubicBezTo>
                        <a:pt x="50" y="92"/>
                        <a:pt x="50" y="92"/>
                        <a:pt x="50" y="92"/>
                      </a:cubicBezTo>
                      <a:cubicBezTo>
                        <a:pt x="54" y="80"/>
                        <a:pt x="54" y="80"/>
                        <a:pt x="54" y="80"/>
                      </a:cubicBezTo>
                      <a:cubicBezTo>
                        <a:pt x="62" y="78"/>
                        <a:pt x="62" y="78"/>
                        <a:pt x="62" y="78"/>
                      </a:cubicBezTo>
                      <a:cubicBezTo>
                        <a:pt x="70" y="85"/>
                        <a:pt x="70" y="85"/>
                        <a:pt x="70" y="85"/>
                      </a:cubicBezTo>
                      <a:cubicBezTo>
                        <a:pt x="77" y="80"/>
                        <a:pt x="77" y="80"/>
                        <a:pt x="77" y="80"/>
                      </a:cubicBezTo>
                      <a:cubicBezTo>
                        <a:pt x="73" y="69"/>
                        <a:pt x="73" y="69"/>
                        <a:pt x="73" y="69"/>
                      </a:cubicBezTo>
                      <a:cubicBezTo>
                        <a:pt x="78" y="64"/>
                        <a:pt x="78" y="64"/>
                        <a:pt x="78" y="64"/>
                      </a:cubicBezTo>
                      <a:cubicBezTo>
                        <a:pt x="90" y="64"/>
                        <a:pt x="90" y="64"/>
                        <a:pt x="90" y="64"/>
                      </a:cubicBezTo>
                      <a:cubicBezTo>
                        <a:pt x="93" y="56"/>
                        <a:pt x="93" y="56"/>
                        <a:pt x="93" y="56"/>
                      </a:cubicBezTo>
                      <a:cubicBezTo>
                        <a:pt x="83" y="49"/>
                        <a:pt x="83" y="49"/>
                        <a:pt x="83" y="49"/>
                      </a:cubicBezTo>
                      <a:lnTo>
                        <a:pt x="83" y="41"/>
                      </a:lnTo>
                      <a:close/>
                      <a:moveTo>
                        <a:pt x="46" y="64"/>
                      </a:moveTo>
                      <a:cubicBezTo>
                        <a:pt x="36" y="64"/>
                        <a:pt x="28" y="56"/>
                        <a:pt x="28" y="46"/>
                      </a:cubicBezTo>
                      <a:cubicBezTo>
                        <a:pt x="28" y="35"/>
                        <a:pt x="36" y="27"/>
                        <a:pt x="46" y="27"/>
                      </a:cubicBezTo>
                      <a:cubicBezTo>
                        <a:pt x="57" y="27"/>
                        <a:pt x="65" y="35"/>
                        <a:pt x="65" y="46"/>
                      </a:cubicBezTo>
                      <a:cubicBezTo>
                        <a:pt x="65" y="56"/>
                        <a:pt x="57" y="64"/>
                        <a:pt x="46" y="64"/>
                      </a:cubicBezTo>
                      <a:close/>
                    </a:path>
                  </a:pathLst>
                </a:custGeom>
                <a:solidFill>
                  <a:srgbClr val="AFB2BD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31" name="Freeform 306"/>
                <p:cNvSpPr>
                  <a:spLocks/>
                </p:cNvSpPr>
                <p:nvPr/>
              </p:nvSpPr>
              <p:spPr bwMode="auto">
                <a:xfrm>
                  <a:off x="1153598" y="2222845"/>
                  <a:ext cx="570330" cy="40895"/>
                </a:xfrm>
                <a:custGeom>
                  <a:avLst/>
                  <a:gdLst>
                    <a:gd name="T0" fmla="*/ 0 w 657"/>
                    <a:gd name="T1" fmla="*/ 42 h 42"/>
                    <a:gd name="T2" fmla="*/ 657 w 657"/>
                    <a:gd name="T3" fmla="*/ 42 h 42"/>
                    <a:gd name="T4" fmla="*/ 657 w 657"/>
                    <a:gd name="T5" fmla="*/ 21 h 42"/>
                    <a:gd name="T6" fmla="*/ 657 w 657"/>
                    <a:gd name="T7" fmla="*/ 0 h 42"/>
                    <a:gd name="T8" fmla="*/ 0 w 657"/>
                    <a:gd name="T9" fmla="*/ 0 h 42"/>
                    <a:gd name="T10" fmla="*/ 0 w 657"/>
                    <a:gd name="T1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7" h="42">
                      <a:moveTo>
                        <a:pt x="0" y="42"/>
                      </a:moveTo>
                      <a:lnTo>
                        <a:pt x="657" y="42"/>
                      </a:lnTo>
                      <a:lnTo>
                        <a:pt x="657" y="21"/>
                      </a:lnTo>
                      <a:lnTo>
                        <a:pt x="657" y="0"/>
                      </a:lnTo>
                      <a:lnTo>
                        <a:pt x="0" y="0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AFB2BD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grpSp>
              <p:nvGrpSpPr>
                <p:cNvPr id="48" name="组 47"/>
                <p:cNvGrpSpPr/>
                <p:nvPr/>
              </p:nvGrpSpPr>
              <p:grpSpPr>
                <a:xfrm>
                  <a:off x="1631043" y="1796378"/>
                  <a:ext cx="186638" cy="188892"/>
                  <a:chOff x="1631043" y="1796378"/>
                  <a:chExt cx="186638" cy="188892"/>
                </a:xfrm>
              </p:grpSpPr>
              <p:sp>
                <p:nvSpPr>
                  <p:cNvPr id="27" name="Freeform 302"/>
                  <p:cNvSpPr>
                    <a:spLocks/>
                  </p:cNvSpPr>
                  <p:nvPr/>
                </p:nvSpPr>
                <p:spPr bwMode="auto">
                  <a:xfrm>
                    <a:off x="1697017" y="1870377"/>
                    <a:ext cx="120664" cy="114893"/>
                  </a:xfrm>
                  <a:custGeom>
                    <a:avLst/>
                    <a:gdLst>
                      <a:gd name="T0" fmla="*/ 59 w 59"/>
                      <a:gd name="T1" fmla="*/ 26 h 50"/>
                      <a:gd name="T2" fmla="*/ 59 w 59"/>
                      <a:gd name="T3" fmla="*/ 0 h 50"/>
                      <a:gd name="T4" fmla="*/ 0 w 59"/>
                      <a:gd name="T5" fmla="*/ 0 h 50"/>
                      <a:gd name="T6" fmla="*/ 0 w 59"/>
                      <a:gd name="T7" fmla="*/ 50 h 50"/>
                      <a:gd name="T8" fmla="*/ 35 w 59"/>
                      <a:gd name="T9" fmla="*/ 50 h 50"/>
                      <a:gd name="T10" fmla="*/ 59 w 59"/>
                      <a:gd name="T11" fmla="*/ 26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9" h="50">
                        <a:moveTo>
                          <a:pt x="59" y="26"/>
                        </a:moveTo>
                        <a:cubicBezTo>
                          <a:pt x="59" y="0"/>
                          <a:pt x="59" y="0"/>
                          <a:pt x="59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50"/>
                          <a:pt x="0" y="50"/>
                          <a:pt x="0" y="50"/>
                        </a:cubicBezTo>
                        <a:cubicBezTo>
                          <a:pt x="35" y="50"/>
                          <a:pt x="35" y="50"/>
                          <a:pt x="35" y="50"/>
                        </a:cubicBezTo>
                        <a:cubicBezTo>
                          <a:pt x="48" y="50"/>
                          <a:pt x="59" y="40"/>
                          <a:pt x="59" y="26"/>
                        </a:cubicBezTo>
                        <a:close/>
                      </a:path>
                    </a:pathLst>
                  </a:custGeom>
                  <a:solidFill>
                    <a:srgbClr val="F4B869"/>
                  </a:solidFill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28" name="Freeform 303"/>
                  <p:cNvSpPr>
                    <a:spLocks/>
                  </p:cNvSpPr>
                  <p:nvPr/>
                </p:nvSpPr>
                <p:spPr bwMode="auto">
                  <a:xfrm>
                    <a:off x="1697017" y="1796378"/>
                    <a:ext cx="120664" cy="55499"/>
                  </a:xfrm>
                  <a:custGeom>
                    <a:avLst/>
                    <a:gdLst>
                      <a:gd name="T0" fmla="*/ 35 w 59"/>
                      <a:gd name="T1" fmla="*/ 0 h 24"/>
                      <a:gd name="T2" fmla="*/ 0 w 59"/>
                      <a:gd name="T3" fmla="*/ 0 h 24"/>
                      <a:gd name="T4" fmla="*/ 0 w 59"/>
                      <a:gd name="T5" fmla="*/ 24 h 24"/>
                      <a:gd name="T6" fmla="*/ 59 w 59"/>
                      <a:gd name="T7" fmla="*/ 24 h 24"/>
                      <a:gd name="T8" fmla="*/ 35 w 59"/>
                      <a:gd name="T9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" h="24">
                        <a:moveTo>
                          <a:pt x="35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59" y="24"/>
                          <a:pt x="59" y="24"/>
                          <a:pt x="59" y="24"/>
                        </a:cubicBezTo>
                        <a:cubicBezTo>
                          <a:pt x="59" y="11"/>
                          <a:pt x="48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rgbClr val="F4B869"/>
                  </a:solidFill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32" name="Freeform 307"/>
                  <p:cNvSpPr>
                    <a:spLocks/>
                  </p:cNvSpPr>
                  <p:nvPr/>
                </p:nvSpPr>
                <p:spPr bwMode="auto">
                  <a:xfrm>
                    <a:off x="1631043" y="1870377"/>
                    <a:ext cx="49481" cy="114893"/>
                  </a:xfrm>
                  <a:custGeom>
                    <a:avLst/>
                    <a:gdLst>
                      <a:gd name="T0" fmla="*/ 24 w 24"/>
                      <a:gd name="T1" fmla="*/ 50 h 50"/>
                      <a:gd name="T2" fmla="*/ 24 w 24"/>
                      <a:gd name="T3" fmla="*/ 0 h 50"/>
                      <a:gd name="T4" fmla="*/ 0 w 24"/>
                      <a:gd name="T5" fmla="*/ 0 h 50"/>
                      <a:gd name="T6" fmla="*/ 0 w 24"/>
                      <a:gd name="T7" fmla="*/ 26 h 50"/>
                      <a:gd name="T8" fmla="*/ 24 w 24"/>
                      <a:gd name="T9" fmla="*/ 5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50">
                        <a:moveTo>
                          <a:pt x="24" y="5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0" y="40"/>
                          <a:pt x="11" y="50"/>
                          <a:pt x="24" y="50"/>
                        </a:cubicBezTo>
                        <a:close/>
                      </a:path>
                    </a:pathLst>
                  </a:custGeom>
                  <a:solidFill>
                    <a:srgbClr val="F4B869"/>
                  </a:solidFill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33" name="Freeform 308"/>
                  <p:cNvSpPr>
                    <a:spLocks/>
                  </p:cNvSpPr>
                  <p:nvPr/>
                </p:nvSpPr>
                <p:spPr bwMode="auto">
                  <a:xfrm>
                    <a:off x="1631043" y="1796378"/>
                    <a:ext cx="49481" cy="55499"/>
                  </a:xfrm>
                  <a:custGeom>
                    <a:avLst/>
                    <a:gdLst>
                      <a:gd name="T0" fmla="*/ 24 w 24"/>
                      <a:gd name="T1" fmla="*/ 0 h 24"/>
                      <a:gd name="T2" fmla="*/ 0 w 24"/>
                      <a:gd name="T3" fmla="*/ 24 h 24"/>
                      <a:gd name="T4" fmla="*/ 24 w 24"/>
                      <a:gd name="T5" fmla="*/ 24 h 24"/>
                      <a:gd name="T6" fmla="*/ 24 w 24"/>
                      <a:gd name="T7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4" h="24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24" y="24"/>
                          <a:pt x="24" y="24"/>
                          <a:pt x="24" y="24"/>
                        </a:cubicBezTo>
                        <a:lnTo>
                          <a:pt x="24" y="0"/>
                        </a:lnTo>
                        <a:close/>
                      </a:path>
                    </a:pathLst>
                  </a:custGeom>
                  <a:solidFill>
                    <a:srgbClr val="F4B869"/>
                  </a:solidFill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</p:grpSp>
            <p:sp>
              <p:nvSpPr>
                <p:cNvPr id="34" name="Freeform 309"/>
                <p:cNvSpPr>
                  <a:spLocks/>
                </p:cNvSpPr>
                <p:nvPr/>
              </p:nvSpPr>
              <p:spPr bwMode="auto">
                <a:xfrm>
                  <a:off x="1465239" y="1870377"/>
                  <a:ext cx="118928" cy="114893"/>
                </a:xfrm>
                <a:custGeom>
                  <a:avLst/>
                  <a:gdLst>
                    <a:gd name="T0" fmla="*/ 58 w 58"/>
                    <a:gd name="T1" fmla="*/ 26 h 50"/>
                    <a:gd name="T2" fmla="*/ 58 w 58"/>
                    <a:gd name="T3" fmla="*/ 0 h 50"/>
                    <a:gd name="T4" fmla="*/ 0 w 58"/>
                    <a:gd name="T5" fmla="*/ 0 h 50"/>
                    <a:gd name="T6" fmla="*/ 0 w 58"/>
                    <a:gd name="T7" fmla="*/ 50 h 50"/>
                    <a:gd name="T8" fmla="*/ 34 w 58"/>
                    <a:gd name="T9" fmla="*/ 50 h 50"/>
                    <a:gd name="T10" fmla="*/ 58 w 58"/>
                    <a:gd name="T11" fmla="*/ 26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0">
                      <a:moveTo>
                        <a:pt x="58" y="26"/>
                      </a:move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48" y="50"/>
                        <a:pt x="58" y="40"/>
                        <a:pt x="58" y="26"/>
                      </a:cubicBez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35" name="Freeform 310"/>
                <p:cNvSpPr>
                  <a:spLocks/>
                </p:cNvSpPr>
                <p:nvPr/>
              </p:nvSpPr>
              <p:spPr bwMode="auto">
                <a:xfrm>
                  <a:off x="1465239" y="1796378"/>
                  <a:ext cx="118928" cy="55499"/>
                </a:xfrm>
                <a:custGeom>
                  <a:avLst/>
                  <a:gdLst>
                    <a:gd name="T0" fmla="*/ 34 w 58"/>
                    <a:gd name="T1" fmla="*/ 0 h 24"/>
                    <a:gd name="T2" fmla="*/ 0 w 58"/>
                    <a:gd name="T3" fmla="*/ 0 h 24"/>
                    <a:gd name="T4" fmla="*/ 0 w 58"/>
                    <a:gd name="T5" fmla="*/ 24 h 24"/>
                    <a:gd name="T6" fmla="*/ 58 w 58"/>
                    <a:gd name="T7" fmla="*/ 24 h 24"/>
                    <a:gd name="T8" fmla="*/ 34 w 5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24">
                      <a:moveTo>
                        <a:pt x="3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11"/>
                        <a:pt x="48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36" name="Freeform 311"/>
                <p:cNvSpPr>
                  <a:spLocks/>
                </p:cNvSpPr>
                <p:nvPr/>
              </p:nvSpPr>
              <p:spPr bwMode="auto">
                <a:xfrm>
                  <a:off x="1399265" y="1870377"/>
                  <a:ext cx="47745" cy="114893"/>
                </a:xfrm>
                <a:custGeom>
                  <a:avLst/>
                  <a:gdLst>
                    <a:gd name="T0" fmla="*/ 23 w 23"/>
                    <a:gd name="T1" fmla="*/ 50 h 50"/>
                    <a:gd name="T2" fmla="*/ 23 w 23"/>
                    <a:gd name="T3" fmla="*/ 0 h 50"/>
                    <a:gd name="T4" fmla="*/ 0 w 23"/>
                    <a:gd name="T5" fmla="*/ 0 h 50"/>
                    <a:gd name="T6" fmla="*/ 0 w 23"/>
                    <a:gd name="T7" fmla="*/ 26 h 50"/>
                    <a:gd name="T8" fmla="*/ 23 w 23"/>
                    <a:gd name="T9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50">
                      <a:moveTo>
                        <a:pt x="23" y="5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40"/>
                        <a:pt x="10" y="50"/>
                        <a:pt x="23" y="50"/>
                      </a:cubicBez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37" name="Freeform 312"/>
                <p:cNvSpPr>
                  <a:spLocks/>
                </p:cNvSpPr>
                <p:nvPr/>
              </p:nvSpPr>
              <p:spPr bwMode="auto">
                <a:xfrm>
                  <a:off x="1399265" y="1796378"/>
                  <a:ext cx="47745" cy="55499"/>
                </a:xfrm>
                <a:custGeom>
                  <a:avLst/>
                  <a:gdLst>
                    <a:gd name="T0" fmla="*/ 23 w 23"/>
                    <a:gd name="T1" fmla="*/ 0 h 24"/>
                    <a:gd name="T2" fmla="*/ 0 w 23"/>
                    <a:gd name="T3" fmla="*/ 24 h 24"/>
                    <a:gd name="T4" fmla="*/ 23 w 23"/>
                    <a:gd name="T5" fmla="*/ 24 h 24"/>
                    <a:gd name="T6" fmla="*/ 23 w 23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4">
                      <a:moveTo>
                        <a:pt x="23" y="0"/>
                      </a:move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38" name="Freeform 313"/>
                <p:cNvSpPr>
                  <a:spLocks/>
                </p:cNvSpPr>
                <p:nvPr/>
              </p:nvSpPr>
              <p:spPr bwMode="auto">
                <a:xfrm>
                  <a:off x="1239539" y="1870377"/>
                  <a:ext cx="120664" cy="114893"/>
                </a:xfrm>
                <a:custGeom>
                  <a:avLst/>
                  <a:gdLst>
                    <a:gd name="T0" fmla="*/ 59 w 59"/>
                    <a:gd name="T1" fmla="*/ 26 h 50"/>
                    <a:gd name="T2" fmla="*/ 59 w 59"/>
                    <a:gd name="T3" fmla="*/ 0 h 50"/>
                    <a:gd name="T4" fmla="*/ 0 w 59"/>
                    <a:gd name="T5" fmla="*/ 0 h 50"/>
                    <a:gd name="T6" fmla="*/ 0 w 59"/>
                    <a:gd name="T7" fmla="*/ 50 h 50"/>
                    <a:gd name="T8" fmla="*/ 35 w 59"/>
                    <a:gd name="T9" fmla="*/ 50 h 50"/>
                    <a:gd name="T10" fmla="*/ 59 w 59"/>
                    <a:gd name="T11" fmla="*/ 26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0">
                      <a:moveTo>
                        <a:pt x="59" y="26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35" y="50"/>
                        <a:pt x="35" y="50"/>
                        <a:pt x="35" y="50"/>
                      </a:cubicBezTo>
                      <a:cubicBezTo>
                        <a:pt x="48" y="50"/>
                        <a:pt x="59" y="40"/>
                        <a:pt x="59" y="26"/>
                      </a:cubicBez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39" name="Freeform 314"/>
                <p:cNvSpPr>
                  <a:spLocks/>
                </p:cNvSpPr>
                <p:nvPr/>
              </p:nvSpPr>
              <p:spPr bwMode="auto">
                <a:xfrm>
                  <a:off x="1239539" y="1796378"/>
                  <a:ext cx="120664" cy="55499"/>
                </a:xfrm>
                <a:custGeom>
                  <a:avLst/>
                  <a:gdLst>
                    <a:gd name="T0" fmla="*/ 35 w 59"/>
                    <a:gd name="T1" fmla="*/ 0 h 24"/>
                    <a:gd name="T2" fmla="*/ 0 w 59"/>
                    <a:gd name="T3" fmla="*/ 0 h 24"/>
                    <a:gd name="T4" fmla="*/ 0 w 59"/>
                    <a:gd name="T5" fmla="*/ 24 h 24"/>
                    <a:gd name="T6" fmla="*/ 59 w 59"/>
                    <a:gd name="T7" fmla="*/ 24 h 24"/>
                    <a:gd name="T8" fmla="*/ 35 w 59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24">
                      <a:moveTo>
                        <a:pt x="3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59" y="24"/>
                        <a:pt x="59" y="24"/>
                        <a:pt x="59" y="24"/>
                      </a:cubicBezTo>
                      <a:cubicBezTo>
                        <a:pt x="59" y="11"/>
                        <a:pt x="48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40" name="Freeform 315"/>
                <p:cNvSpPr>
                  <a:spLocks/>
                </p:cNvSpPr>
                <p:nvPr/>
              </p:nvSpPr>
              <p:spPr bwMode="auto">
                <a:xfrm>
                  <a:off x="1173565" y="1870377"/>
                  <a:ext cx="49481" cy="114893"/>
                </a:xfrm>
                <a:custGeom>
                  <a:avLst/>
                  <a:gdLst>
                    <a:gd name="T0" fmla="*/ 24 w 24"/>
                    <a:gd name="T1" fmla="*/ 50 h 50"/>
                    <a:gd name="T2" fmla="*/ 24 w 24"/>
                    <a:gd name="T3" fmla="*/ 0 h 50"/>
                    <a:gd name="T4" fmla="*/ 0 w 24"/>
                    <a:gd name="T5" fmla="*/ 0 h 50"/>
                    <a:gd name="T6" fmla="*/ 0 w 24"/>
                    <a:gd name="T7" fmla="*/ 26 h 50"/>
                    <a:gd name="T8" fmla="*/ 24 w 24"/>
                    <a:gd name="T9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50">
                      <a:moveTo>
                        <a:pt x="24" y="5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40"/>
                        <a:pt x="11" y="50"/>
                        <a:pt x="24" y="50"/>
                      </a:cubicBez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41" name="Freeform 316"/>
                <p:cNvSpPr>
                  <a:spLocks/>
                </p:cNvSpPr>
                <p:nvPr/>
              </p:nvSpPr>
              <p:spPr bwMode="auto">
                <a:xfrm>
                  <a:off x="1173565" y="1796378"/>
                  <a:ext cx="49481" cy="55499"/>
                </a:xfrm>
                <a:custGeom>
                  <a:avLst/>
                  <a:gdLst>
                    <a:gd name="T0" fmla="*/ 24 w 24"/>
                    <a:gd name="T1" fmla="*/ 0 h 24"/>
                    <a:gd name="T2" fmla="*/ 0 w 24"/>
                    <a:gd name="T3" fmla="*/ 24 h 24"/>
                    <a:gd name="T4" fmla="*/ 24 w 24"/>
                    <a:gd name="T5" fmla="*/ 24 h 24"/>
                    <a:gd name="T6" fmla="*/ 24 w 24"/>
                    <a:gd name="T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42" name="Freeform 317"/>
                <p:cNvSpPr>
                  <a:spLocks/>
                </p:cNvSpPr>
                <p:nvPr/>
              </p:nvSpPr>
              <p:spPr bwMode="auto">
                <a:xfrm>
                  <a:off x="1069394" y="2012533"/>
                  <a:ext cx="802107" cy="223944"/>
                </a:xfrm>
                <a:custGeom>
                  <a:avLst/>
                  <a:gdLst>
                    <a:gd name="T0" fmla="*/ 57 w 391"/>
                    <a:gd name="T1" fmla="*/ 33 h 97"/>
                    <a:gd name="T2" fmla="*/ 57 w 391"/>
                    <a:gd name="T3" fmla="*/ 33 h 97"/>
                    <a:gd name="T4" fmla="*/ 375 w 391"/>
                    <a:gd name="T5" fmla="*/ 33 h 97"/>
                    <a:gd name="T6" fmla="*/ 391 w 391"/>
                    <a:gd name="T7" fmla="*/ 17 h 97"/>
                    <a:gd name="T8" fmla="*/ 375 w 391"/>
                    <a:gd name="T9" fmla="*/ 0 h 97"/>
                    <a:gd name="T10" fmla="*/ 57 w 391"/>
                    <a:gd name="T11" fmla="*/ 0 h 97"/>
                    <a:gd name="T12" fmla="*/ 49 w 391"/>
                    <a:gd name="T13" fmla="*/ 2 h 97"/>
                    <a:gd name="T14" fmla="*/ 5 w 391"/>
                    <a:gd name="T15" fmla="*/ 53 h 97"/>
                    <a:gd name="T16" fmla="*/ 0 w 391"/>
                    <a:gd name="T17" fmla="*/ 97 h 97"/>
                    <a:gd name="T18" fmla="*/ 29 w 391"/>
                    <a:gd name="T19" fmla="*/ 97 h 97"/>
                    <a:gd name="T20" fmla="*/ 29 w 391"/>
                    <a:gd name="T21" fmla="*/ 90 h 97"/>
                    <a:gd name="T22" fmla="*/ 57 w 391"/>
                    <a:gd name="T23" fmla="*/ 33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1" h="97">
                      <a:moveTo>
                        <a:pt x="57" y="33"/>
                      </a:moveTo>
                      <a:cubicBezTo>
                        <a:pt x="57" y="33"/>
                        <a:pt x="57" y="33"/>
                        <a:pt x="57" y="33"/>
                      </a:cubicBezTo>
                      <a:cubicBezTo>
                        <a:pt x="375" y="33"/>
                        <a:pt x="375" y="33"/>
                        <a:pt x="375" y="33"/>
                      </a:cubicBezTo>
                      <a:cubicBezTo>
                        <a:pt x="384" y="33"/>
                        <a:pt x="391" y="25"/>
                        <a:pt x="391" y="17"/>
                      </a:cubicBezTo>
                      <a:cubicBezTo>
                        <a:pt x="391" y="8"/>
                        <a:pt x="384" y="0"/>
                        <a:pt x="375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7" y="0"/>
                        <a:pt x="54" y="1"/>
                        <a:pt x="49" y="2"/>
                      </a:cubicBezTo>
                      <a:cubicBezTo>
                        <a:pt x="35" y="7"/>
                        <a:pt x="8" y="20"/>
                        <a:pt x="5" y="53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29" y="95"/>
                        <a:pt x="29" y="92"/>
                        <a:pt x="29" y="90"/>
                      </a:cubicBezTo>
                      <a:cubicBezTo>
                        <a:pt x="32" y="34"/>
                        <a:pt x="54" y="33"/>
                        <a:pt x="57" y="33"/>
                      </a:cubicBezTo>
                      <a:close/>
                    </a:path>
                  </a:pathLst>
                </a:custGeom>
                <a:solidFill>
                  <a:srgbClr val="AFB2BD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43" name="Freeform 318"/>
                <p:cNvSpPr>
                  <a:spLocks/>
                </p:cNvSpPr>
                <p:nvPr/>
              </p:nvSpPr>
              <p:spPr bwMode="auto">
                <a:xfrm>
                  <a:off x="999080" y="1884008"/>
                  <a:ext cx="141498" cy="156761"/>
                </a:xfrm>
                <a:custGeom>
                  <a:avLst/>
                  <a:gdLst>
                    <a:gd name="T0" fmla="*/ 64 w 69"/>
                    <a:gd name="T1" fmla="*/ 24 h 68"/>
                    <a:gd name="T2" fmla="*/ 55 w 69"/>
                    <a:gd name="T3" fmla="*/ 0 h 68"/>
                    <a:gd name="T4" fmla="*/ 0 w 69"/>
                    <a:gd name="T5" fmla="*/ 21 h 68"/>
                    <a:gd name="T6" fmla="*/ 19 w 69"/>
                    <a:gd name="T7" fmla="*/ 68 h 68"/>
                    <a:gd name="T8" fmla="*/ 51 w 69"/>
                    <a:gd name="T9" fmla="*/ 55 h 68"/>
                    <a:gd name="T10" fmla="*/ 64 w 69"/>
                    <a:gd name="T11" fmla="*/ 2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68">
                      <a:moveTo>
                        <a:pt x="64" y="24"/>
                      </a:move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9" y="68"/>
                        <a:pt x="19" y="68"/>
                        <a:pt x="19" y="68"/>
                      </a:cubicBezTo>
                      <a:cubicBezTo>
                        <a:pt x="51" y="55"/>
                        <a:pt x="51" y="55"/>
                        <a:pt x="51" y="55"/>
                      </a:cubicBezTo>
                      <a:cubicBezTo>
                        <a:pt x="63" y="50"/>
                        <a:pt x="69" y="36"/>
                        <a:pt x="64" y="24"/>
                      </a:cubicBez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44" name="Freeform 319"/>
                <p:cNvSpPr>
                  <a:spLocks/>
                </p:cNvSpPr>
                <p:nvPr/>
              </p:nvSpPr>
              <p:spPr bwMode="auto">
                <a:xfrm>
                  <a:off x="974774" y="1824614"/>
                  <a:ext cx="131080" cy="91525"/>
                </a:xfrm>
                <a:custGeom>
                  <a:avLst/>
                  <a:gdLst>
                    <a:gd name="T0" fmla="*/ 64 w 64"/>
                    <a:gd name="T1" fmla="*/ 18 h 40"/>
                    <a:gd name="T2" fmla="*/ 33 w 64"/>
                    <a:gd name="T3" fmla="*/ 5 h 40"/>
                    <a:gd name="T4" fmla="*/ 0 w 64"/>
                    <a:gd name="T5" fmla="*/ 18 h 40"/>
                    <a:gd name="T6" fmla="*/ 9 w 64"/>
                    <a:gd name="T7" fmla="*/ 40 h 40"/>
                    <a:gd name="T8" fmla="*/ 64 w 64"/>
                    <a:gd name="T9" fmla="*/ 1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40">
                      <a:moveTo>
                        <a:pt x="64" y="18"/>
                      </a:moveTo>
                      <a:cubicBezTo>
                        <a:pt x="59" y="6"/>
                        <a:pt x="45" y="0"/>
                        <a:pt x="33" y="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9" y="40"/>
                        <a:pt x="9" y="40"/>
                        <a:pt x="9" y="40"/>
                      </a:cubicBezTo>
                      <a:lnTo>
                        <a:pt x="64" y="18"/>
                      </a:ln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45" name="Freeform 320"/>
                <p:cNvSpPr>
                  <a:spLocks/>
                </p:cNvSpPr>
                <p:nvPr/>
              </p:nvSpPr>
              <p:spPr bwMode="auto">
                <a:xfrm>
                  <a:off x="938314" y="1939508"/>
                  <a:ext cx="83336" cy="119762"/>
                </a:xfrm>
                <a:custGeom>
                  <a:avLst/>
                  <a:gdLst>
                    <a:gd name="T0" fmla="*/ 0 w 41"/>
                    <a:gd name="T1" fmla="*/ 9 h 52"/>
                    <a:gd name="T2" fmla="*/ 10 w 41"/>
                    <a:gd name="T3" fmla="*/ 33 h 52"/>
                    <a:gd name="T4" fmla="*/ 41 w 41"/>
                    <a:gd name="T5" fmla="*/ 47 h 52"/>
                    <a:gd name="T6" fmla="*/ 23 w 41"/>
                    <a:gd name="T7" fmla="*/ 0 h 52"/>
                    <a:gd name="T8" fmla="*/ 0 w 41"/>
                    <a:gd name="T9" fmla="*/ 9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52">
                      <a:moveTo>
                        <a:pt x="0" y="9"/>
                      </a:move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5" y="46"/>
                        <a:pt x="29" y="52"/>
                        <a:pt x="41" y="47"/>
                      </a:cubicBezTo>
                      <a:cubicBezTo>
                        <a:pt x="23" y="0"/>
                        <a:pt x="23" y="0"/>
                        <a:pt x="23" y="0"/>
                      </a:cubicBez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46" name="Freeform 321"/>
                <p:cNvSpPr>
                  <a:spLocks/>
                </p:cNvSpPr>
                <p:nvPr/>
              </p:nvSpPr>
              <p:spPr bwMode="auto">
                <a:xfrm>
                  <a:off x="921821" y="1872323"/>
                  <a:ext cx="57293" cy="72052"/>
                </a:xfrm>
                <a:custGeom>
                  <a:avLst/>
                  <a:gdLst>
                    <a:gd name="T0" fmla="*/ 19 w 28"/>
                    <a:gd name="T1" fmla="*/ 0 h 31"/>
                    <a:gd name="T2" fmla="*/ 5 w 28"/>
                    <a:gd name="T3" fmla="*/ 31 h 31"/>
                    <a:gd name="T4" fmla="*/ 28 w 28"/>
                    <a:gd name="T5" fmla="*/ 22 h 31"/>
                    <a:gd name="T6" fmla="*/ 19 w 28"/>
                    <a:gd name="T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31">
                      <a:moveTo>
                        <a:pt x="19" y="0"/>
                      </a:moveTo>
                      <a:cubicBezTo>
                        <a:pt x="7" y="5"/>
                        <a:pt x="0" y="18"/>
                        <a:pt x="5" y="31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4B86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</p:grpSp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2149" y="672798"/>
                <a:ext cx="2099310" cy="1706335"/>
              </a:xfrm>
              <a:prstGeom prst="rect">
                <a:avLst/>
              </a:prstGeom>
            </p:spPr>
          </p:pic>
          <p:grpSp>
            <p:nvGrpSpPr>
              <p:cNvPr id="69" name="组 68"/>
              <p:cNvGrpSpPr/>
              <p:nvPr/>
            </p:nvGrpSpPr>
            <p:grpSpPr>
              <a:xfrm>
                <a:off x="246489" y="914442"/>
                <a:ext cx="1013406" cy="865824"/>
                <a:chOff x="246489" y="914441"/>
                <a:chExt cx="1013406" cy="865824"/>
              </a:xfrm>
            </p:grpSpPr>
            <p:grpSp>
              <p:nvGrpSpPr>
                <p:cNvPr id="49" name="组 48"/>
                <p:cNvGrpSpPr/>
                <p:nvPr/>
              </p:nvGrpSpPr>
              <p:grpSpPr>
                <a:xfrm>
                  <a:off x="281048" y="996278"/>
                  <a:ext cx="941998" cy="734476"/>
                  <a:chOff x="1631043" y="1796378"/>
                  <a:chExt cx="186638" cy="188892"/>
                </a:xfrm>
              </p:grpSpPr>
              <p:sp>
                <p:nvSpPr>
                  <p:cNvPr id="50" name="Freeform 302"/>
                  <p:cNvSpPr>
                    <a:spLocks/>
                  </p:cNvSpPr>
                  <p:nvPr/>
                </p:nvSpPr>
                <p:spPr bwMode="auto">
                  <a:xfrm>
                    <a:off x="1697017" y="1870377"/>
                    <a:ext cx="120664" cy="114893"/>
                  </a:xfrm>
                  <a:custGeom>
                    <a:avLst/>
                    <a:gdLst>
                      <a:gd name="T0" fmla="*/ 59 w 59"/>
                      <a:gd name="T1" fmla="*/ 26 h 50"/>
                      <a:gd name="T2" fmla="*/ 59 w 59"/>
                      <a:gd name="T3" fmla="*/ 0 h 50"/>
                      <a:gd name="T4" fmla="*/ 0 w 59"/>
                      <a:gd name="T5" fmla="*/ 0 h 50"/>
                      <a:gd name="T6" fmla="*/ 0 w 59"/>
                      <a:gd name="T7" fmla="*/ 50 h 50"/>
                      <a:gd name="T8" fmla="*/ 35 w 59"/>
                      <a:gd name="T9" fmla="*/ 50 h 50"/>
                      <a:gd name="T10" fmla="*/ 59 w 59"/>
                      <a:gd name="T11" fmla="*/ 26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9" h="50">
                        <a:moveTo>
                          <a:pt x="59" y="26"/>
                        </a:moveTo>
                        <a:cubicBezTo>
                          <a:pt x="59" y="0"/>
                          <a:pt x="59" y="0"/>
                          <a:pt x="59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50"/>
                          <a:pt x="0" y="50"/>
                          <a:pt x="0" y="50"/>
                        </a:cubicBezTo>
                        <a:cubicBezTo>
                          <a:pt x="35" y="50"/>
                          <a:pt x="35" y="50"/>
                          <a:pt x="35" y="50"/>
                        </a:cubicBezTo>
                        <a:cubicBezTo>
                          <a:pt x="48" y="50"/>
                          <a:pt x="59" y="40"/>
                          <a:pt x="59" y="26"/>
                        </a:cubicBezTo>
                        <a:close/>
                      </a:path>
                    </a:pathLst>
                  </a:custGeom>
                  <a:solidFill>
                    <a:srgbClr val="F4B869"/>
                  </a:solidFill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51" name="Freeform 303"/>
                  <p:cNvSpPr>
                    <a:spLocks/>
                  </p:cNvSpPr>
                  <p:nvPr/>
                </p:nvSpPr>
                <p:spPr bwMode="auto">
                  <a:xfrm>
                    <a:off x="1697017" y="1796378"/>
                    <a:ext cx="120664" cy="55499"/>
                  </a:xfrm>
                  <a:custGeom>
                    <a:avLst/>
                    <a:gdLst>
                      <a:gd name="T0" fmla="*/ 35 w 59"/>
                      <a:gd name="T1" fmla="*/ 0 h 24"/>
                      <a:gd name="T2" fmla="*/ 0 w 59"/>
                      <a:gd name="T3" fmla="*/ 0 h 24"/>
                      <a:gd name="T4" fmla="*/ 0 w 59"/>
                      <a:gd name="T5" fmla="*/ 24 h 24"/>
                      <a:gd name="T6" fmla="*/ 59 w 59"/>
                      <a:gd name="T7" fmla="*/ 24 h 24"/>
                      <a:gd name="T8" fmla="*/ 35 w 59"/>
                      <a:gd name="T9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" h="24">
                        <a:moveTo>
                          <a:pt x="35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59" y="24"/>
                          <a:pt x="59" y="24"/>
                          <a:pt x="59" y="24"/>
                        </a:cubicBezTo>
                        <a:cubicBezTo>
                          <a:pt x="59" y="11"/>
                          <a:pt x="48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rgbClr val="F4B869"/>
                  </a:solidFill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52" name="Freeform 307"/>
                  <p:cNvSpPr>
                    <a:spLocks/>
                  </p:cNvSpPr>
                  <p:nvPr/>
                </p:nvSpPr>
                <p:spPr bwMode="auto">
                  <a:xfrm>
                    <a:off x="1631043" y="1870377"/>
                    <a:ext cx="49481" cy="114893"/>
                  </a:xfrm>
                  <a:custGeom>
                    <a:avLst/>
                    <a:gdLst>
                      <a:gd name="T0" fmla="*/ 24 w 24"/>
                      <a:gd name="T1" fmla="*/ 50 h 50"/>
                      <a:gd name="T2" fmla="*/ 24 w 24"/>
                      <a:gd name="T3" fmla="*/ 0 h 50"/>
                      <a:gd name="T4" fmla="*/ 0 w 24"/>
                      <a:gd name="T5" fmla="*/ 0 h 50"/>
                      <a:gd name="T6" fmla="*/ 0 w 24"/>
                      <a:gd name="T7" fmla="*/ 26 h 50"/>
                      <a:gd name="T8" fmla="*/ 24 w 24"/>
                      <a:gd name="T9" fmla="*/ 5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50">
                        <a:moveTo>
                          <a:pt x="24" y="5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0" y="40"/>
                          <a:pt x="11" y="50"/>
                          <a:pt x="24" y="50"/>
                        </a:cubicBezTo>
                        <a:close/>
                      </a:path>
                    </a:pathLst>
                  </a:custGeom>
                  <a:solidFill>
                    <a:srgbClr val="F4B869"/>
                  </a:solidFill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53" name="Freeform 308"/>
                  <p:cNvSpPr>
                    <a:spLocks/>
                  </p:cNvSpPr>
                  <p:nvPr/>
                </p:nvSpPr>
                <p:spPr bwMode="auto">
                  <a:xfrm>
                    <a:off x="1631043" y="1796378"/>
                    <a:ext cx="49481" cy="55499"/>
                  </a:xfrm>
                  <a:custGeom>
                    <a:avLst/>
                    <a:gdLst>
                      <a:gd name="T0" fmla="*/ 24 w 24"/>
                      <a:gd name="T1" fmla="*/ 0 h 24"/>
                      <a:gd name="T2" fmla="*/ 0 w 24"/>
                      <a:gd name="T3" fmla="*/ 24 h 24"/>
                      <a:gd name="T4" fmla="*/ 24 w 24"/>
                      <a:gd name="T5" fmla="*/ 24 h 24"/>
                      <a:gd name="T6" fmla="*/ 24 w 24"/>
                      <a:gd name="T7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4" h="24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24" y="24"/>
                          <a:pt x="24" y="24"/>
                          <a:pt x="24" y="24"/>
                        </a:cubicBezTo>
                        <a:lnTo>
                          <a:pt x="24" y="0"/>
                        </a:lnTo>
                        <a:close/>
                      </a:path>
                    </a:pathLst>
                  </a:custGeom>
                  <a:solidFill>
                    <a:srgbClr val="F4B869"/>
                  </a:solidFill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</p:grpSp>
            <p:grpSp>
              <p:nvGrpSpPr>
                <p:cNvPr id="64" name="组 63"/>
                <p:cNvGrpSpPr/>
                <p:nvPr/>
              </p:nvGrpSpPr>
              <p:grpSpPr>
                <a:xfrm>
                  <a:off x="276278" y="914441"/>
                  <a:ext cx="983617" cy="779179"/>
                  <a:chOff x="-1123317" y="2487942"/>
                  <a:chExt cx="983617" cy="779179"/>
                </a:xfrm>
              </p:grpSpPr>
              <p:sp>
                <p:nvSpPr>
                  <p:cNvPr id="59" name="剪去对角的矩形 58"/>
                  <p:cNvSpPr/>
                  <p:nvPr/>
                </p:nvSpPr>
                <p:spPr>
                  <a:xfrm rot="1858135">
                    <a:off x="-457200" y="2791403"/>
                    <a:ext cx="317500" cy="346785"/>
                  </a:xfrm>
                  <a:prstGeom prst="snip2Diag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400" dirty="0"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冬青黑体简体中文 W6" charset="-122"/>
                      </a:rPr>
                      <a:t>9</a:t>
                    </a:r>
                    <a:endParaRPr kumimoji="1" lang="zh-CN" altLang="en-US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60" name="剪去对角的矩形 59"/>
                  <p:cNvSpPr/>
                  <p:nvPr/>
                </p:nvSpPr>
                <p:spPr>
                  <a:xfrm rot="20274945">
                    <a:off x="-835457" y="2826311"/>
                    <a:ext cx="317500" cy="346785"/>
                  </a:xfrm>
                  <a:prstGeom prst="snip2Diag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400" dirty="0"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冬青黑体简体中文 W6" charset="-122"/>
                      </a:rPr>
                      <a:t>7</a:t>
                    </a:r>
                    <a:endParaRPr kumimoji="1" lang="zh-CN" altLang="en-US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61" name="剪去对角的矩形 60"/>
                  <p:cNvSpPr/>
                  <p:nvPr/>
                </p:nvSpPr>
                <p:spPr>
                  <a:xfrm>
                    <a:off x="-615951" y="2497966"/>
                    <a:ext cx="317500" cy="346785"/>
                  </a:xfrm>
                  <a:prstGeom prst="snip2Diag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400" dirty="0"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冬青黑体简体中文 W6" charset="-122"/>
                      </a:rPr>
                      <a:t>4</a:t>
                    </a:r>
                    <a:endParaRPr kumimoji="1" lang="zh-CN" altLang="en-US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62" name="剪去对角的矩形 61"/>
                  <p:cNvSpPr/>
                  <p:nvPr/>
                </p:nvSpPr>
                <p:spPr>
                  <a:xfrm rot="2340645">
                    <a:off x="-1123317" y="2656401"/>
                    <a:ext cx="317500" cy="610720"/>
                  </a:xfrm>
                  <a:prstGeom prst="snip2Diag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400" dirty="0"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冬青黑体简体中文 W6" charset="-122"/>
                      </a:rPr>
                      <a:t>2</a:t>
                    </a:r>
                    <a:endParaRPr kumimoji="1" lang="zh-CN" altLang="en-US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  <p:sp>
                <p:nvSpPr>
                  <p:cNvPr id="63" name="剪去对角的矩形 62"/>
                  <p:cNvSpPr/>
                  <p:nvPr/>
                </p:nvSpPr>
                <p:spPr>
                  <a:xfrm rot="20664839">
                    <a:off x="-822204" y="2487942"/>
                    <a:ext cx="245668" cy="366823"/>
                  </a:xfrm>
                  <a:prstGeom prst="snip2Diag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400" dirty="0"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冬青黑体简体中文 W6" charset="-122"/>
                      </a:rPr>
                      <a:t>0</a:t>
                    </a:r>
                    <a:endParaRPr kumimoji="1" lang="zh-CN" altLang="en-US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endParaRPr>
                  </a:p>
                </p:txBody>
              </p:sp>
            </p:grpSp>
            <p:sp>
              <p:nvSpPr>
                <p:cNvPr id="65" name="剪去对角的矩形 64"/>
                <p:cNvSpPr/>
                <p:nvPr/>
              </p:nvSpPr>
              <p:spPr>
                <a:xfrm rot="3273616">
                  <a:off x="615561" y="1410012"/>
                  <a:ext cx="317500" cy="346785"/>
                </a:xfrm>
                <a:prstGeom prst="snip2Diag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rPr>
                    <a:t>5</a:t>
                  </a:r>
                  <a:endParaRPr kumimoji="1"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66" name="剪去对角的矩形 65"/>
                <p:cNvSpPr/>
                <p:nvPr/>
              </p:nvSpPr>
              <p:spPr>
                <a:xfrm rot="19219127">
                  <a:off x="739195" y="1203914"/>
                  <a:ext cx="317500" cy="346785"/>
                </a:xfrm>
                <a:prstGeom prst="snip2Diag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rPr>
                    <a:t>8</a:t>
                  </a:r>
                  <a:endParaRPr kumimoji="1"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67" name="剪去对角的矩形 66"/>
                <p:cNvSpPr/>
                <p:nvPr/>
              </p:nvSpPr>
              <p:spPr>
                <a:xfrm rot="1969401">
                  <a:off x="842478" y="1433480"/>
                  <a:ext cx="317500" cy="346785"/>
                </a:xfrm>
                <a:prstGeom prst="snip2Diag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rPr>
                    <a:t>3</a:t>
                  </a:r>
                  <a:endParaRPr kumimoji="1"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68" name="剪去对角的矩形 67"/>
                <p:cNvSpPr/>
                <p:nvPr/>
              </p:nvSpPr>
              <p:spPr>
                <a:xfrm rot="18757532">
                  <a:off x="254656" y="1445883"/>
                  <a:ext cx="308930" cy="300949"/>
                </a:xfrm>
                <a:prstGeom prst="snip2Diag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rPr>
                    <a:t>6</a:t>
                  </a:r>
                  <a:endParaRPr kumimoji="1"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  <p:sp>
              <p:nvSpPr>
                <p:cNvPr id="56" name="剪去对角的矩形 55"/>
                <p:cNvSpPr/>
                <p:nvPr/>
              </p:nvSpPr>
              <p:spPr>
                <a:xfrm rot="3273616">
                  <a:off x="261132" y="939302"/>
                  <a:ext cx="317500" cy="346785"/>
                </a:xfrm>
                <a:prstGeom prst="snip2Diag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 smtClean="0"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冬青黑体简体中文 W6" charset="-122"/>
                    </a:rPr>
                    <a:t>1</a:t>
                  </a:r>
                  <a:endParaRPr kumimoji="1"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冬青黑体简体中文 W6" charset="-122"/>
                  </a:endParaRPr>
                </a:p>
              </p:txBody>
            </p:sp>
          </p:grpSp>
        </p:grpSp>
        <p:cxnSp>
          <p:nvCxnSpPr>
            <p:cNvPr id="6" name="直接连接符 5"/>
            <p:cNvCxnSpPr>
              <a:stCxn id="50" idx="4"/>
              <a:endCxn id="39" idx="1"/>
            </p:cNvCxnSpPr>
            <p:nvPr/>
          </p:nvCxnSpPr>
          <p:spPr>
            <a:xfrm>
              <a:off x="975312" y="1567864"/>
              <a:ext cx="86428" cy="152219"/>
            </a:xfrm>
            <a:prstGeom prst="line">
              <a:avLst/>
            </a:prstGeom>
            <a:ln w="9525">
              <a:solidFill>
                <a:srgbClr val="98948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5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"/>
    </mc:Choice>
    <mc:Fallback xmlns=""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012"/>
          <p:cNvSpPr>
            <a:spLocks/>
          </p:cNvSpPr>
          <p:nvPr/>
        </p:nvSpPr>
        <p:spPr bwMode="auto">
          <a:xfrm>
            <a:off x="449398" y="3107415"/>
            <a:ext cx="1942259" cy="1254808"/>
          </a:xfrm>
          <a:custGeom>
            <a:avLst/>
            <a:gdLst>
              <a:gd name="T0" fmla="*/ 91 w 100"/>
              <a:gd name="T1" fmla="*/ 43 h 78"/>
              <a:gd name="T2" fmla="*/ 9 w 100"/>
              <a:gd name="T3" fmla="*/ 43 h 78"/>
              <a:gd name="T4" fmla="*/ 9 w 100"/>
              <a:gd name="T5" fmla="*/ 0 h 78"/>
              <a:gd name="T6" fmla="*/ 0 w 100"/>
              <a:gd name="T7" fmla="*/ 5 h 78"/>
              <a:gd name="T8" fmla="*/ 0 w 100"/>
              <a:gd name="T9" fmla="*/ 73 h 78"/>
              <a:gd name="T10" fmla="*/ 4 w 100"/>
              <a:gd name="T11" fmla="*/ 78 h 78"/>
              <a:gd name="T12" fmla="*/ 96 w 100"/>
              <a:gd name="T13" fmla="*/ 78 h 78"/>
              <a:gd name="T14" fmla="*/ 100 w 100"/>
              <a:gd name="T15" fmla="*/ 73 h 78"/>
              <a:gd name="T16" fmla="*/ 100 w 100"/>
              <a:gd name="T17" fmla="*/ 5 h 78"/>
              <a:gd name="T18" fmla="*/ 91 w 100"/>
              <a:gd name="T19" fmla="*/ 0 h 78"/>
              <a:gd name="T20" fmla="*/ 91 w 100"/>
              <a:gd name="T21" fmla="*/ 43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78">
                <a:moveTo>
                  <a:pt x="91" y="43"/>
                </a:moveTo>
                <a:cubicBezTo>
                  <a:pt x="9" y="43"/>
                  <a:pt x="9" y="43"/>
                  <a:pt x="9" y="43"/>
                </a:cubicBezTo>
                <a:cubicBezTo>
                  <a:pt x="9" y="0"/>
                  <a:pt x="9" y="0"/>
                  <a:pt x="9" y="0"/>
                </a:cubicBezTo>
                <a:cubicBezTo>
                  <a:pt x="6" y="3"/>
                  <a:pt x="3" y="4"/>
                  <a:pt x="0" y="5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6"/>
                  <a:pt x="2" y="78"/>
                  <a:pt x="4" y="78"/>
                </a:cubicBezTo>
                <a:cubicBezTo>
                  <a:pt x="96" y="78"/>
                  <a:pt x="96" y="78"/>
                  <a:pt x="96" y="78"/>
                </a:cubicBezTo>
                <a:cubicBezTo>
                  <a:pt x="98" y="78"/>
                  <a:pt x="100" y="76"/>
                  <a:pt x="100" y="73"/>
                </a:cubicBezTo>
                <a:cubicBezTo>
                  <a:pt x="100" y="5"/>
                  <a:pt x="100" y="5"/>
                  <a:pt x="100" y="5"/>
                </a:cubicBezTo>
                <a:cubicBezTo>
                  <a:pt x="97" y="4"/>
                  <a:pt x="94" y="2"/>
                  <a:pt x="91" y="0"/>
                </a:cubicBezTo>
                <a:cubicBezTo>
                  <a:pt x="91" y="43"/>
                  <a:pt x="91" y="43"/>
                  <a:pt x="91" y="43"/>
                </a:cubicBezTo>
              </a:path>
            </a:pathLst>
          </a:custGeom>
          <a:solidFill>
            <a:srgbClr val="98948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35" name="Freeform 5013"/>
          <p:cNvSpPr>
            <a:spLocks/>
          </p:cNvSpPr>
          <p:nvPr/>
        </p:nvSpPr>
        <p:spPr bwMode="auto">
          <a:xfrm>
            <a:off x="449398" y="2491313"/>
            <a:ext cx="1942259" cy="156857"/>
          </a:xfrm>
          <a:custGeom>
            <a:avLst/>
            <a:gdLst>
              <a:gd name="T0" fmla="*/ 99 w 100"/>
              <a:gd name="T1" fmla="*/ 9 h 9"/>
              <a:gd name="T2" fmla="*/ 100 w 100"/>
              <a:gd name="T3" fmla="*/ 9 h 9"/>
              <a:gd name="T4" fmla="*/ 100 w 100"/>
              <a:gd name="T5" fmla="*/ 4 h 9"/>
              <a:gd name="T6" fmla="*/ 96 w 100"/>
              <a:gd name="T7" fmla="*/ 0 h 9"/>
              <a:gd name="T8" fmla="*/ 4 w 100"/>
              <a:gd name="T9" fmla="*/ 0 h 9"/>
              <a:gd name="T10" fmla="*/ 0 w 100"/>
              <a:gd name="T11" fmla="*/ 4 h 9"/>
              <a:gd name="T12" fmla="*/ 0 w 100"/>
              <a:gd name="T13" fmla="*/ 9 h 9"/>
              <a:gd name="T14" fmla="*/ 2 w 100"/>
              <a:gd name="T15" fmla="*/ 9 h 9"/>
              <a:gd name="T16" fmla="*/ 99 w 100"/>
              <a:gd name="T17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" h="9">
                <a:moveTo>
                  <a:pt x="99" y="9"/>
                </a:moveTo>
                <a:cubicBezTo>
                  <a:pt x="99" y="9"/>
                  <a:pt x="100" y="9"/>
                  <a:pt x="100" y="9"/>
                </a:cubicBezTo>
                <a:cubicBezTo>
                  <a:pt x="100" y="4"/>
                  <a:pt x="100" y="4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1" y="9"/>
                  <a:pt x="2" y="9"/>
                </a:cubicBezTo>
                <a:cubicBezTo>
                  <a:pt x="99" y="9"/>
                  <a:pt x="99" y="9"/>
                  <a:pt x="99" y="9"/>
                </a:cubicBezTo>
              </a:path>
            </a:pathLst>
          </a:custGeom>
          <a:solidFill>
            <a:srgbClr val="D063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36" name="Freeform 5014"/>
          <p:cNvSpPr>
            <a:spLocks/>
          </p:cNvSpPr>
          <p:nvPr/>
        </p:nvSpPr>
        <p:spPr bwMode="auto">
          <a:xfrm>
            <a:off x="80455" y="2655688"/>
            <a:ext cx="2697572" cy="694639"/>
          </a:xfrm>
          <a:custGeom>
            <a:avLst/>
            <a:gdLst>
              <a:gd name="T0" fmla="*/ 120 w 139"/>
              <a:gd name="T1" fmla="*/ 0 h 43"/>
              <a:gd name="T2" fmla="*/ 112 w 139"/>
              <a:gd name="T3" fmla="*/ 0 h 43"/>
              <a:gd name="T4" fmla="*/ 26 w 139"/>
              <a:gd name="T5" fmla="*/ 0 h 43"/>
              <a:gd name="T6" fmla="*/ 19 w 139"/>
              <a:gd name="T7" fmla="*/ 0 h 43"/>
              <a:gd name="T8" fmla="*/ 0 w 139"/>
              <a:gd name="T9" fmla="*/ 26 h 43"/>
              <a:gd name="T10" fmla="*/ 14 w 139"/>
              <a:gd name="T11" fmla="*/ 43 h 43"/>
              <a:gd name="T12" fmla="*/ 18 w 139"/>
              <a:gd name="T13" fmla="*/ 42 h 43"/>
              <a:gd name="T14" fmla="*/ 18 w 139"/>
              <a:gd name="T15" fmla="*/ 42 h 43"/>
              <a:gd name="T16" fmla="*/ 20 w 139"/>
              <a:gd name="T17" fmla="*/ 41 h 43"/>
              <a:gd name="T18" fmla="*/ 20 w 139"/>
              <a:gd name="T19" fmla="*/ 41 h 43"/>
              <a:gd name="T20" fmla="*/ 21 w 139"/>
              <a:gd name="T21" fmla="*/ 40 h 43"/>
              <a:gd name="T22" fmla="*/ 21 w 139"/>
              <a:gd name="T23" fmla="*/ 40 h 43"/>
              <a:gd name="T24" fmla="*/ 26 w 139"/>
              <a:gd name="T25" fmla="*/ 35 h 43"/>
              <a:gd name="T26" fmla="*/ 26 w 139"/>
              <a:gd name="T27" fmla="*/ 35 h 43"/>
              <a:gd name="T28" fmla="*/ 26 w 139"/>
              <a:gd name="T29" fmla="*/ 33 h 43"/>
              <a:gd name="T30" fmla="*/ 26 w 139"/>
              <a:gd name="T31" fmla="*/ 33 h 43"/>
              <a:gd name="T32" fmla="*/ 28 w 139"/>
              <a:gd name="T33" fmla="*/ 26 h 43"/>
              <a:gd name="T34" fmla="*/ 42 w 139"/>
              <a:gd name="T35" fmla="*/ 43 h 43"/>
              <a:gd name="T36" fmla="*/ 55 w 139"/>
              <a:gd name="T37" fmla="*/ 26 h 43"/>
              <a:gd name="T38" fmla="*/ 69 w 139"/>
              <a:gd name="T39" fmla="*/ 43 h 43"/>
              <a:gd name="T40" fmla="*/ 83 w 139"/>
              <a:gd name="T41" fmla="*/ 26 h 43"/>
              <a:gd name="T42" fmla="*/ 97 w 139"/>
              <a:gd name="T43" fmla="*/ 43 h 43"/>
              <a:gd name="T44" fmla="*/ 111 w 139"/>
              <a:gd name="T45" fmla="*/ 26 h 43"/>
              <a:gd name="T46" fmla="*/ 113 w 139"/>
              <a:gd name="T47" fmla="*/ 34 h 43"/>
              <a:gd name="T48" fmla="*/ 113 w 139"/>
              <a:gd name="T49" fmla="*/ 34 h 43"/>
              <a:gd name="T50" fmla="*/ 114 w 139"/>
              <a:gd name="T51" fmla="*/ 36 h 43"/>
              <a:gd name="T52" fmla="*/ 114 w 139"/>
              <a:gd name="T53" fmla="*/ 36 h 43"/>
              <a:gd name="T54" fmla="*/ 115 w 139"/>
              <a:gd name="T55" fmla="*/ 37 h 43"/>
              <a:gd name="T56" fmla="*/ 115 w 139"/>
              <a:gd name="T57" fmla="*/ 37 h 43"/>
              <a:gd name="T58" fmla="*/ 116 w 139"/>
              <a:gd name="T59" fmla="*/ 39 h 43"/>
              <a:gd name="T60" fmla="*/ 116 w 139"/>
              <a:gd name="T61" fmla="*/ 39 h 43"/>
              <a:gd name="T62" fmla="*/ 120 w 139"/>
              <a:gd name="T63" fmla="*/ 42 h 43"/>
              <a:gd name="T64" fmla="*/ 120 w 139"/>
              <a:gd name="T65" fmla="*/ 42 h 43"/>
              <a:gd name="T66" fmla="*/ 122 w 139"/>
              <a:gd name="T67" fmla="*/ 42 h 43"/>
              <a:gd name="T68" fmla="*/ 122 w 139"/>
              <a:gd name="T69" fmla="*/ 42 h 43"/>
              <a:gd name="T70" fmla="*/ 125 w 139"/>
              <a:gd name="T71" fmla="*/ 43 h 43"/>
              <a:gd name="T72" fmla="*/ 139 w 139"/>
              <a:gd name="T73" fmla="*/ 26 h 43"/>
              <a:gd name="T74" fmla="*/ 120 w 139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9" h="43">
                <a:moveTo>
                  <a:pt x="120" y="0"/>
                </a:moveTo>
                <a:cubicBezTo>
                  <a:pt x="112" y="0"/>
                  <a:pt x="112" y="0"/>
                  <a:pt x="11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5"/>
                  <a:pt x="6" y="43"/>
                  <a:pt x="14" y="43"/>
                </a:cubicBezTo>
                <a:cubicBezTo>
                  <a:pt x="15" y="43"/>
                  <a:pt x="17" y="42"/>
                  <a:pt x="18" y="42"/>
                </a:cubicBezTo>
                <a:cubicBezTo>
                  <a:pt x="18" y="42"/>
                  <a:pt x="18" y="42"/>
                  <a:pt x="18" y="42"/>
                </a:cubicBezTo>
                <a:cubicBezTo>
                  <a:pt x="19" y="42"/>
                  <a:pt x="19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1" y="40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3" y="39"/>
                  <a:pt x="25" y="37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4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7" y="31"/>
                  <a:pt x="28" y="28"/>
                  <a:pt x="28" y="26"/>
                </a:cubicBezTo>
                <a:cubicBezTo>
                  <a:pt x="28" y="35"/>
                  <a:pt x="34" y="43"/>
                  <a:pt x="42" y="43"/>
                </a:cubicBezTo>
                <a:cubicBezTo>
                  <a:pt x="49" y="43"/>
                  <a:pt x="55" y="35"/>
                  <a:pt x="55" y="26"/>
                </a:cubicBezTo>
                <a:cubicBezTo>
                  <a:pt x="55" y="35"/>
                  <a:pt x="62" y="43"/>
                  <a:pt x="69" y="43"/>
                </a:cubicBezTo>
                <a:cubicBezTo>
                  <a:pt x="77" y="43"/>
                  <a:pt x="83" y="35"/>
                  <a:pt x="83" y="26"/>
                </a:cubicBezTo>
                <a:cubicBezTo>
                  <a:pt x="83" y="35"/>
                  <a:pt x="89" y="43"/>
                  <a:pt x="97" y="43"/>
                </a:cubicBezTo>
                <a:cubicBezTo>
                  <a:pt x="105" y="43"/>
                  <a:pt x="111" y="35"/>
                  <a:pt x="111" y="26"/>
                </a:cubicBezTo>
                <a:cubicBezTo>
                  <a:pt x="111" y="29"/>
                  <a:pt x="112" y="32"/>
                  <a:pt x="113" y="34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3" y="35"/>
                  <a:pt x="113" y="35"/>
                  <a:pt x="114" y="36"/>
                </a:cubicBezTo>
                <a:cubicBezTo>
                  <a:pt x="114" y="36"/>
                  <a:pt x="114" y="36"/>
                  <a:pt x="114" y="36"/>
                </a:cubicBezTo>
                <a:cubicBezTo>
                  <a:pt x="114" y="36"/>
                  <a:pt x="114" y="37"/>
                  <a:pt x="115" y="37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5" y="38"/>
                  <a:pt x="116" y="38"/>
                  <a:pt x="116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7" y="40"/>
                  <a:pt x="119" y="41"/>
                  <a:pt x="120" y="42"/>
                </a:cubicBezTo>
                <a:cubicBezTo>
                  <a:pt x="120" y="42"/>
                  <a:pt x="120" y="42"/>
                  <a:pt x="120" y="42"/>
                </a:cubicBezTo>
                <a:cubicBezTo>
                  <a:pt x="121" y="42"/>
                  <a:pt x="121" y="42"/>
                  <a:pt x="122" y="42"/>
                </a:cubicBezTo>
                <a:cubicBezTo>
                  <a:pt x="122" y="42"/>
                  <a:pt x="122" y="42"/>
                  <a:pt x="122" y="42"/>
                </a:cubicBezTo>
                <a:cubicBezTo>
                  <a:pt x="123" y="43"/>
                  <a:pt x="124" y="43"/>
                  <a:pt x="125" y="43"/>
                </a:cubicBezTo>
                <a:cubicBezTo>
                  <a:pt x="133" y="43"/>
                  <a:pt x="139" y="35"/>
                  <a:pt x="139" y="26"/>
                </a:cubicBezTo>
                <a:cubicBezTo>
                  <a:pt x="120" y="0"/>
                  <a:pt x="120" y="0"/>
                  <a:pt x="120" y="0"/>
                </a:cubicBezTo>
              </a:path>
            </a:pathLst>
          </a:custGeom>
          <a:solidFill>
            <a:srgbClr val="D063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37" name="Freeform 5015"/>
          <p:cNvSpPr>
            <a:spLocks/>
          </p:cNvSpPr>
          <p:nvPr/>
        </p:nvSpPr>
        <p:spPr bwMode="auto">
          <a:xfrm>
            <a:off x="449398" y="4216692"/>
            <a:ext cx="566503" cy="67223"/>
          </a:xfrm>
          <a:custGeom>
            <a:avLst/>
            <a:gdLst>
              <a:gd name="T0" fmla="*/ 0 w 30"/>
              <a:gd name="T1" fmla="*/ 0 h 5"/>
              <a:gd name="T2" fmla="*/ 0 w 30"/>
              <a:gd name="T3" fmla="*/ 0 h 5"/>
              <a:gd name="T4" fmla="*/ 4 w 30"/>
              <a:gd name="T5" fmla="*/ 5 h 5"/>
              <a:gd name="T6" fmla="*/ 30 w 30"/>
              <a:gd name="T7" fmla="*/ 5 h 5"/>
              <a:gd name="T8" fmla="*/ 30 w 30"/>
              <a:gd name="T9" fmla="*/ 5 h 5"/>
              <a:gd name="T10" fmla="*/ 4 w 30"/>
              <a:gd name="T11" fmla="*/ 5 h 5"/>
              <a:gd name="T12" fmla="*/ 0 w 30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5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"/>
                  <a:pt x="2" y="5"/>
                  <a:pt x="4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4" y="5"/>
                  <a:pt x="4" y="5"/>
                  <a:pt x="4" y="5"/>
                </a:cubicBezTo>
                <a:cubicBezTo>
                  <a:pt x="2" y="5"/>
                  <a:pt x="0" y="3"/>
                  <a:pt x="0" y="0"/>
                </a:cubicBezTo>
              </a:path>
            </a:pathLst>
          </a:custGeom>
          <a:solidFill>
            <a:srgbClr val="6C686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5198" y="333638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大数据服务超市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2669920" y="462405"/>
            <a:ext cx="4824349" cy="2320394"/>
          </a:xfrm>
          <a:prstGeom prst="wedgeRectCallout">
            <a:avLst>
              <a:gd name="adj1" fmla="val -55568"/>
              <a:gd name="adj2" fmla="val 41881"/>
            </a:avLst>
          </a:prstGeom>
          <a:solidFill>
            <a:schemeClr val="bg1">
              <a:lumMod val="95000"/>
              <a:alpha val="2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i="1" dirty="0">
              <a:latin typeface="Arial Black" panose="020B0A040201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reeform 36"/>
          <p:cNvSpPr>
            <a:spLocks noEditPoints="1"/>
          </p:cNvSpPr>
          <p:nvPr/>
        </p:nvSpPr>
        <p:spPr bwMode="auto">
          <a:xfrm>
            <a:off x="6945160" y="3089198"/>
            <a:ext cx="1429522" cy="1171484"/>
          </a:xfrm>
          <a:custGeom>
            <a:avLst/>
            <a:gdLst>
              <a:gd name="T0" fmla="*/ 191 w 250"/>
              <a:gd name="T1" fmla="*/ 64 h 241"/>
              <a:gd name="T2" fmla="*/ 200 w 250"/>
              <a:gd name="T3" fmla="*/ 65 h 241"/>
              <a:gd name="T4" fmla="*/ 208 w 250"/>
              <a:gd name="T5" fmla="*/ 71 h 241"/>
              <a:gd name="T6" fmla="*/ 213 w 250"/>
              <a:gd name="T7" fmla="*/ 77 h 241"/>
              <a:gd name="T8" fmla="*/ 215 w 250"/>
              <a:gd name="T9" fmla="*/ 85 h 241"/>
              <a:gd name="T10" fmla="*/ 250 w 250"/>
              <a:gd name="T11" fmla="*/ 178 h 241"/>
              <a:gd name="T12" fmla="*/ 0 w 250"/>
              <a:gd name="T13" fmla="*/ 241 h 241"/>
              <a:gd name="T14" fmla="*/ 15 w 250"/>
              <a:gd name="T15" fmla="*/ 178 h 241"/>
              <a:gd name="T16" fmla="*/ 33 w 250"/>
              <a:gd name="T17" fmla="*/ 85 h 241"/>
              <a:gd name="T18" fmla="*/ 35 w 250"/>
              <a:gd name="T19" fmla="*/ 77 h 241"/>
              <a:gd name="T20" fmla="*/ 39 w 250"/>
              <a:gd name="T21" fmla="*/ 71 h 241"/>
              <a:gd name="T22" fmla="*/ 47 w 250"/>
              <a:gd name="T23" fmla="*/ 65 h 241"/>
              <a:gd name="T24" fmla="*/ 56 w 250"/>
              <a:gd name="T25" fmla="*/ 64 h 241"/>
              <a:gd name="T26" fmla="*/ 124 w 250"/>
              <a:gd name="T27" fmla="*/ 64 h 241"/>
              <a:gd name="T28" fmla="*/ 137 w 250"/>
              <a:gd name="T29" fmla="*/ 64 h 241"/>
              <a:gd name="T30" fmla="*/ 146 w 250"/>
              <a:gd name="T31" fmla="*/ 64 h 241"/>
              <a:gd name="T32" fmla="*/ 108 w 250"/>
              <a:gd name="T33" fmla="*/ 47 h 241"/>
              <a:gd name="T34" fmla="*/ 213 w 250"/>
              <a:gd name="T35" fmla="*/ 0 h 241"/>
              <a:gd name="T36" fmla="*/ 177 w 250"/>
              <a:gd name="T37" fmla="*/ 47 h 241"/>
              <a:gd name="T38" fmla="*/ 177 w 250"/>
              <a:gd name="T39" fmla="*/ 64 h 241"/>
              <a:gd name="T40" fmla="*/ 191 w 250"/>
              <a:gd name="T41" fmla="*/ 64 h 241"/>
              <a:gd name="T42" fmla="*/ 193 w 250"/>
              <a:gd name="T43" fmla="*/ 12 h 241"/>
              <a:gd name="T44" fmla="*/ 130 w 250"/>
              <a:gd name="T45" fmla="*/ 37 h 241"/>
              <a:gd name="T46" fmla="*/ 177 w 250"/>
              <a:gd name="T47" fmla="*/ 136 h 241"/>
              <a:gd name="T48" fmla="*/ 193 w 250"/>
              <a:gd name="T49" fmla="*/ 120 h 241"/>
              <a:gd name="T50" fmla="*/ 177 w 250"/>
              <a:gd name="T51" fmla="*/ 136 h 241"/>
              <a:gd name="T52" fmla="*/ 177 w 250"/>
              <a:gd name="T53" fmla="*/ 167 h 241"/>
              <a:gd name="T54" fmla="*/ 193 w 250"/>
              <a:gd name="T55" fmla="*/ 167 h 241"/>
              <a:gd name="T56" fmla="*/ 177 w 250"/>
              <a:gd name="T57" fmla="*/ 151 h 241"/>
              <a:gd name="T58" fmla="*/ 161 w 250"/>
              <a:gd name="T59" fmla="*/ 136 h 241"/>
              <a:gd name="T60" fmla="*/ 146 w 250"/>
              <a:gd name="T61" fmla="*/ 120 h 241"/>
              <a:gd name="T62" fmla="*/ 146 w 250"/>
              <a:gd name="T63" fmla="*/ 151 h 241"/>
              <a:gd name="T64" fmla="*/ 146 w 250"/>
              <a:gd name="T65" fmla="*/ 167 h 241"/>
              <a:gd name="T66" fmla="*/ 161 w 250"/>
              <a:gd name="T67" fmla="*/ 151 h 241"/>
              <a:gd name="T68" fmla="*/ 146 w 250"/>
              <a:gd name="T69" fmla="*/ 104 h 241"/>
              <a:gd name="T70" fmla="*/ 161 w 250"/>
              <a:gd name="T71" fmla="*/ 89 h 241"/>
              <a:gd name="T72" fmla="*/ 146 w 250"/>
              <a:gd name="T73" fmla="*/ 89 h 241"/>
              <a:gd name="T74" fmla="*/ 177 w 250"/>
              <a:gd name="T75" fmla="*/ 89 h 241"/>
              <a:gd name="T76" fmla="*/ 193 w 250"/>
              <a:gd name="T77" fmla="*/ 104 h 241"/>
              <a:gd name="T78" fmla="*/ 193 w 250"/>
              <a:gd name="T79" fmla="*/ 89 h 241"/>
              <a:gd name="T80" fmla="*/ 177 w 250"/>
              <a:gd name="T81" fmla="*/ 89 h 241"/>
              <a:gd name="T82" fmla="*/ 16 w 250"/>
              <a:gd name="T83" fmla="*/ 219 h 241"/>
              <a:gd name="T84" fmla="*/ 233 w 250"/>
              <a:gd name="T85" fmla="*/ 193 h 241"/>
              <a:gd name="T86" fmla="*/ 125 w 250"/>
              <a:gd name="T87" fmla="*/ 89 h 241"/>
              <a:gd name="T88" fmla="*/ 47 w 250"/>
              <a:gd name="T89" fmla="*/ 89 h 241"/>
              <a:gd name="T90" fmla="*/ 47 w 250"/>
              <a:gd name="T91" fmla="*/ 125 h 241"/>
              <a:gd name="T92" fmla="*/ 125 w 250"/>
              <a:gd name="T93" fmla="*/ 89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0" h="241">
                <a:moveTo>
                  <a:pt x="191" y="64"/>
                </a:moveTo>
                <a:lnTo>
                  <a:pt x="191" y="64"/>
                </a:lnTo>
                <a:lnTo>
                  <a:pt x="197" y="64"/>
                </a:lnTo>
                <a:lnTo>
                  <a:pt x="200" y="65"/>
                </a:lnTo>
                <a:lnTo>
                  <a:pt x="204" y="68"/>
                </a:lnTo>
                <a:lnTo>
                  <a:pt x="208" y="71"/>
                </a:lnTo>
                <a:lnTo>
                  <a:pt x="211" y="73"/>
                </a:lnTo>
                <a:lnTo>
                  <a:pt x="213" y="77"/>
                </a:lnTo>
                <a:lnTo>
                  <a:pt x="215" y="81"/>
                </a:lnTo>
                <a:lnTo>
                  <a:pt x="215" y="85"/>
                </a:lnTo>
                <a:lnTo>
                  <a:pt x="234" y="178"/>
                </a:lnTo>
                <a:lnTo>
                  <a:pt x="250" y="178"/>
                </a:lnTo>
                <a:lnTo>
                  <a:pt x="250" y="241"/>
                </a:lnTo>
                <a:lnTo>
                  <a:pt x="0" y="241"/>
                </a:lnTo>
                <a:lnTo>
                  <a:pt x="0" y="178"/>
                </a:lnTo>
                <a:lnTo>
                  <a:pt x="15" y="178"/>
                </a:lnTo>
                <a:lnTo>
                  <a:pt x="33" y="85"/>
                </a:lnTo>
                <a:lnTo>
                  <a:pt x="33" y="85"/>
                </a:lnTo>
                <a:lnTo>
                  <a:pt x="33" y="81"/>
                </a:lnTo>
                <a:lnTo>
                  <a:pt x="35" y="77"/>
                </a:lnTo>
                <a:lnTo>
                  <a:pt x="37" y="73"/>
                </a:lnTo>
                <a:lnTo>
                  <a:pt x="39" y="71"/>
                </a:lnTo>
                <a:lnTo>
                  <a:pt x="43" y="68"/>
                </a:lnTo>
                <a:lnTo>
                  <a:pt x="47" y="65"/>
                </a:lnTo>
                <a:lnTo>
                  <a:pt x="52" y="64"/>
                </a:lnTo>
                <a:lnTo>
                  <a:pt x="56" y="64"/>
                </a:lnTo>
                <a:lnTo>
                  <a:pt x="56" y="64"/>
                </a:lnTo>
                <a:lnTo>
                  <a:pt x="124" y="64"/>
                </a:lnTo>
                <a:lnTo>
                  <a:pt x="124" y="64"/>
                </a:lnTo>
                <a:lnTo>
                  <a:pt x="137" y="64"/>
                </a:lnTo>
                <a:lnTo>
                  <a:pt x="137" y="64"/>
                </a:lnTo>
                <a:lnTo>
                  <a:pt x="146" y="64"/>
                </a:lnTo>
                <a:lnTo>
                  <a:pt x="146" y="47"/>
                </a:lnTo>
                <a:lnTo>
                  <a:pt x="108" y="47"/>
                </a:lnTo>
                <a:lnTo>
                  <a:pt x="108" y="0"/>
                </a:lnTo>
                <a:lnTo>
                  <a:pt x="213" y="0"/>
                </a:lnTo>
                <a:lnTo>
                  <a:pt x="213" y="47"/>
                </a:lnTo>
                <a:lnTo>
                  <a:pt x="177" y="47"/>
                </a:lnTo>
                <a:lnTo>
                  <a:pt x="177" y="64"/>
                </a:lnTo>
                <a:lnTo>
                  <a:pt x="177" y="64"/>
                </a:lnTo>
                <a:lnTo>
                  <a:pt x="191" y="64"/>
                </a:lnTo>
                <a:lnTo>
                  <a:pt x="191" y="64"/>
                </a:lnTo>
                <a:close/>
                <a:moveTo>
                  <a:pt x="193" y="37"/>
                </a:moveTo>
                <a:lnTo>
                  <a:pt x="193" y="12"/>
                </a:lnTo>
                <a:lnTo>
                  <a:pt x="130" y="12"/>
                </a:lnTo>
                <a:lnTo>
                  <a:pt x="130" y="37"/>
                </a:lnTo>
                <a:lnTo>
                  <a:pt x="193" y="37"/>
                </a:lnTo>
                <a:close/>
                <a:moveTo>
                  <a:pt x="177" y="136"/>
                </a:moveTo>
                <a:lnTo>
                  <a:pt x="193" y="136"/>
                </a:lnTo>
                <a:lnTo>
                  <a:pt x="193" y="120"/>
                </a:lnTo>
                <a:lnTo>
                  <a:pt x="177" y="120"/>
                </a:lnTo>
                <a:lnTo>
                  <a:pt x="177" y="136"/>
                </a:lnTo>
                <a:close/>
                <a:moveTo>
                  <a:pt x="177" y="151"/>
                </a:moveTo>
                <a:lnTo>
                  <a:pt x="177" y="167"/>
                </a:lnTo>
                <a:lnTo>
                  <a:pt x="177" y="167"/>
                </a:lnTo>
                <a:lnTo>
                  <a:pt x="193" y="167"/>
                </a:lnTo>
                <a:lnTo>
                  <a:pt x="193" y="151"/>
                </a:lnTo>
                <a:lnTo>
                  <a:pt x="177" y="151"/>
                </a:lnTo>
                <a:close/>
                <a:moveTo>
                  <a:pt x="146" y="136"/>
                </a:moveTo>
                <a:lnTo>
                  <a:pt x="161" y="136"/>
                </a:lnTo>
                <a:lnTo>
                  <a:pt x="161" y="120"/>
                </a:lnTo>
                <a:lnTo>
                  <a:pt x="146" y="120"/>
                </a:lnTo>
                <a:lnTo>
                  <a:pt x="146" y="136"/>
                </a:lnTo>
                <a:close/>
                <a:moveTo>
                  <a:pt x="146" y="151"/>
                </a:moveTo>
                <a:lnTo>
                  <a:pt x="146" y="167"/>
                </a:lnTo>
                <a:lnTo>
                  <a:pt x="146" y="167"/>
                </a:lnTo>
                <a:lnTo>
                  <a:pt x="161" y="167"/>
                </a:lnTo>
                <a:lnTo>
                  <a:pt x="161" y="151"/>
                </a:lnTo>
                <a:lnTo>
                  <a:pt x="146" y="151"/>
                </a:lnTo>
                <a:close/>
                <a:moveTo>
                  <a:pt x="146" y="104"/>
                </a:moveTo>
                <a:lnTo>
                  <a:pt x="161" y="104"/>
                </a:lnTo>
                <a:lnTo>
                  <a:pt x="161" y="89"/>
                </a:lnTo>
                <a:lnTo>
                  <a:pt x="161" y="89"/>
                </a:lnTo>
                <a:lnTo>
                  <a:pt x="146" y="89"/>
                </a:lnTo>
                <a:lnTo>
                  <a:pt x="146" y="104"/>
                </a:lnTo>
                <a:close/>
                <a:moveTo>
                  <a:pt x="177" y="89"/>
                </a:moveTo>
                <a:lnTo>
                  <a:pt x="177" y="104"/>
                </a:lnTo>
                <a:lnTo>
                  <a:pt x="193" y="104"/>
                </a:lnTo>
                <a:lnTo>
                  <a:pt x="193" y="89"/>
                </a:lnTo>
                <a:lnTo>
                  <a:pt x="193" y="89"/>
                </a:lnTo>
                <a:lnTo>
                  <a:pt x="177" y="89"/>
                </a:lnTo>
                <a:lnTo>
                  <a:pt x="177" y="89"/>
                </a:lnTo>
                <a:close/>
                <a:moveTo>
                  <a:pt x="16" y="193"/>
                </a:moveTo>
                <a:lnTo>
                  <a:pt x="16" y="219"/>
                </a:lnTo>
                <a:lnTo>
                  <a:pt x="233" y="219"/>
                </a:lnTo>
                <a:lnTo>
                  <a:pt x="233" y="193"/>
                </a:lnTo>
                <a:lnTo>
                  <a:pt x="16" y="193"/>
                </a:lnTo>
                <a:close/>
                <a:moveTo>
                  <a:pt x="125" y="89"/>
                </a:moveTo>
                <a:lnTo>
                  <a:pt x="125" y="89"/>
                </a:lnTo>
                <a:lnTo>
                  <a:pt x="47" y="89"/>
                </a:lnTo>
                <a:lnTo>
                  <a:pt x="47" y="125"/>
                </a:lnTo>
                <a:lnTo>
                  <a:pt x="47" y="125"/>
                </a:lnTo>
                <a:lnTo>
                  <a:pt x="125" y="125"/>
                </a:lnTo>
                <a:lnTo>
                  <a:pt x="125" y="89"/>
                </a:lnTo>
                <a:close/>
              </a:path>
            </a:pathLst>
          </a:custGeom>
          <a:solidFill>
            <a:srgbClr val="98948F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42" name="Freeform 47"/>
          <p:cNvSpPr>
            <a:spLocks noEditPoints="1"/>
          </p:cNvSpPr>
          <p:nvPr/>
        </p:nvSpPr>
        <p:spPr bwMode="auto">
          <a:xfrm>
            <a:off x="7708502" y="2385122"/>
            <a:ext cx="866757" cy="866757"/>
          </a:xfrm>
          <a:custGeom>
            <a:avLst/>
            <a:gdLst>
              <a:gd name="T0" fmla="*/ 226 w 259"/>
              <a:gd name="T1" fmla="*/ 214 h 258"/>
              <a:gd name="T2" fmla="*/ 186 w 259"/>
              <a:gd name="T3" fmla="*/ 245 h 258"/>
              <a:gd name="T4" fmla="*/ 138 w 259"/>
              <a:gd name="T5" fmla="*/ 258 h 258"/>
              <a:gd name="T6" fmla="*/ 89 w 259"/>
              <a:gd name="T7" fmla="*/ 252 h 258"/>
              <a:gd name="T8" fmla="*/ 44 w 259"/>
              <a:gd name="T9" fmla="*/ 226 h 258"/>
              <a:gd name="T10" fmla="*/ 13 w 259"/>
              <a:gd name="T11" fmla="*/ 186 h 258"/>
              <a:gd name="T12" fmla="*/ 0 w 259"/>
              <a:gd name="T13" fmla="*/ 138 h 258"/>
              <a:gd name="T14" fmla="*/ 7 w 259"/>
              <a:gd name="T15" fmla="*/ 88 h 258"/>
              <a:gd name="T16" fmla="*/ 33 w 259"/>
              <a:gd name="T17" fmla="*/ 44 h 258"/>
              <a:gd name="T18" fmla="*/ 73 w 259"/>
              <a:gd name="T19" fmla="*/ 13 h 258"/>
              <a:gd name="T20" fmla="*/ 121 w 259"/>
              <a:gd name="T21" fmla="*/ 0 h 258"/>
              <a:gd name="T22" fmla="*/ 170 w 259"/>
              <a:gd name="T23" fmla="*/ 6 h 258"/>
              <a:gd name="T24" fmla="*/ 215 w 259"/>
              <a:gd name="T25" fmla="*/ 32 h 258"/>
              <a:gd name="T26" fmla="*/ 246 w 259"/>
              <a:gd name="T27" fmla="*/ 73 h 258"/>
              <a:gd name="T28" fmla="*/ 259 w 259"/>
              <a:gd name="T29" fmla="*/ 121 h 258"/>
              <a:gd name="T30" fmla="*/ 252 w 259"/>
              <a:gd name="T31" fmla="*/ 170 h 258"/>
              <a:gd name="T32" fmla="*/ 82 w 259"/>
              <a:gd name="T33" fmla="*/ 112 h 258"/>
              <a:gd name="T34" fmla="*/ 77 w 259"/>
              <a:gd name="T35" fmla="*/ 104 h 258"/>
              <a:gd name="T36" fmla="*/ 35 w 259"/>
              <a:gd name="T37" fmla="*/ 100 h 258"/>
              <a:gd name="T38" fmla="*/ 70 w 259"/>
              <a:gd name="T39" fmla="*/ 160 h 258"/>
              <a:gd name="T40" fmla="*/ 78 w 259"/>
              <a:gd name="T41" fmla="*/ 157 h 258"/>
              <a:gd name="T42" fmla="*/ 85 w 259"/>
              <a:gd name="T43" fmla="*/ 147 h 258"/>
              <a:gd name="T44" fmla="*/ 83 w 259"/>
              <a:gd name="T45" fmla="*/ 134 h 258"/>
              <a:gd name="T46" fmla="*/ 74 w 259"/>
              <a:gd name="T47" fmla="*/ 128 h 258"/>
              <a:gd name="T48" fmla="*/ 82 w 259"/>
              <a:gd name="T49" fmla="*/ 119 h 258"/>
              <a:gd name="T50" fmla="*/ 130 w 259"/>
              <a:gd name="T51" fmla="*/ 100 h 258"/>
              <a:gd name="T52" fmla="*/ 130 w 259"/>
              <a:gd name="T53" fmla="*/ 143 h 258"/>
              <a:gd name="T54" fmla="*/ 124 w 259"/>
              <a:gd name="T55" fmla="*/ 151 h 258"/>
              <a:gd name="T56" fmla="*/ 111 w 259"/>
              <a:gd name="T57" fmla="*/ 148 h 258"/>
              <a:gd name="T58" fmla="*/ 108 w 259"/>
              <a:gd name="T59" fmla="*/ 143 h 258"/>
              <a:gd name="T60" fmla="*/ 95 w 259"/>
              <a:gd name="T61" fmla="*/ 132 h 258"/>
              <a:gd name="T62" fmla="*/ 98 w 259"/>
              <a:gd name="T63" fmla="*/ 151 h 258"/>
              <a:gd name="T64" fmla="*/ 107 w 259"/>
              <a:gd name="T65" fmla="*/ 158 h 258"/>
              <a:gd name="T66" fmla="*/ 120 w 259"/>
              <a:gd name="T67" fmla="*/ 161 h 258"/>
              <a:gd name="T68" fmla="*/ 135 w 259"/>
              <a:gd name="T69" fmla="*/ 157 h 258"/>
              <a:gd name="T70" fmla="*/ 142 w 259"/>
              <a:gd name="T71" fmla="*/ 147 h 258"/>
              <a:gd name="T72" fmla="*/ 204 w 259"/>
              <a:gd name="T73" fmla="*/ 100 h 258"/>
              <a:gd name="T74" fmla="*/ 148 w 259"/>
              <a:gd name="T75" fmla="*/ 100 h 258"/>
              <a:gd name="T76" fmla="*/ 182 w 259"/>
              <a:gd name="T77" fmla="*/ 135 h 258"/>
              <a:gd name="T78" fmla="*/ 211 w 259"/>
              <a:gd name="T79" fmla="*/ 100 h 258"/>
              <a:gd name="T80" fmla="*/ 222 w 259"/>
              <a:gd name="T81" fmla="*/ 114 h 258"/>
              <a:gd name="T82" fmla="*/ 222 w 259"/>
              <a:gd name="T83" fmla="*/ 160 h 258"/>
              <a:gd name="T84" fmla="*/ 73 w 259"/>
              <a:gd name="T85" fmla="*/ 141 h 258"/>
              <a:gd name="T86" fmla="*/ 72 w 259"/>
              <a:gd name="T87" fmla="*/ 147 h 258"/>
              <a:gd name="T88" fmla="*/ 59 w 259"/>
              <a:gd name="T89" fmla="*/ 149 h 258"/>
              <a:gd name="T90" fmla="*/ 57 w 259"/>
              <a:gd name="T91" fmla="*/ 134 h 258"/>
              <a:gd name="T92" fmla="*/ 72 w 259"/>
              <a:gd name="T93" fmla="*/ 138 h 258"/>
              <a:gd name="T94" fmla="*/ 48 w 259"/>
              <a:gd name="T95" fmla="*/ 125 h 258"/>
              <a:gd name="T96" fmla="*/ 65 w 259"/>
              <a:gd name="T97" fmla="*/ 110 h 258"/>
              <a:gd name="T98" fmla="*/ 69 w 259"/>
              <a:gd name="T99" fmla="*/ 113 h 258"/>
              <a:gd name="T100" fmla="*/ 70 w 259"/>
              <a:gd name="T101" fmla="*/ 119 h 258"/>
              <a:gd name="T102" fmla="*/ 64 w 259"/>
              <a:gd name="T103" fmla="*/ 123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9" h="258">
                <a:moveTo>
                  <a:pt x="230" y="175"/>
                </a:moveTo>
                <a:lnTo>
                  <a:pt x="242" y="193"/>
                </a:lnTo>
                <a:lnTo>
                  <a:pt x="220" y="193"/>
                </a:lnTo>
                <a:lnTo>
                  <a:pt x="226" y="214"/>
                </a:lnTo>
                <a:lnTo>
                  <a:pt x="206" y="210"/>
                </a:lnTo>
                <a:lnTo>
                  <a:pt x="208" y="231"/>
                </a:lnTo>
                <a:lnTo>
                  <a:pt x="189" y="223"/>
                </a:lnTo>
                <a:lnTo>
                  <a:pt x="186" y="245"/>
                </a:lnTo>
                <a:lnTo>
                  <a:pt x="169" y="232"/>
                </a:lnTo>
                <a:lnTo>
                  <a:pt x="163" y="253"/>
                </a:lnTo>
                <a:lnTo>
                  <a:pt x="147" y="239"/>
                </a:lnTo>
                <a:lnTo>
                  <a:pt x="138" y="258"/>
                </a:lnTo>
                <a:lnTo>
                  <a:pt x="126" y="240"/>
                </a:lnTo>
                <a:lnTo>
                  <a:pt x="113" y="257"/>
                </a:lnTo>
                <a:lnTo>
                  <a:pt x="104" y="238"/>
                </a:lnTo>
                <a:lnTo>
                  <a:pt x="89" y="252"/>
                </a:lnTo>
                <a:lnTo>
                  <a:pt x="83" y="230"/>
                </a:lnTo>
                <a:lnTo>
                  <a:pt x="65" y="240"/>
                </a:lnTo>
                <a:lnTo>
                  <a:pt x="65" y="219"/>
                </a:lnTo>
                <a:lnTo>
                  <a:pt x="44" y="226"/>
                </a:lnTo>
                <a:lnTo>
                  <a:pt x="48" y="205"/>
                </a:lnTo>
                <a:lnTo>
                  <a:pt x="27" y="208"/>
                </a:lnTo>
                <a:lnTo>
                  <a:pt x="35" y="187"/>
                </a:lnTo>
                <a:lnTo>
                  <a:pt x="13" y="186"/>
                </a:lnTo>
                <a:lnTo>
                  <a:pt x="26" y="169"/>
                </a:lnTo>
                <a:lnTo>
                  <a:pt x="5" y="162"/>
                </a:lnTo>
                <a:lnTo>
                  <a:pt x="20" y="147"/>
                </a:lnTo>
                <a:lnTo>
                  <a:pt x="0" y="138"/>
                </a:lnTo>
                <a:lnTo>
                  <a:pt x="18" y="126"/>
                </a:lnTo>
                <a:lnTo>
                  <a:pt x="1" y="113"/>
                </a:lnTo>
                <a:lnTo>
                  <a:pt x="22" y="104"/>
                </a:lnTo>
                <a:lnTo>
                  <a:pt x="7" y="88"/>
                </a:lnTo>
                <a:lnTo>
                  <a:pt x="29" y="83"/>
                </a:lnTo>
                <a:lnTo>
                  <a:pt x="18" y="65"/>
                </a:lnTo>
                <a:lnTo>
                  <a:pt x="39" y="65"/>
                </a:lnTo>
                <a:lnTo>
                  <a:pt x="33" y="44"/>
                </a:lnTo>
                <a:lnTo>
                  <a:pt x="53" y="48"/>
                </a:lnTo>
                <a:lnTo>
                  <a:pt x="51" y="27"/>
                </a:lnTo>
                <a:lnTo>
                  <a:pt x="72" y="35"/>
                </a:lnTo>
                <a:lnTo>
                  <a:pt x="73" y="13"/>
                </a:lnTo>
                <a:lnTo>
                  <a:pt x="91" y="26"/>
                </a:lnTo>
                <a:lnTo>
                  <a:pt x="96" y="5"/>
                </a:lnTo>
                <a:lnTo>
                  <a:pt x="112" y="19"/>
                </a:lnTo>
                <a:lnTo>
                  <a:pt x="121" y="0"/>
                </a:lnTo>
                <a:lnTo>
                  <a:pt x="133" y="18"/>
                </a:lnTo>
                <a:lnTo>
                  <a:pt x="147" y="1"/>
                </a:lnTo>
                <a:lnTo>
                  <a:pt x="155" y="21"/>
                </a:lnTo>
                <a:lnTo>
                  <a:pt x="170" y="6"/>
                </a:lnTo>
                <a:lnTo>
                  <a:pt x="176" y="28"/>
                </a:lnTo>
                <a:lnTo>
                  <a:pt x="194" y="17"/>
                </a:lnTo>
                <a:lnTo>
                  <a:pt x="194" y="39"/>
                </a:lnTo>
                <a:lnTo>
                  <a:pt x="215" y="32"/>
                </a:lnTo>
                <a:lnTo>
                  <a:pt x="211" y="53"/>
                </a:lnTo>
                <a:lnTo>
                  <a:pt x="232" y="50"/>
                </a:lnTo>
                <a:lnTo>
                  <a:pt x="224" y="70"/>
                </a:lnTo>
                <a:lnTo>
                  <a:pt x="246" y="73"/>
                </a:lnTo>
                <a:lnTo>
                  <a:pt x="233" y="89"/>
                </a:lnTo>
                <a:lnTo>
                  <a:pt x="255" y="96"/>
                </a:lnTo>
                <a:lnTo>
                  <a:pt x="239" y="112"/>
                </a:lnTo>
                <a:lnTo>
                  <a:pt x="259" y="121"/>
                </a:lnTo>
                <a:lnTo>
                  <a:pt x="241" y="132"/>
                </a:lnTo>
                <a:lnTo>
                  <a:pt x="258" y="145"/>
                </a:lnTo>
                <a:lnTo>
                  <a:pt x="238" y="154"/>
                </a:lnTo>
                <a:lnTo>
                  <a:pt x="252" y="170"/>
                </a:lnTo>
                <a:lnTo>
                  <a:pt x="230" y="175"/>
                </a:lnTo>
                <a:close/>
                <a:moveTo>
                  <a:pt x="83" y="115"/>
                </a:moveTo>
                <a:lnTo>
                  <a:pt x="83" y="115"/>
                </a:lnTo>
                <a:lnTo>
                  <a:pt x="82" y="112"/>
                </a:lnTo>
                <a:lnTo>
                  <a:pt x="81" y="109"/>
                </a:lnTo>
                <a:lnTo>
                  <a:pt x="81" y="109"/>
                </a:lnTo>
                <a:lnTo>
                  <a:pt x="77" y="104"/>
                </a:lnTo>
                <a:lnTo>
                  <a:pt x="77" y="104"/>
                </a:lnTo>
                <a:lnTo>
                  <a:pt x="70" y="101"/>
                </a:lnTo>
                <a:lnTo>
                  <a:pt x="70" y="101"/>
                </a:lnTo>
                <a:lnTo>
                  <a:pt x="60" y="100"/>
                </a:lnTo>
                <a:lnTo>
                  <a:pt x="35" y="100"/>
                </a:lnTo>
                <a:lnTo>
                  <a:pt x="35" y="160"/>
                </a:lnTo>
                <a:lnTo>
                  <a:pt x="56" y="160"/>
                </a:lnTo>
                <a:lnTo>
                  <a:pt x="56" y="160"/>
                </a:lnTo>
                <a:lnTo>
                  <a:pt x="70" y="160"/>
                </a:lnTo>
                <a:lnTo>
                  <a:pt x="70" y="160"/>
                </a:lnTo>
                <a:lnTo>
                  <a:pt x="76" y="158"/>
                </a:lnTo>
                <a:lnTo>
                  <a:pt x="78" y="157"/>
                </a:lnTo>
                <a:lnTo>
                  <a:pt x="78" y="157"/>
                </a:lnTo>
                <a:lnTo>
                  <a:pt x="82" y="154"/>
                </a:lnTo>
                <a:lnTo>
                  <a:pt x="83" y="151"/>
                </a:lnTo>
                <a:lnTo>
                  <a:pt x="83" y="151"/>
                </a:lnTo>
                <a:lnTo>
                  <a:pt x="85" y="147"/>
                </a:lnTo>
                <a:lnTo>
                  <a:pt x="86" y="143"/>
                </a:lnTo>
                <a:lnTo>
                  <a:pt x="86" y="143"/>
                </a:lnTo>
                <a:lnTo>
                  <a:pt x="85" y="138"/>
                </a:lnTo>
                <a:lnTo>
                  <a:pt x="83" y="134"/>
                </a:lnTo>
                <a:lnTo>
                  <a:pt x="83" y="134"/>
                </a:lnTo>
                <a:lnTo>
                  <a:pt x="79" y="130"/>
                </a:lnTo>
                <a:lnTo>
                  <a:pt x="74" y="128"/>
                </a:lnTo>
                <a:lnTo>
                  <a:pt x="74" y="128"/>
                </a:lnTo>
                <a:lnTo>
                  <a:pt x="78" y="126"/>
                </a:lnTo>
                <a:lnTo>
                  <a:pt x="81" y="123"/>
                </a:lnTo>
                <a:lnTo>
                  <a:pt x="81" y="123"/>
                </a:lnTo>
                <a:lnTo>
                  <a:pt x="82" y="119"/>
                </a:lnTo>
                <a:lnTo>
                  <a:pt x="83" y="115"/>
                </a:lnTo>
                <a:lnTo>
                  <a:pt x="83" y="115"/>
                </a:lnTo>
                <a:close/>
                <a:moveTo>
                  <a:pt x="142" y="100"/>
                </a:moveTo>
                <a:lnTo>
                  <a:pt x="130" y="100"/>
                </a:lnTo>
                <a:lnTo>
                  <a:pt x="130" y="134"/>
                </a:lnTo>
                <a:lnTo>
                  <a:pt x="130" y="134"/>
                </a:lnTo>
                <a:lnTo>
                  <a:pt x="130" y="143"/>
                </a:lnTo>
                <a:lnTo>
                  <a:pt x="130" y="143"/>
                </a:lnTo>
                <a:lnTo>
                  <a:pt x="129" y="147"/>
                </a:lnTo>
                <a:lnTo>
                  <a:pt x="126" y="148"/>
                </a:lnTo>
                <a:lnTo>
                  <a:pt x="126" y="148"/>
                </a:lnTo>
                <a:lnTo>
                  <a:pt x="124" y="151"/>
                </a:lnTo>
                <a:lnTo>
                  <a:pt x="118" y="151"/>
                </a:lnTo>
                <a:lnTo>
                  <a:pt x="118" y="151"/>
                </a:lnTo>
                <a:lnTo>
                  <a:pt x="115" y="151"/>
                </a:lnTo>
                <a:lnTo>
                  <a:pt x="111" y="148"/>
                </a:lnTo>
                <a:lnTo>
                  <a:pt x="111" y="148"/>
                </a:lnTo>
                <a:lnTo>
                  <a:pt x="109" y="145"/>
                </a:lnTo>
                <a:lnTo>
                  <a:pt x="108" y="143"/>
                </a:lnTo>
                <a:lnTo>
                  <a:pt x="108" y="143"/>
                </a:lnTo>
                <a:lnTo>
                  <a:pt x="107" y="132"/>
                </a:lnTo>
                <a:lnTo>
                  <a:pt x="107" y="100"/>
                </a:lnTo>
                <a:lnTo>
                  <a:pt x="95" y="100"/>
                </a:lnTo>
                <a:lnTo>
                  <a:pt x="95" y="132"/>
                </a:lnTo>
                <a:lnTo>
                  <a:pt x="95" y="132"/>
                </a:lnTo>
                <a:lnTo>
                  <a:pt x="96" y="147"/>
                </a:lnTo>
                <a:lnTo>
                  <a:pt x="96" y="147"/>
                </a:lnTo>
                <a:lnTo>
                  <a:pt x="98" y="151"/>
                </a:lnTo>
                <a:lnTo>
                  <a:pt x="99" y="154"/>
                </a:lnTo>
                <a:lnTo>
                  <a:pt x="99" y="154"/>
                </a:lnTo>
                <a:lnTo>
                  <a:pt x="103" y="157"/>
                </a:lnTo>
                <a:lnTo>
                  <a:pt x="107" y="158"/>
                </a:lnTo>
                <a:lnTo>
                  <a:pt x="107" y="158"/>
                </a:lnTo>
                <a:lnTo>
                  <a:pt x="112" y="161"/>
                </a:lnTo>
                <a:lnTo>
                  <a:pt x="120" y="161"/>
                </a:lnTo>
                <a:lnTo>
                  <a:pt x="120" y="161"/>
                </a:lnTo>
                <a:lnTo>
                  <a:pt x="126" y="161"/>
                </a:lnTo>
                <a:lnTo>
                  <a:pt x="131" y="160"/>
                </a:lnTo>
                <a:lnTo>
                  <a:pt x="131" y="160"/>
                </a:lnTo>
                <a:lnTo>
                  <a:pt x="135" y="157"/>
                </a:lnTo>
                <a:lnTo>
                  <a:pt x="138" y="154"/>
                </a:lnTo>
                <a:lnTo>
                  <a:pt x="138" y="154"/>
                </a:lnTo>
                <a:lnTo>
                  <a:pt x="141" y="151"/>
                </a:lnTo>
                <a:lnTo>
                  <a:pt x="142" y="147"/>
                </a:lnTo>
                <a:lnTo>
                  <a:pt x="142" y="147"/>
                </a:lnTo>
                <a:lnTo>
                  <a:pt x="142" y="131"/>
                </a:lnTo>
                <a:lnTo>
                  <a:pt x="142" y="100"/>
                </a:lnTo>
                <a:close/>
                <a:moveTo>
                  <a:pt x="204" y="100"/>
                </a:moveTo>
                <a:lnTo>
                  <a:pt x="190" y="100"/>
                </a:lnTo>
                <a:lnTo>
                  <a:pt x="177" y="123"/>
                </a:lnTo>
                <a:lnTo>
                  <a:pt x="163" y="100"/>
                </a:lnTo>
                <a:lnTo>
                  <a:pt x="148" y="100"/>
                </a:lnTo>
                <a:lnTo>
                  <a:pt x="170" y="135"/>
                </a:lnTo>
                <a:lnTo>
                  <a:pt x="170" y="160"/>
                </a:lnTo>
                <a:lnTo>
                  <a:pt x="182" y="160"/>
                </a:lnTo>
                <a:lnTo>
                  <a:pt x="182" y="135"/>
                </a:lnTo>
                <a:lnTo>
                  <a:pt x="204" y="100"/>
                </a:lnTo>
                <a:close/>
                <a:moveTo>
                  <a:pt x="222" y="114"/>
                </a:moveTo>
                <a:lnTo>
                  <a:pt x="222" y="100"/>
                </a:lnTo>
                <a:lnTo>
                  <a:pt x="211" y="100"/>
                </a:lnTo>
                <a:lnTo>
                  <a:pt x="211" y="114"/>
                </a:lnTo>
                <a:lnTo>
                  <a:pt x="213" y="144"/>
                </a:lnTo>
                <a:lnTo>
                  <a:pt x="220" y="144"/>
                </a:lnTo>
                <a:lnTo>
                  <a:pt x="222" y="114"/>
                </a:lnTo>
                <a:close/>
                <a:moveTo>
                  <a:pt x="222" y="148"/>
                </a:moveTo>
                <a:lnTo>
                  <a:pt x="211" y="148"/>
                </a:lnTo>
                <a:lnTo>
                  <a:pt x="211" y="160"/>
                </a:lnTo>
                <a:lnTo>
                  <a:pt x="222" y="160"/>
                </a:lnTo>
                <a:lnTo>
                  <a:pt x="222" y="148"/>
                </a:lnTo>
                <a:close/>
                <a:moveTo>
                  <a:pt x="72" y="138"/>
                </a:moveTo>
                <a:lnTo>
                  <a:pt x="72" y="138"/>
                </a:lnTo>
                <a:lnTo>
                  <a:pt x="73" y="141"/>
                </a:lnTo>
                <a:lnTo>
                  <a:pt x="73" y="141"/>
                </a:lnTo>
                <a:lnTo>
                  <a:pt x="73" y="145"/>
                </a:lnTo>
                <a:lnTo>
                  <a:pt x="72" y="147"/>
                </a:lnTo>
                <a:lnTo>
                  <a:pt x="72" y="147"/>
                </a:lnTo>
                <a:lnTo>
                  <a:pt x="69" y="149"/>
                </a:lnTo>
                <a:lnTo>
                  <a:pt x="68" y="149"/>
                </a:lnTo>
                <a:lnTo>
                  <a:pt x="68" y="149"/>
                </a:lnTo>
                <a:lnTo>
                  <a:pt x="59" y="149"/>
                </a:lnTo>
                <a:lnTo>
                  <a:pt x="48" y="149"/>
                </a:lnTo>
                <a:lnTo>
                  <a:pt x="48" y="134"/>
                </a:lnTo>
                <a:lnTo>
                  <a:pt x="57" y="134"/>
                </a:lnTo>
                <a:lnTo>
                  <a:pt x="57" y="134"/>
                </a:lnTo>
                <a:lnTo>
                  <a:pt x="68" y="135"/>
                </a:lnTo>
                <a:lnTo>
                  <a:pt x="68" y="135"/>
                </a:lnTo>
                <a:lnTo>
                  <a:pt x="72" y="138"/>
                </a:lnTo>
                <a:lnTo>
                  <a:pt x="72" y="138"/>
                </a:lnTo>
                <a:close/>
                <a:moveTo>
                  <a:pt x="64" y="123"/>
                </a:moveTo>
                <a:lnTo>
                  <a:pt x="64" y="123"/>
                </a:lnTo>
                <a:lnTo>
                  <a:pt x="56" y="125"/>
                </a:lnTo>
                <a:lnTo>
                  <a:pt x="48" y="125"/>
                </a:lnTo>
                <a:lnTo>
                  <a:pt x="48" y="110"/>
                </a:lnTo>
                <a:lnTo>
                  <a:pt x="55" y="110"/>
                </a:lnTo>
                <a:lnTo>
                  <a:pt x="55" y="110"/>
                </a:lnTo>
                <a:lnTo>
                  <a:pt x="65" y="110"/>
                </a:lnTo>
                <a:lnTo>
                  <a:pt x="65" y="110"/>
                </a:lnTo>
                <a:lnTo>
                  <a:pt x="68" y="112"/>
                </a:lnTo>
                <a:lnTo>
                  <a:pt x="69" y="113"/>
                </a:lnTo>
                <a:lnTo>
                  <a:pt x="69" y="113"/>
                </a:lnTo>
                <a:lnTo>
                  <a:pt x="70" y="114"/>
                </a:lnTo>
                <a:lnTo>
                  <a:pt x="72" y="117"/>
                </a:lnTo>
                <a:lnTo>
                  <a:pt x="72" y="117"/>
                </a:lnTo>
                <a:lnTo>
                  <a:pt x="70" y="119"/>
                </a:lnTo>
                <a:lnTo>
                  <a:pt x="69" y="122"/>
                </a:lnTo>
                <a:lnTo>
                  <a:pt x="69" y="122"/>
                </a:lnTo>
                <a:lnTo>
                  <a:pt x="68" y="123"/>
                </a:lnTo>
                <a:lnTo>
                  <a:pt x="64" y="123"/>
                </a:lnTo>
                <a:lnTo>
                  <a:pt x="64" y="123"/>
                </a:lnTo>
                <a:close/>
              </a:path>
            </a:pathLst>
          </a:custGeom>
          <a:solidFill>
            <a:srgbClr val="D06329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9" y="143759"/>
            <a:ext cx="1241301" cy="391419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预置了亚信在大数据领域十几年沉淀的大数据服务组件。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只用几分钟，您就可以立即使用这些组件。 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525" y="1976369"/>
            <a:ext cx="498794" cy="244053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514" y="1402151"/>
            <a:ext cx="477312" cy="464199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015" y="1512940"/>
            <a:ext cx="488142" cy="30144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9445" y="1525656"/>
            <a:ext cx="373688" cy="288727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381" y="1129045"/>
            <a:ext cx="708419" cy="26441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613" y="1990344"/>
            <a:ext cx="585937" cy="23991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798" y="1096227"/>
            <a:ext cx="775362" cy="266286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751" y="2339734"/>
            <a:ext cx="501908" cy="311369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6003" y="1592674"/>
            <a:ext cx="609697" cy="22170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4077" y="2325220"/>
            <a:ext cx="414912" cy="396607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9892" y="2407705"/>
            <a:ext cx="861701" cy="18838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131" y="2023116"/>
            <a:ext cx="537569" cy="255346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3005" y="1144704"/>
            <a:ext cx="669570" cy="162664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30770" y="1124285"/>
            <a:ext cx="577995" cy="36616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9848" y="2021929"/>
            <a:ext cx="989055" cy="244053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165" y="1961653"/>
            <a:ext cx="521977" cy="264771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324" y="1129046"/>
            <a:ext cx="522375" cy="347902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0014" y="2408889"/>
            <a:ext cx="785486" cy="222554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906" y="583104"/>
            <a:ext cx="532700" cy="42934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07015" y="541222"/>
            <a:ext cx="415343" cy="415343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19421" y="2407705"/>
            <a:ext cx="718847" cy="253034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00382" y="591378"/>
            <a:ext cx="935260" cy="33903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94591" y="541223"/>
            <a:ext cx="544330" cy="54433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66" y="1581594"/>
            <a:ext cx="800209" cy="232788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99783" y="494921"/>
            <a:ext cx="565916" cy="565916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166" y="1395345"/>
            <a:ext cx="477312" cy="464199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6450" y="1089421"/>
            <a:ext cx="775362" cy="266286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783" y="2016310"/>
            <a:ext cx="537569" cy="255346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666" y="2402083"/>
            <a:ext cx="785486" cy="222554"/>
          </a:xfrm>
          <a:prstGeom prst="rect">
            <a:avLst/>
          </a:prstGeom>
        </p:spPr>
      </p:pic>
      <p:sp>
        <p:nvSpPr>
          <p:cNvPr id="79" name="Freeform 33"/>
          <p:cNvSpPr>
            <a:spLocks noEditPoints="1"/>
          </p:cNvSpPr>
          <p:nvPr/>
        </p:nvSpPr>
        <p:spPr bwMode="auto">
          <a:xfrm>
            <a:off x="2916124" y="3241599"/>
            <a:ext cx="1521361" cy="1271939"/>
          </a:xfrm>
          <a:custGeom>
            <a:avLst/>
            <a:gdLst>
              <a:gd name="T0" fmla="*/ 78 w 260"/>
              <a:gd name="T1" fmla="*/ 137 h 226"/>
              <a:gd name="T2" fmla="*/ 74 w 260"/>
              <a:gd name="T3" fmla="*/ 146 h 226"/>
              <a:gd name="T4" fmla="*/ 250 w 260"/>
              <a:gd name="T5" fmla="*/ 148 h 226"/>
              <a:gd name="T6" fmla="*/ 256 w 260"/>
              <a:gd name="T7" fmla="*/ 157 h 226"/>
              <a:gd name="T8" fmla="*/ 79 w 260"/>
              <a:gd name="T9" fmla="*/ 163 h 226"/>
              <a:gd name="T10" fmla="*/ 60 w 260"/>
              <a:gd name="T11" fmla="*/ 152 h 226"/>
              <a:gd name="T12" fmla="*/ 69 w 260"/>
              <a:gd name="T13" fmla="*/ 127 h 226"/>
              <a:gd name="T14" fmla="*/ 24 w 260"/>
              <a:gd name="T15" fmla="*/ 23 h 226"/>
              <a:gd name="T16" fmla="*/ 4 w 260"/>
              <a:gd name="T17" fmla="*/ 24 h 226"/>
              <a:gd name="T18" fmla="*/ 8 w 260"/>
              <a:gd name="T19" fmla="*/ 1 h 226"/>
              <a:gd name="T20" fmla="*/ 26 w 260"/>
              <a:gd name="T21" fmla="*/ 10 h 226"/>
              <a:gd name="T22" fmla="*/ 248 w 260"/>
              <a:gd name="T23" fmla="*/ 36 h 226"/>
              <a:gd name="T24" fmla="*/ 259 w 260"/>
              <a:gd name="T25" fmla="*/ 46 h 226"/>
              <a:gd name="T26" fmla="*/ 220 w 260"/>
              <a:gd name="T27" fmla="*/ 45 h 226"/>
              <a:gd name="T28" fmla="*/ 260 w 260"/>
              <a:gd name="T29" fmla="*/ 50 h 226"/>
              <a:gd name="T30" fmla="*/ 260 w 260"/>
              <a:gd name="T31" fmla="*/ 118 h 226"/>
              <a:gd name="T32" fmla="*/ 248 w 260"/>
              <a:gd name="T33" fmla="*/ 132 h 226"/>
              <a:gd name="T34" fmla="*/ 81 w 260"/>
              <a:gd name="T35" fmla="*/ 127 h 226"/>
              <a:gd name="T36" fmla="*/ 85 w 260"/>
              <a:gd name="T37" fmla="*/ 40 h 226"/>
              <a:gd name="T38" fmla="*/ 61 w 260"/>
              <a:gd name="T39" fmla="*/ 61 h 226"/>
              <a:gd name="T40" fmla="*/ 69 w 260"/>
              <a:gd name="T41" fmla="*/ 87 h 226"/>
              <a:gd name="T42" fmla="*/ 125 w 260"/>
              <a:gd name="T43" fmla="*/ 53 h 226"/>
              <a:gd name="T44" fmla="*/ 126 w 260"/>
              <a:gd name="T45" fmla="*/ 61 h 226"/>
              <a:gd name="T46" fmla="*/ 128 w 260"/>
              <a:gd name="T47" fmla="*/ 95 h 226"/>
              <a:gd name="T48" fmla="*/ 104 w 260"/>
              <a:gd name="T49" fmla="*/ 110 h 226"/>
              <a:gd name="T50" fmla="*/ 134 w 260"/>
              <a:gd name="T51" fmla="*/ 53 h 226"/>
              <a:gd name="T52" fmla="*/ 168 w 260"/>
              <a:gd name="T53" fmla="*/ 70 h 226"/>
              <a:gd name="T54" fmla="*/ 168 w 260"/>
              <a:gd name="T55" fmla="*/ 78 h 226"/>
              <a:gd name="T56" fmla="*/ 170 w 260"/>
              <a:gd name="T57" fmla="*/ 110 h 226"/>
              <a:gd name="T58" fmla="*/ 174 w 260"/>
              <a:gd name="T59" fmla="*/ 44 h 226"/>
              <a:gd name="T60" fmla="*/ 176 w 260"/>
              <a:gd name="T61" fmla="*/ 70 h 226"/>
              <a:gd name="T62" fmla="*/ 212 w 260"/>
              <a:gd name="T63" fmla="*/ 87 h 226"/>
              <a:gd name="T64" fmla="*/ 212 w 260"/>
              <a:gd name="T65" fmla="*/ 95 h 226"/>
              <a:gd name="T66" fmla="*/ 248 w 260"/>
              <a:gd name="T67" fmla="*/ 61 h 226"/>
              <a:gd name="T68" fmla="*/ 220 w 260"/>
              <a:gd name="T69" fmla="*/ 78 h 226"/>
              <a:gd name="T70" fmla="*/ 220 w 260"/>
              <a:gd name="T71" fmla="*/ 102 h 226"/>
              <a:gd name="T72" fmla="*/ 248 w 260"/>
              <a:gd name="T73" fmla="*/ 123 h 226"/>
              <a:gd name="T74" fmla="*/ 116 w 260"/>
              <a:gd name="T75" fmla="*/ 172 h 226"/>
              <a:gd name="T76" fmla="*/ 137 w 260"/>
              <a:gd name="T77" fmla="*/ 193 h 226"/>
              <a:gd name="T78" fmla="*/ 130 w 260"/>
              <a:gd name="T79" fmla="*/ 218 h 226"/>
              <a:gd name="T80" fmla="*/ 105 w 260"/>
              <a:gd name="T81" fmla="*/ 224 h 226"/>
              <a:gd name="T82" fmla="*/ 85 w 260"/>
              <a:gd name="T83" fmla="*/ 204 h 226"/>
              <a:gd name="T84" fmla="*/ 92 w 260"/>
              <a:gd name="T85" fmla="*/ 180 h 226"/>
              <a:gd name="T86" fmla="*/ 111 w 260"/>
              <a:gd name="T87" fmla="*/ 211 h 226"/>
              <a:gd name="T88" fmla="*/ 124 w 260"/>
              <a:gd name="T89" fmla="*/ 198 h 226"/>
              <a:gd name="T90" fmla="*/ 107 w 260"/>
              <a:gd name="T91" fmla="*/ 187 h 226"/>
              <a:gd name="T92" fmla="*/ 103 w 260"/>
              <a:gd name="T93" fmla="*/ 208 h 226"/>
              <a:gd name="T94" fmla="*/ 228 w 260"/>
              <a:gd name="T95" fmla="*/ 172 h 226"/>
              <a:gd name="T96" fmla="*/ 248 w 260"/>
              <a:gd name="T97" fmla="*/ 193 h 226"/>
              <a:gd name="T98" fmla="*/ 241 w 260"/>
              <a:gd name="T99" fmla="*/ 218 h 226"/>
              <a:gd name="T100" fmla="*/ 216 w 260"/>
              <a:gd name="T101" fmla="*/ 224 h 226"/>
              <a:gd name="T102" fmla="*/ 195 w 260"/>
              <a:gd name="T103" fmla="*/ 204 h 226"/>
              <a:gd name="T104" fmla="*/ 203 w 260"/>
              <a:gd name="T105" fmla="*/ 180 h 226"/>
              <a:gd name="T106" fmla="*/ 222 w 260"/>
              <a:gd name="T107" fmla="*/ 211 h 226"/>
              <a:gd name="T108" fmla="*/ 234 w 260"/>
              <a:gd name="T109" fmla="*/ 198 h 226"/>
              <a:gd name="T110" fmla="*/ 217 w 260"/>
              <a:gd name="T111" fmla="*/ 187 h 226"/>
              <a:gd name="T112" fmla="*/ 213 w 260"/>
              <a:gd name="T113" fmla="*/ 20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0" h="226">
                <a:moveTo>
                  <a:pt x="248" y="132"/>
                </a:moveTo>
                <a:lnTo>
                  <a:pt x="248" y="132"/>
                </a:lnTo>
                <a:lnTo>
                  <a:pt x="78" y="137"/>
                </a:lnTo>
                <a:lnTo>
                  <a:pt x="78" y="137"/>
                </a:lnTo>
                <a:lnTo>
                  <a:pt x="78" y="137"/>
                </a:lnTo>
                <a:lnTo>
                  <a:pt x="78" y="137"/>
                </a:lnTo>
                <a:lnTo>
                  <a:pt x="76" y="137"/>
                </a:lnTo>
                <a:lnTo>
                  <a:pt x="73" y="139"/>
                </a:lnTo>
                <a:lnTo>
                  <a:pt x="73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6"/>
                </a:lnTo>
                <a:lnTo>
                  <a:pt x="76" y="148"/>
                </a:lnTo>
                <a:lnTo>
                  <a:pt x="79" y="148"/>
                </a:lnTo>
                <a:lnTo>
                  <a:pt x="79" y="148"/>
                </a:lnTo>
                <a:lnTo>
                  <a:pt x="81" y="148"/>
                </a:lnTo>
                <a:lnTo>
                  <a:pt x="250" y="148"/>
                </a:lnTo>
                <a:lnTo>
                  <a:pt x="250" y="148"/>
                </a:lnTo>
                <a:lnTo>
                  <a:pt x="252" y="148"/>
                </a:lnTo>
                <a:lnTo>
                  <a:pt x="255" y="149"/>
                </a:lnTo>
                <a:lnTo>
                  <a:pt x="256" y="150"/>
                </a:lnTo>
                <a:lnTo>
                  <a:pt x="256" y="153"/>
                </a:lnTo>
                <a:lnTo>
                  <a:pt x="256" y="153"/>
                </a:lnTo>
                <a:lnTo>
                  <a:pt x="256" y="157"/>
                </a:lnTo>
                <a:lnTo>
                  <a:pt x="255" y="159"/>
                </a:lnTo>
                <a:lnTo>
                  <a:pt x="252" y="162"/>
                </a:lnTo>
                <a:lnTo>
                  <a:pt x="250" y="163"/>
                </a:lnTo>
                <a:lnTo>
                  <a:pt x="81" y="163"/>
                </a:lnTo>
                <a:lnTo>
                  <a:pt x="81" y="163"/>
                </a:lnTo>
                <a:lnTo>
                  <a:pt x="79" y="163"/>
                </a:lnTo>
                <a:lnTo>
                  <a:pt x="79" y="163"/>
                </a:lnTo>
                <a:lnTo>
                  <a:pt x="74" y="162"/>
                </a:lnTo>
                <a:lnTo>
                  <a:pt x="70" y="162"/>
                </a:lnTo>
                <a:lnTo>
                  <a:pt x="66" y="159"/>
                </a:lnTo>
                <a:lnTo>
                  <a:pt x="64" y="157"/>
                </a:lnTo>
                <a:lnTo>
                  <a:pt x="60" y="152"/>
                </a:lnTo>
                <a:lnTo>
                  <a:pt x="59" y="145"/>
                </a:lnTo>
                <a:lnTo>
                  <a:pt x="59" y="139"/>
                </a:lnTo>
                <a:lnTo>
                  <a:pt x="61" y="133"/>
                </a:lnTo>
                <a:lnTo>
                  <a:pt x="64" y="128"/>
                </a:lnTo>
                <a:lnTo>
                  <a:pt x="66" y="128"/>
                </a:lnTo>
                <a:lnTo>
                  <a:pt x="69" y="127"/>
                </a:lnTo>
                <a:lnTo>
                  <a:pt x="69" y="127"/>
                </a:lnTo>
                <a:lnTo>
                  <a:pt x="70" y="127"/>
                </a:lnTo>
                <a:lnTo>
                  <a:pt x="38" y="20"/>
                </a:lnTo>
                <a:lnTo>
                  <a:pt x="26" y="20"/>
                </a:lnTo>
                <a:lnTo>
                  <a:pt x="26" y="20"/>
                </a:lnTo>
                <a:lnTo>
                  <a:pt x="24" y="23"/>
                </a:lnTo>
                <a:lnTo>
                  <a:pt x="21" y="26"/>
                </a:lnTo>
                <a:lnTo>
                  <a:pt x="17" y="28"/>
                </a:lnTo>
                <a:lnTo>
                  <a:pt x="13" y="28"/>
                </a:lnTo>
                <a:lnTo>
                  <a:pt x="13" y="28"/>
                </a:lnTo>
                <a:lnTo>
                  <a:pt x="8" y="27"/>
                </a:lnTo>
                <a:lnTo>
                  <a:pt x="4" y="24"/>
                </a:lnTo>
                <a:lnTo>
                  <a:pt x="0" y="20"/>
                </a:lnTo>
                <a:lnTo>
                  <a:pt x="0" y="14"/>
                </a:lnTo>
                <a:lnTo>
                  <a:pt x="0" y="14"/>
                </a:lnTo>
                <a:lnTo>
                  <a:pt x="0" y="9"/>
                </a:lnTo>
                <a:lnTo>
                  <a:pt x="4" y="5"/>
                </a:lnTo>
                <a:lnTo>
                  <a:pt x="8" y="1"/>
                </a:lnTo>
                <a:lnTo>
                  <a:pt x="13" y="0"/>
                </a:lnTo>
                <a:lnTo>
                  <a:pt x="13" y="0"/>
                </a:lnTo>
                <a:lnTo>
                  <a:pt x="18" y="1"/>
                </a:lnTo>
                <a:lnTo>
                  <a:pt x="21" y="4"/>
                </a:lnTo>
                <a:lnTo>
                  <a:pt x="25" y="6"/>
                </a:lnTo>
                <a:lnTo>
                  <a:pt x="26" y="10"/>
                </a:lnTo>
                <a:lnTo>
                  <a:pt x="43" y="10"/>
                </a:lnTo>
                <a:lnTo>
                  <a:pt x="43" y="10"/>
                </a:lnTo>
                <a:lnTo>
                  <a:pt x="46" y="10"/>
                </a:lnTo>
                <a:lnTo>
                  <a:pt x="52" y="28"/>
                </a:lnTo>
                <a:lnTo>
                  <a:pt x="248" y="36"/>
                </a:lnTo>
                <a:lnTo>
                  <a:pt x="248" y="36"/>
                </a:lnTo>
                <a:lnTo>
                  <a:pt x="248" y="36"/>
                </a:lnTo>
                <a:lnTo>
                  <a:pt x="250" y="36"/>
                </a:lnTo>
                <a:lnTo>
                  <a:pt x="254" y="39"/>
                </a:lnTo>
                <a:lnTo>
                  <a:pt x="256" y="40"/>
                </a:lnTo>
                <a:lnTo>
                  <a:pt x="258" y="43"/>
                </a:lnTo>
                <a:lnTo>
                  <a:pt x="259" y="46"/>
                </a:lnTo>
                <a:lnTo>
                  <a:pt x="260" y="50"/>
                </a:lnTo>
                <a:lnTo>
                  <a:pt x="248" y="50"/>
                </a:lnTo>
                <a:lnTo>
                  <a:pt x="248" y="50"/>
                </a:lnTo>
                <a:lnTo>
                  <a:pt x="248" y="46"/>
                </a:lnTo>
                <a:lnTo>
                  <a:pt x="248" y="46"/>
                </a:lnTo>
                <a:lnTo>
                  <a:pt x="220" y="45"/>
                </a:lnTo>
                <a:lnTo>
                  <a:pt x="220" y="53"/>
                </a:lnTo>
                <a:lnTo>
                  <a:pt x="248" y="53"/>
                </a:lnTo>
                <a:lnTo>
                  <a:pt x="248" y="50"/>
                </a:lnTo>
                <a:lnTo>
                  <a:pt x="248" y="50"/>
                </a:lnTo>
                <a:lnTo>
                  <a:pt x="260" y="50"/>
                </a:lnTo>
                <a:lnTo>
                  <a:pt x="260" y="50"/>
                </a:lnTo>
                <a:lnTo>
                  <a:pt x="260" y="50"/>
                </a:lnTo>
                <a:lnTo>
                  <a:pt x="260" y="50"/>
                </a:lnTo>
                <a:lnTo>
                  <a:pt x="260" y="118"/>
                </a:lnTo>
                <a:lnTo>
                  <a:pt x="260" y="118"/>
                </a:lnTo>
                <a:lnTo>
                  <a:pt x="260" y="118"/>
                </a:lnTo>
                <a:lnTo>
                  <a:pt x="260" y="118"/>
                </a:lnTo>
                <a:lnTo>
                  <a:pt x="259" y="123"/>
                </a:lnTo>
                <a:lnTo>
                  <a:pt x="258" y="126"/>
                </a:lnTo>
                <a:lnTo>
                  <a:pt x="256" y="128"/>
                </a:lnTo>
                <a:lnTo>
                  <a:pt x="254" y="131"/>
                </a:lnTo>
                <a:lnTo>
                  <a:pt x="250" y="132"/>
                </a:lnTo>
                <a:lnTo>
                  <a:pt x="248" y="132"/>
                </a:lnTo>
                <a:lnTo>
                  <a:pt x="248" y="132"/>
                </a:lnTo>
                <a:close/>
                <a:moveTo>
                  <a:pt x="81" y="127"/>
                </a:moveTo>
                <a:lnTo>
                  <a:pt x="99" y="127"/>
                </a:lnTo>
                <a:lnTo>
                  <a:pt x="96" y="110"/>
                </a:lnTo>
                <a:lnTo>
                  <a:pt x="76" y="110"/>
                </a:lnTo>
                <a:lnTo>
                  <a:pt x="81" y="127"/>
                </a:lnTo>
                <a:close/>
                <a:moveTo>
                  <a:pt x="74" y="102"/>
                </a:moveTo>
                <a:lnTo>
                  <a:pt x="95" y="102"/>
                </a:lnTo>
                <a:lnTo>
                  <a:pt x="94" y="95"/>
                </a:lnTo>
                <a:lnTo>
                  <a:pt x="70" y="95"/>
                </a:lnTo>
                <a:lnTo>
                  <a:pt x="74" y="102"/>
                </a:lnTo>
                <a:close/>
                <a:moveTo>
                  <a:pt x="85" y="40"/>
                </a:moveTo>
                <a:lnTo>
                  <a:pt x="55" y="39"/>
                </a:lnTo>
                <a:lnTo>
                  <a:pt x="60" y="53"/>
                </a:lnTo>
                <a:lnTo>
                  <a:pt x="86" y="53"/>
                </a:lnTo>
                <a:lnTo>
                  <a:pt x="85" y="40"/>
                </a:lnTo>
                <a:close/>
                <a:moveTo>
                  <a:pt x="87" y="61"/>
                </a:moveTo>
                <a:lnTo>
                  <a:pt x="61" y="61"/>
                </a:lnTo>
                <a:lnTo>
                  <a:pt x="64" y="70"/>
                </a:lnTo>
                <a:lnTo>
                  <a:pt x="89" y="70"/>
                </a:lnTo>
                <a:lnTo>
                  <a:pt x="87" y="61"/>
                </a:lnTo>
                <a:close/>
                <a:moveTo>
                  <a:pt x="90" y="78"/>
                </a:moveTo>
                <a:lnTo>
                  <a:pt x="65" y="78"/>
                </a:lnTo>
                <a:lnTo>
                  <a:pt x="69" y="87"/>
                </a:lnTo>
                <a:lnTo>
                  <a:pt x="92" y="87"/>
                </a:lnTo>
                <a:lnTo>
                  <a:pt x="90" y="78"/>
                </a:lnTo>
                <a:close/>
                <a:moveTo>
                  <a:pt x="125" y="41"/>
                </a:moveTo>
                <a:lnTo>
                  <a:pt x="92" y="40"/>
                </a:lnTo>
                <a:lnTo>
                  <a:pt x="95" y="53"/>
                </a:lnTo>
                <a:lnTo>
                  <a:pt x="125" y="53"/>
                </a:lnTo>
                <a:lnTo>
                  <a:pt x="125" y="41"/>
                </a:lnTo>
                <a:close/>
                <a:moveTo>
                  <a:pt x="126" y="61"/>
                </a:moveTo>
                <a:lnTo>
                  <a:pt x="96" y="61"/>
                </a:lnTo>
                <a:lnTo>
                  <a:pt x="98" y="70"/>
                </a:lnTo>
                <a:lnTo>
                  <a:pt x="126" y="70"/>
                </a:lnTo>
                <a:lnTo>
                  <a:pt x="126" y="61"/>
                </a:lnTo>
                <a:close/>
                <a:moveTo>
                  <a:pt x="126" y="78"/>
                </a:moveTo>
                <a:lnTo>
                  <a:pt x="99" y="78"/>
                </a:lnTo>
                <a:lnTo>
                  <a:pt x="100" y="87"/>
                </a:lnTo>
                <a:lnTo>
                  <a:pt x="128" y="87"/>
                </a:lnTo>
                <a:lnTo>
                  <a:pt x="126" y="78"/>
                </a:lnTo>
                <a:close/>
                <a:moveTo>
                  <a:pt x="128" y="95"/>
                </a:moveTo>
                <a:lnTo>
                  <a:pt x="102" y="95"/>
                </a:lnTo>
                <a:lnTo>
                  <a:pt x="103" y="102"/>
                </a:lnTo>
                <a:lnTo>
                  <a:pt x="129" y="102"/>
                </a:lnTo>
                <a:lnTo>
                  <a:pt x="128" y="95"/>
                </a:lnTo>
                <a:close/>
                <a:moveTo>
                  <a:pt x="129" y="110"/>
                </a:moveTo>
                <a:lnTo>
                  <a:pt x="104" y="110"/>
                </a:lnTo>
                <a:lnTo>
                  <a:pt x="107" y="127"/>
                </a:lnTo>
                <a:lnTo>
                  <a:pt x="129" y="126"/>
                </a:lnTo>
                <a:lnTo>
                  <a:pt x="129" y="110"/>
                </a:lnTo>
                <a:close/>
                <a:moveTo>
                  <a:pt x="167" y="43"/>
                </a:moveTo>
                <a:lnTo>
                  <a:pt x="133" y="41"/>
                </a:lnTo>
                <a:lnTo>
                  <a:pt x="134" y="53"/>
                </a:lnTo>
                <a:lnTo>
                  <a:pt x="168" y="53"/>
                </a:lnTo>
                <a:lnTo>
                  <a:pt x="167" y="43"/>
                </a:lnTo>
                <a:close/>
                <a:moveTo>
                  <a:pt x="168" y="61"/>
                </a:moveTo>
                <a:lnTo>
                  <a:pt x="134" y="61"/>
                </a:lnTo>
                <a:lnTo>
                  <a:pt x="134" y="70"/>
                </a:lnTo>
                <a:lnTo>
                  <a:pt x="168" y="70"/>
                </a:lnTo>
                <a:lnTo>
                  <a:pt x="168" y="61"/>
                </a:lnTo>
                <a:close/>
                <a:moveTo>
                  <a:pt x="168" y="78"/>
                </a:moveTo>
                <a:lnTo>
                  <a:pt x="135" y="78"/>
                </a:lnTo>
                <a:lnTo>
                  <a:pt x="135" y="87"/>
                </a:lnTo>
                <a:lnTo>
                  <a:pt x="169" y="87"/>
                </a:lnTo>
                <a:lnTo>
                  <a:pt x="168" y="78"/>
                </a:lnTo>
                <a:close/>
                <a:moveTo>
                  <a:pt x="169" y="95"/>
                </a:moveTo>
                <a:lnTo>
                  <a:pt x="135" y="95"/>
                </a:lnTo>
                <a:lnTo>
                  <a:pt x="137" y="102"/>
                </a:lnTo>
                <a:lnTo>
                  <a:pt x="169" y="102"/>
                </a:lnTo>
                <a:lnTo>
                  <a:pt x="169" y="95"/>
                </a:lnTo>
                <a:close/>
                <a:moveTo>
                  <a:pt x="170" y="110"/>
                </a:moveTo>
                <a:lnTo>
                  <a:pt x="137" y="110"/>
                </a:lnTo>
                <a:lnTo>
                  <a:pt x="138" y="126"/>
                </a:lnTo>
                <a:lnTo>
                  <a:pt x="170" y="124"/>
                </a:lnTo>
                <a:lnTo>
                  <a:pt x="170" y="110"/>
                </a:lnTo>
                <a:close/>
                <a:moveTo>
                  <a:pt x="212" y="45"/>
                </a:moveTo>
                <a:lnTo>
                  <a:pt x="174" y="44"/>
                </a:lnTo>
                <a:lnTo>
                  <a:pt x="176" y="53"/>
                </a:lnTo>
                <a:lnTo>
                  <a:pt x="212" y="53"/>
                </a:lnTo>
                <a:lnTo>
                  <a:pt x="212" y="45"/>
                </a:lnTo>
                <a:close/>
                <a:moveTo>
                  <a:pt x="212" y="61"/>
                </a:moveTo>
                <a:lnTo>
                  <a:pt x="176" y="61"/>
                </a:lnTo>
                <a:lnTo>
                  <a:pt x="176" y="70"/>
                </a:lnTo>
                <a:lnTo>
                  <a:pt x="212" y="70"/>
                </a:lnTo>
                <a:lnTo>
                  <a:pt x="212" y="61"/>
                </a:lnTo>
                <a:close/>
                <a:moveTo>
                  <a:pt x="212" y="78"/>
                </a:moveTo>
                <a:lnTo>
                  <a:pt x="177" y="78"/>
                </a:lnTo>
                <a:lnTo>
                  <a:pt x="177" y="87"/>
                </a:lnTo>
                <a:lnTo>
                  <a:pt x="212" y="87"/>
                </a:lnTo>
                <a:lnTo>
                  <a:pt x="212" y="78"/>
                </a:lnTo>
                <a:close/>
                <a:moveTo>
                  <a:pt x="212" y="95"/>
                </a:moveTo>
                <a:lnTo>
                  <a:pt x="177" y="95"/>
                </a:lnTo>
                <a:lnTo>
                  <a:pt x="178" y="102"/>
                </a:lnTo>
                <a:lnTo>
                  <a:pt x="212" y="102"/>
                </a:lnTo>
                <a:lnTo>
                  <a:pt x="212" y="95"/>
                </a:lnTo>
                <a:close/>
                <a:moveTo>
                  <a:pt x="212" y="110"/>
                </a:moveTo>
                <a:lnTo>
                  <a:pt x="178" y="110"/>
                </a:lnTo>
                <a:lnTo>
                  <a:pt x="178" y="124"/>
                </a:lnTo>
                <a:lnTo>
                  <a:pt x="212" y="124"/>
                </a:lnTo>
                <a:lnTo>
                  <a:pt x="212" y="110"/>
                </a:lnTo>
                <a:close/>
                <a:moveTo>
                  <a:pt x="248" y="61"/>
                </a:moveTo>
                <a:lnTo>
                  <a:pt x="220" y="61"/>
                </a:lnTo>
                <a:lnTo>
                  <a:pt x="220" y="70"/>
                </a:lnTo>
                <a:lnTo>
                  <a:pt x="248" y="70"/>
                </a:lnTo>
                <a:lnTo>
                  <a:pt x="248" y="61"/>
                </a:lnTo>
                <a:close/>
                <a:moveTo>
                  <a:pt x="248" y="78"/>
                </a:moveTo>
                <a:lnTo>
                  <a:pt x="220" y="78"/>
                </a:lnTo>
                <a:lnTo>
                  <a:pt x="220" y="87"/>
                </a:lnTo>
                <a:lnTo>
                  <a:pt x="248" y="87"/>
                </a:lnTo>
                <a:lnTo>
                  <a:pt x="248" y="78"/>
                </a:lnTo>
                <a:close/>
                <a:moveTo>
                  <a:pt x="248" y="95"/>
                </a:moveTo>
                <a:lnTo>
                  <a:pt x="220" y="95"/>
                </a:lnTo>
                <a:lnTo>
                  <a:pt x="220" y="102"/>
                </a:lnTo>
                <a:lnTo>
                  <a:pt x="248" y="102"/>
                </a:lnTo>
                <a:lnTo>
                  <a:pt x="248" y="95"/>
                </a:lnTo>
                <a:close/>
                <a:moveTo>
                  <a:pt x="248" y="110"/>
                </a:moveTo>
                <a:lnTo>
                  <a:pt x="220" y="110"/>
                </a:lnTo>
                <a:lnTo>
                  <a:pt x="220" y="123"/>
                </a:lnTo>
                <a:lnTo>
                  <a:pt x="248" y="123"/>
                </a:lnTo>
                <a:lnTo>
                  <a:pt x="248" y="123"/>
                </a:lnTo>
                <a:lnTo>
                  <a:pt x="248" y="118"/>
                </a:lnTo>
                <a:lnTo>
                  <a:pt x="248" y="110"/>
                </a:lnTo>
                <a:close/>
                <a:moveTo>
                  <a:pt x="111" y="172"/>
                </a:moveTo>
                <a:lnTo>
                  <a:pt x="111" y="172"/>
                </a:lnTo>
                <a:lnTo>
                  <a:pt x="116" y="172"/>
                </a:lnTo>
                <a:lnTo>
                  <a:pt x="121" y="174"/>
                </a:lnTo>
                <a:lnTo>
                  <a:pt x="126" y="176"/>
                </a:lnTo>
                <a:lnTo>
                  <a:pt x="130" y="180"/>
                </a:lnTo>
                <a:lnTo>
                  <a:pt x="133" y="184"/>
                </a:lnTo>
                <a:lnTo>
                  <a:pt x="135" y="188"/>
                </a:lnTo>
                <a:lnTo>
                  <a:pt x="137" y="193"/>
                </a:lnTo>
                <a:lnTo>
                  <a:pt x="138" y="198"/>
                </a:lnTo>
                <a:lnTo>
                  <a:pt x="138" y="198"/>
                </a:lnTo>
                <a:lnTo>
                  <a:pt x="137" y="204"/>
                </a:lnTo>
                <a:lnTo>
                  <a:pt x="135" y="209"/>
                </a:lnTo>
                <a:lnTo>
                  <a:pt x="133" y="214"/>
                </a:lnTo>
                <a:lnTo>
                  <a:pt x="130" y="218"/>
                </a:lnTo>
                <a:lnTo>
                  <a:pt x="126" y="221"/>
                </a:lnTo>
                <a:lnTo>
                  <a:pt x="121" y="223"/>
                </a:lnTo>
                <a:lnTo>
                  <a:pt x="116" y="224"/>
                </a:lnTo>
                <a:lnTo>
                  <a:pt x="111" y="226"/>
                </a:lnTo>
                <a:lnTo>
                  <a:pt x="111" y="226"/>
                </a:lnTo>
                <a:lnTo>
                  <a:pt x="105" y="224"/>
                </a:lnTo>
                <a:lnTo>
                  <a:pt x="100" y="223"/>
                </a:lnTo>
                <a:lnTo>
                  <a:pt x="96" y="221"/>
                </a:lnTo>
                <a:lnTo>
                  <a:pt x="92" y="218"/>
                </a:lnTo>
                <a:lnTo>
                  <a:pt x="89" y="214"/>
                </a:lnTo>
                <a:lnTo>
                  <a:pt x="86" y="209"/>
                </a:lnTo>
                <a:lnTo>
                  <a:pt x="85" y="204"/>
                </a:lnTo>
                <a:lnTo>
                  <a:pt x="85" y="198"/>
                </a:lnTo>
                <a:lnTo>
                  <a:pt x="85" y="198"/>
                </a:lnTo>
                <a:lnTo>
                  <a:pt x="85" y="193"/>
                </a:lnTo>
                <a:lnTo>
                  <a:pt x="86" y="188"/>
                </a:lnTo>
                <a:lnTo>
                  <a:pt x="89" y="184"/>
                </a:lnTo>
                <a:lnTo>
                  <a:pt x="92" y="180"/>
                </a:lnTo>
                <a:lnTo>
                  <a:pt x="96" y="176"/>
                </a:lnTo>
                <a:lnTo>
                  <a:pt x="100" y="174"/>
                </a:lnTo>
                <a:lnTo>
                  <a:pt x="105" y="172"/>
                </a:lnTo>
                <a:lnTo>
                  <a:pt x="111" y="172"/>
                </a:lnTo>
                <a:lnTo>
                  <a:pt x="111" y="172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6" y="210"/>
                </a:lnTo>
                <a:lnTo>
                  <a:pt x="120" y="208"/>
                </a:lnTo>
                <a:lnTo>
                  <a:pt x="122" y="204"/>
                </a:lnTo>
                <a:lnTo>
                  <a:pt x="124" y="198"/>
                </a:lnTo>
                <a:lnTo>
                  <a:pt x="124" y="198"/>
                </a:lnTo>
                <a:lnTo>
                  <a:pt x="122" y="193"/>
                </a:lnTo>
                <a:lnTo>
                  <a:pt x="120" y="189"/>
                </a:lnTo>
                <a:lnTo>
                  <a:pt x="116" y="187"/>
                </a:lnTo>
                <a:lnTo>
                  <a:pt x="111" y="187"/>
                </a:lnTo>
                <a:lnTo>
                  <a:pt x="111" y="187"/>
                </a:lnTo>
                <a:lnTo>
                  <a:pt x="107" y="187"/>
                </a:lnTo>
                <a:lnTo>
                  <a:pt x="103" y="189"/>
                </a:lnTo>
                <a:lnTo>
                  <a:pt x="100" y="193"/>
                </a:lnTo>
                <a:lnTo>
                  <a:pt x="99" y="198"/>
                </a:lnTo>
                <a:lnTo>
                  <a:pt x="99" y="198"/>
                </a:lnTo>
                <a:lnTo>
                  <a:pt x="100" y="204"/>
                </a:lnTo>
                <a:lnTo>
                  <a:pt x="103" y="208"/>
                </a:lnTo>
                <a:lnTo>
                  <a:pt x="107" y="210"/>
                </a:lnTo>
                <a:lnTo>
                  <a:pt x="111" y="211"/>
                </a:lnTo>
                <a:lnTo>
                  <a:pt x="111" y="211"/>
                </a:lnTo>
                <a:close/>
                <a:moveTo>
                  <a:pt x="222" y="172"/>
                </a:moveTo>
                <a:lnTo>
                  <a:pt x="222" y="172"/>
                </a:lnTo>
                <a:lnTo>
                  <a:pt x="228" y="172"/>
                </a:lnTo>
                <a:lnTo>
                  <a:pt x="233" y="174"/>
                </a:lnTo>
                <a:lnTo>
                  <a:pt x="237" y="176"/>
                </a:lnTo>
                <a:lnTo>
                  <a:pt x="241" y="180"/>
                </a:lnTo>
                <a:lnTo>
                  <a:pt x="245" y="184"/>
                </a:lnTo>
                <a:lnTo>
                  <a:pt x="247" y="188"/>
                </a:lnTo>
                <a:lnTo>
                  <a:pt x="248" y="193"/>
                </a:lnTo>
                <a:lnTo>
                  <a:pt x="248" y="198"/>
                </a:lnTo>
                <a:lnTo>
                  <a:pt x="248" y="198"/>
                </a:lnTo>
                <a:lnTo>
                  <a:pt x="248" y="204"/>
                </a:lnTo>
                <a:lnTo>
                  <a:pt x="247" y="209"/>
                </a:lnTo>
                <a:lnTo>
                  <a:pt x="245" y="214"/>
                </a:lnTo>
                <a:lnTo>
                  <a:pt x="241" y="218"/>
                </a:lnTo>
                <a:lnTo>
                  <a:pt x="237" y="221"/>
                </a:lnTo>
                <a:lnTo>
                  <a:pt x="233" y="223"/>
                </a:lnTo>
                <a:lnTo>
                  <a:pt x="228" y="224"/>
                </a:lnTo>
                <a:lnTo>
                  <a:pt x="222" y="226"/>
                </a:lnTo>
                <a:lnTo>
                  <a:pt x="222" y="226"/>
                </a:lnTo>
                <a:lnTo>
                  <a:pt x="216" y="224"/>
                </a:lnTo>
                <a:lnTo>
                  <a:pt x="212" y="223"/>
                </a:lnTo>
                <a:lnTo>
                  <a:pt x="207" y="221"/>
                </a:lnTo>
                <a:lnTo>
                  <a:pt x="203" y="218"/>
                </a:lnTo>
                <a:lnTo>
                  <a:pt x="200" y="214"/>
                </a:lnTo>
                <a:lnTo>
                  <a:pt x="198" y="209"/>
                </a:lnTo>
                <a:lnTo>
                  <a:pt x="195" y="204"/>
                </a:lnTo>
                <a:lnTo>
                  <a:pt x="195" y="198"/>
                </a:lnTo>
                <a:lnTo>
                  <a:pt x="195" y="198"/>
                </a:lnTo>
                <a:lnTo>
                  <a:pt x="195" y="193"/>
                </a:lnTo>
                <a:lnTo>
                  <a:pt x="198" y="188"/>
                </a:lnTo>
                <a:lnTo>
                  <a:pt x="200" y="184"/>
                </a:lnTo>
                <a:lnTo>
                  <a:pt x="203" y="180"/>
                </a:lnTo>
                <a:lnTo>
                  <a:pt x="207" y="176"/>
                </a:lnTo>
                <a:lnTo>
                  <a:pt x="212" y="174"/>
                </a:lnTo>
                <a:lnTo>
                  <a:pt x="216" y="172"/>
                </a:lnTo>
                <a:lnTo>
                  <a:pt x="222" y="172"/>
                </a:lnTo>
                <a:lnTo>
                  <a:pt x="222" y="172"/>
                </a:lnTo>
                <a:close/>
                <a:moveTo>
                  <a:pt x="222" y="211"/>
                </a:moveTo>
                <a:lnTo>
                  <a:pt x="222" y="211"/>
                </a:lnTo>
                <a:lnTo>
                  <a:pt x="226" y="210"/>
                </a:lnTo>
                <a:lnTo>
                  <a:pt x="230" y="208"/>
                </a:lnTo>
                <a:lnTo>
                  <a:pt x="233" y="204"/>
                </a:lnTo>
                <a:lnTo>
                  <a:pt x="234" y="198"/>
                </a:lnTo>
                <a:lnTo>
                  <a:pt x="234" y="198"/>
                </a:lnTo>
                <a:lnTo>
                  <a:pt x="233" y="193"/>
                </a:lnTo>
                <a:lnTo>
                  <a:pt x="230" y="189"/>
                </a:lnTo>
                <a:lnTo>
                  <a:pt x="226" y="187"/>
                </a:lnTo>
                <a:lnTo>
                  <a:pt x="222" y="187"/>
                </a:lnTo>
                <a:lnTo>
                  <a:pt x="222" y="187"/>
                </a:lnTo>
                <a:lnTo>
                  <a:pt x="217" y="187"/>
                </a:lnTo>
                <a:lnTo>
                  <a:pt x="213" y="189"/>
                </a:lnTo>
                <a:lnTo>
                  <a:pt x="211" y="193"/>
                </a:lnTo>
                <a:lnTo>
                  <a:pt x="209" y="198"/>
                </a:lnTo>
                <a:lnTo>
                  <a:pt x="209" y="198"/>
                </a:lnTo>
                <a:lnTo>
                  <a:pt x="211" y="204"/>
                </a:lnTo>
                <a:lnTo>
                  <a:pt x="213" y="208"/>
                </a:lnTo>
                <a:lnTo>
                  <a:pt x="217" y="210"/>
                </a:lnTo>
                <a:lnTo>
                  <a:pt x="222" y="211"/>
                </a:lnTo>
                <a:lnTo>
                  <a:pt x="222" y="211"/>
                </a:lnTo>
                <a:close/>
              </a:path>
            </a:pathLst>
          </a:custGeom>
          <a:solidFill>
            <a:srgbClr val="98948F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00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"/>
    </mc:Choice>
    <mc:Fallback xmlns=""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3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7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8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9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5.06173E-6 L -0.1224 0.26235 L -0.15243 0.48828 " pathEditMode="relative" ptsTypes="AAA">
                                      <p:cBhvr>
                                        <p:cTn id="12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5.92593E-6 L -0.29063 0.18055 L -0.31268 0.33302 " pathEditMode="relative" ptsTypes="AAA">
                                      <p:cBhvr>
                                        <p:cTn id="12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35802E-6 L -0.10798 0.10154 L -0.12691 0.24259 " pathEditMode="relative" ptsTypes="AAA">
                                      <p:cBhvr>
                                        <p:cTn id="13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97531E-6 L 0.04601 0.20524 L 0.04948 0.39815 " pathEditMode="relative" rAng="0" ptsTypes="AAA">
                                      <p:cBhvr>
                                        <p:cTn id="13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1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500"/>
                            </p:stCondLst>
                            <p:childTnLst>
                              <p:par>
                                <p:cTn id="13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83 0.39845 L 0.29983 0.39845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43 0.48828 L 0.09757 0.48828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743 0.2429 L 0.12257 0.2429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25 0.33426 L -0.0625 0.3342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框架 48"/>
          <p:cNvSpPr/>
          <p:nvPr/>
        </p:nvSpPr>
        <p:spPr>
          <a:xfrm>
            <a:off x="5746752" y="1005693"/>
            <a:ext cx="977900" cy="937688"/>
          </a:xfrm>
          <a:prstGeom prst="frame">
            <a:avLst/>
          </a:prstGeom>
          <a:solidFill>
            <a:srgbClr val="9894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5921376" y="914680"/>
            <a:ext cx="1384300" cy="903288"/>
            <a:chOff x="4613275" y="270809"/>
            <a:chExt cx="1384300" cy="903288"/>
          </a:xfrm>
          <a:solidFill>
            <a:srgbClr val="E78638"/>
          </a:solidFill>
        </p:grpSpPr>
        <p:sp>
          <p:nvSpPr>
            <p:cNvPr id="43" name="Freeform 50"/>
            <p:cNvSpPr>
              <a:spLocks/>
            </p:cNvSpPr>
            <p:nvPr/>
          </p:nvSpPr>
          <p:spPr bwMode="auto">
            <a:xfrm>
              <a:off x="5467350" y="270809"/>
              <a:ext cx="530225" cy="403225"/>
            </a:xfrm>
            <a:custGeom>
              <a:avLst/>
              <a:gdLst>
                <a:gd name="T0" fmla="*/ 334 w 334"/>
                <a:gd name="T1" fmla="*/ 0 h 254"/>
                <a:gd name="T2" fmla="*/ 0 w 334"/>
                <a:gd name="T3" fmla="*/ 254 h 254"/>
                <a:gd name="T4" fmla="*/ 0 w 334"/>
                <a:gd name="T5" fmla="*/ 194 h 254"/>
                <a:gd name="T6" fmla="*/ 334 w 334"/>
                <a:gd name="T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254">
                  <a:moveTo>
                    <a:pt x="334" y="0"/>
                  </a:moveTo>
                  <a:lnTo>
                    <a:pt x="0" y="254"/>
                  </a:lnTo>
                  <a:lnTo>
                    <a:pt x="0" y="194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44" name="Freeform 58"/>
            <p:cNvSpPr>
              <a:spLocks/>
            </p:cNvSpPr>
            <p:nvPr/>
          </p:nvSpPr>
          <p:spPr bwMode="auto">
            <a:xfrm>
              <a:off x="5322888" y="578784"/>
              <a:ext cx="144463" cy="206375"/>
            </a:xfrm>
            <a:custGeom>
              <a:avLst/>
              <a:gdLst>
                <a:gd name="T0" fmla="*/ 91 w 91"/>
                <a:gd name="T1" fmla="*/ 0 h 130"/>
                <a:gd name="T2" fmla="*/ 91 w 91"/>
                <a:gd name="T3" fmla="*/ 60 h 130"/>
                <a:gd name="T4" fmla="*/ 0 w 91"/>
                <a:gd name="T5" fmla="*/ 130 h 130"/>
                <a:gd name="T6" fmla="*/ 0 w 91"/>
                <a:gd name="T7" fmla="*/ 54 h 130"/>
                <a:gd name="T8" fmla="*/ 91 w 91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0">
                  <a:moveTo>
                    <a:pt x="91" y="0"/>
                  </a:moveTo>
                  <a:lnTo>
                    <a:pt x="91" y="6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45" name="Freeform 61"/>
            <p:cNvSpPr>
              <a:spLocks/>
            </p:cNvSpPr>
            <p:nvPr/>
          </p:nvSpPr>
          <p:spPr bwMode="auto">
            <a:xfrm>
              <a:off x="4613275" y="664509"/>
              <a:ext cx="709613" cy="509588"/>
            </a:xfrm>
            <a:custGeom>
              <a:avLst/>
              <a:gdLst>
                <a:gd name="T0" fmla="*/ 447 w 447"/>
                <a:gd name="T1" fmla="*/ 0 h 321"/>
                <a:gd name="T2" fmla="*/ 447 w 447"/>
                <a:gd name="T3" fmla="*/ 76 h 321"/>
                <a:gd name="T4" fmla="*/ 123 w 447"/>
                <a:gd name="T5" fmla="*/ 321 h 321"/>
                <a:gd name="T6" fmla="*/ 0 w 447"/>
                <a:gd name="T7" fmla="*/ 22 h 321"/>
                <a:gd name="T8" fmla="*/ 123 w 447"/>
                <a:gd name="T9" fmla="*/ 186 h 321"/>
                <a:gd name="T10" fmla="*/ 447 w 447"/>
                <a:gd name="T1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321">
                  <a:moveTo>
                    <a:pt x="447" y="0"/>
                  </a:moveTo>
                  <a:lnTo>
                    <a:pt x="447" y="76"/>
                  </a:lnTo>
                  <a:lnTo>
                    <a:pt x="123" y="321"/>
                  </a:lnTo>
                  <a:lnTo>
                    <a:pt x="0" y="22"/>
                  </a:lnTo>
                  <a:lnTo>
                    <a:pt x="123" y="186"/>
                  </a:lnTo>
                  <a:lnTo>
                    <a:pt x="44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7025546" y="1252633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服务等级</a:t>
            </a:r>
          </a:p>
        </p:txBody>
      </p:sp>
      <p:sp>
        <p:nvSpPr>
          <p:cNvPr id="47" name="矩形 46"/>
          <p:cNvSpPr/>
          <p:nvPr/>
        </p:nvSpPr>
        <p:spPr>
          <a:xfrm>
            <a:off x="7025546" y="2441815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服务可靠</a:t>
            </a:r>
          </a:p>
        </p:txBody>
      </p:sp>
      <p:sp>
        <p:nvSpPr>
          <p:cNvPr id="48" name="矩形 47"/>
          <p:cNvSpPr/>
          <p:nvPr/>
        </p:nvSpPr>
        <p:spPr>
          <a:xfrm>
            <a:off x="7025546" y="363099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数据安全</a:t>
            </a:r>
          </a:p>
        </p:txBody>
      </p:sp>
      <p:sp>
        <p:nvSpPr>
          <p:cNvPr id="55" name="框架 54"/>
          <p:cNvSpPr/>
          <p:nvPr/>
        </p:nvSpPr>
        <p:spPr>
          <a:xfrm>
            <a:off x="5746752" y="2135985"/>
            <a:ext cx="977900" cy="937688"/>
          </a:xfrm>
          <a:prstGeom prst="frame">
            <a:avLst/>
          </a:prstGeom>
          <a:solidFill>
            <a:srgbClr val="9894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grpSp>
        <p:nvGrpSpPr>
          <p:cNvPr id="56" name="组 55"/>
          <p:cNvGrpSpPr/>
          <p:nvPr/>
        </p:nvGrpSpPr>
        <p:grpSpPr>
          <a:xfrm>
            <a:off x="5921376" y="2044972"/>
            <a:ext cx="1384300" cy="903288"/>
            <a:chOff x="4613275" y="270809"/>
            <a:chExt cx="1384300" cy="903288"/>
          </a:xfrm>
          <a:solidFill>
            <a:srgbClr val="E78638"/>
          </a:solidFill>
        </p:grpSpPr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467350" y="270809"/>
              <a:ext cx="530225" cy="403225"/>
            </a:xfrm>
            <a:custGeom>
              <a:avLst/>
              <a:gdLst>
                <a:gd name="T0" fmla="*/ 334 w 334"/>
                <a:gd name="T1" fmla="*/ 0 h 254"/>
                <a:gd name="T2" fmla="*/ 0 w 334"/>
                <a:gd name="T3" fmla="*/ 254 h 254"/>
                <a:gd name="T4" fmla="*/ 0 w 334"/>
                <a:gd name="T5" fmla="*/ 194 h 254"/>
                <a:gd name="T6" fmla="*/ 334 w 334"/>
                <a:gd name="T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254">
                  <a:moveTo>
                    <a:pt x="334" y="0"/>
                  </a:moveTo>
                  <a:lnTo>
                    <a:pt x="0" y="254"/>
                  </a:lnTo>
                  <a:lnTo>
                    <a:pt x="0" y="194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322888" y="578784"/>
              <a:ext cx="144463" cy="206375"/>
            </a:xfrm>
            <a:custGeom>
              <a:avLst/>
              <a:gdLst>
                <a:gd name="T0" fmla="*/ 91 w 91"/>
                <a:gd name="T1" fmla="*/ 0 h 130"/>
                <a:gd name="T2" fmla="*/ 91 w 91"/>
                <a:gd name="T3" fmla="*/ 60 h 130"/>
                <a:gd name="T4" fmla="*/ 0 w 91"/>
                <a:gd name="T5" fmla="*/ 130 h 130"/>
                <a:gd name="T6" fmla="*/ 0 w 91"/>
                <a:gd name="T7" fmla="*/ 54 h 130"/>
                <a:gd name="T8" fmla="*/ 91 w 91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0">
                  <a:moveTo>
                    <a:pt x="91" y="0"/>
                  </a:moveTo>
                  <a:lnTo>
                    <a:pt x="91" y="6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59" name="Freeform 61"/>
            <p:cNvSpPr>
              <a:spLocks/>
            </p:cNvSpPr>
            <p:nvPr/>
          </p:nvSpPr>
          <p:spPr bwMode="auto">
            <a:xfrm>
              <a:off x="4613275" y="664509"/>
              <a:ext cx="709613" cy="509588"/>
            </a:xfrm>
            <a:custGeom>
              <a:avLst/>
              <a:gdLst>
                <a:gd name="T0" fmla="*/ 447 w 447"/>
                <a:gd name="T1" fmla="*/ 0 h 321"/>
                <a:gd name="T2" fmla="*/ 447 w 447"/>
                <a:gd name="T3" fmla="*/ 76 h 321"/>
                <a:gd name="T4" fmla="*/ 123 w 447"/>
                <a:gd name="T5" fmla="*/ 321 h 321"/>
                <a:gd name="T6" fmla="*/ 0 w 447"/>
                <a:gd name="T7" fmla="*/ 22 h 321"/>
                <a:gd name="T8" fmla="*/ 123 w 447"/>
                <a:gd name="T9" fmla="*/ 186 h 321"/>
                <a:gd name="T10" fmla="*/ 447 w 447"/>
                <a:gd name="T1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321">
                  <a:moveTo>
                    <a:pt x="447" y="0"/>
                  </a:moveTo>
                  <a:lnTo>
                    <a:pt x="447" y="76"/>
                  </a:lnTo>
                  <a:lnTo>
                    <a:pt x="123" y="321"/>
                  </a:lnTo>
                  <a:lnTo>
                    <a:pt x="0" y="22"/>
                  </a:lnTo>
                  <a:lnTo>
                    <a:pt x="123" y="186"/>
                  </a:lnTo>
                  <a:lnTo>
                    <a:pt x="44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65" name="框架 64"/>
          <p:cNvSpPr/>
          <p:nvPr/>
        </p:nvSpPr>
        <p:spPr>
          <a:xfrm>
            <a:off x="5746752" y="3270364"/>
            <a:ext cx="977900" cy="937688"/>
          </a:xfrm>
          <a:prstGeom prst="frame">
            <a:avLst/>
          </a:prstGeom>
          <a:solidFill>
            <a:srgbClr val="9894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grpSp>
        <p:nvGrpSpPr>
          <p:cNvPr id="66" name="组 65"/>
          <p:cNvGrpSpPr/>
          <p:nvPr/>
        </p:nvGrpSpPr>
        <p:grpSpPr>
          <a:xfrm>
            <a:off x="5921376" y="3179351"/>
            <a:ext cx="1384300" cy="903288"/>
            <a:chOff x="4613275" y="270809"/>
            <a:chExt cx="1384300" cy="903288"/>
          </a:xfrm>
          <a:solidFill>
            <a:srgbClr val="E78638"/>
          </a:solidFill>
        </p:grpSpPr>
        <p:sp>
          <p:nvSpPr>
            <p:cNvPr id="67" name="Freeform 50"/>
            <p:cNvSpPr>
              <a:spLocks/>
            </p:cNvSpPr>
            <p:nvPr/>
          </p:nvSpPr>
          <p:spPr bwMode="auto">
            <a:xfrm>
              <a:off x="5467350" y="270809"/>
              <a:ext cx="530225" cy="403225"/>
            </a:xfrm>
            <a:custGeom>
              <a:avLst/>
              <a:gdLst>
                <a:gd name="T0" fmla="*/ 334 w 334"/>
                <a:gd name="T1" fmla="*/ 0 h 254"/>
                <a:gd name="T2" fmla="*/ 0 w 334"/>
                <a:gd name="T3" fmla="*/ 254 h 254"/>
                <a:gd name="T4" fmla="*/ 0 w 334"/>
                <a:gd name="T5" fmla="*/ 194 h 254"/>
                <a:gd name="T6" fmla="*/ 334 w 334"/>
                <a:gd name="T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254">
                  <a:moveTo>
                    <a:pt x="334" y="0"/>
                  </a:moveTo>
                  <a:lnTo>
                    <a:pt x="0" y="254"/>
                  </a:lnTo>
                  <a:lnTo>
                    <a:pt x="0" y="194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5322888" y="578784"/>
              <a:ext cx="144463" cy="206375"/>
            </a:xfrm>
            <a:custGeom>
              <a:avLst/>
              <a:gdLst>
                <a:gd name="T0" fmla="*/ 91 w 91"/>
                <a:gd name="T1" fmla="*/ 0 h 130"/>
                <a:gd name="T2" fmla="*/ 91 w 91"/>
                <a:gd name="T3" fmla="*/ 60 h 130"/>
                <a:gd name="T4" fmla="*/ 0 w 91"/>
                <a:gd name="T5" fmla="*/ 130 h 130"/>
                <a:gd name="T6" fmla="*/ 0 w 91"/>
                <a:gd name="T7" fmla="*/ 54 h 130"/>
                <a:gd name="T8" fmla="*/ 91 w 91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0">
                  <a:moveTo>
                    <a:pt x="91" y="0"/>
                  </a:moveTo>
                  <a:lnTo>
                    <a:pt x="91" y="6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69" name="Freeform 61"/>
            <p:cNvSpPr>
              <a:spLocks/>
            </p:cNvSpPr>
            <p:nvPr/>
          </p:nvSpPr>
          <p:spPr bwMode="auto">
            <a:xfrm>
              <a:off x="4613275" y="664509"/>
              <a:ext cx="709613" cy="509588"/>
            </a:xfrm>
            <a:custGeom>
              <a:avLst/>
              <a:gdLst>
                <a:gd name="T0" fmla="*/ 447 w 447"/>
                <a:gd name="T1" fmla="*/ 0 h 321"/>
                <a:gd name="T2" fmla="*/ 447 w 447"/>
                <a:gd name="T3" fmla="*/ 76 h 321"/>
                <a:gd name="T4" fmla="*/ 123 w 447"/>
                <a:gd name="T5" fmla="*/ 321 h 321"/>
                <a:gd name="T6" fmla="*/ 0 w 447"/>
                <a:gd name="T7" fmla="*/ 22 h 321"/>
                <a:gd name="T8" fmla="*/ 123 w 447"/>
                <a:gd name="T9" fmla="*/ 186 h 321"/>
                <a:gd name="T10" fmla="*/ 447 w 447"/>
                <a:gd name="T1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321">
                  <a:moveTo>
                    <a:pt x="447" y="0"/>
                  </a:moveTo>
                  <a:lnTo>
                    <a:pt x="447" y="76"/>
                  </a:lnTo>
                  <a:lnTo>
                    <a:pt x="123" y="321"/>
                  </a:lnTo>
                  <a:lnTo>
                    <a:pt x="0" y="22"/>
                  </a:lnTo>
                  <a:lnTo>
                    <a:pt x="123" y="186"/>
                  </a:lnTo>
                  <a:lnTo>
                    <a:pt x="44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9" y="143759"/>
            <a:ext cx="1241301" cy="391419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0" y="4621499"/>
            <a:ext cx="9144000" cy="5220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您所订购的大数据组件的服务等级、可靠性和安全性由 </a:t>
            </a:r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为您保障。 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63890" y="914679"/>
            <a:ext cx="4192044" cy="3341784"/>
            <a:chOff x="367185" y="315318"/>
            <a:chExt cx="5030587" cy="4010248"/>
          </a:xfrm>
        </p:grpSpPr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3919976" y="1113706"/>
              <a:ext cx="750982" cy="706789"/>
            </a:xfrm>
            <a:custGeom>
              <a:avLst/>
              <a:gdLst>
                <a:gd name="T0" fmla="*/ 201 w 203"/>
                <a:gd name="T1" fmla="*/ 83 h 201"/>
                <a:gd name="T2" fmla="*/ 201 w 203"/>
                <a:gd name="T3" fmla="*/ 118 h 201"/>
                <a:gd name="T4" fmla="*/ 173 w 203"/>
                <a:gd name="T5" fmla="*/ 130 h 201"/>
                <a:gd name="T6" fmla="*/ 187 w 203"/>
                <a:gd name="T7" fmla="*/ 158 h 201"/>
                <a:gd name="T8" fmla="*/ 158 w 203"/>
                <a:gd name="T9" fmla="*/ 186 h 201"/>
                <a:gd name="T10" fmla="*/ 131 w 203"/>
                <a:gd name="T11" fmla="*/ 172 h 201"/>
                <a:gd name="T12" fmla="*/ 120 w 203"/>
                <a:gd name="T13" fmla="*/ 201 h 201"/>
                <a:gd name="T14" fmla="*/ 82 w 203"/>
                <a:gd name="T15" fmla="*/ 201 h 201"/>
                <a:gd name="T16" fmla="*/ 71 w 203"/>
                <a:gd name="T17" fmla="*/ 171 h 201"/>
                <a:gd name="T18" fmla="*/ 44 w 203"/>
                <a:gd name="T19" fmla="*/ 186 h 201"/>
                <a:gd name="T20" fmla="*/ 15 w 203"/>
                <a:gd name="T21" fmla="*/ 155 h 201"/>
                <a:gd name="T22" fmla="*/ 28 w 203"/>
                <a:gd name="T23" fmla="*/ 138 h 201"/>
                <a:gd name="T24" fmla="*/ 28 w 203"/>
                <a:gd name="T25" fmla="*/ 138 h 201"/>
                <a:gd name="T26" fmla="*/ 28 w 203"/>
                <a:gd name="T27" fmla="*/ 128 h 201"/>
                <a:gd name="T28" fmla="*/ 25 w 203"/>
                <a:gd name="T29" fmla="*/ 123 h 201"/>
                <a:gd name="T30" fmla="*/ 20 w 203"/>
                <a:gd name="T31" fmla="*/ 110 h 201"/>
                <a:gd name="T32" fmla="*/ 0 w 203"/>
                <a:gd name="T33" fmla="*/ 110 h 201"/>
                <a:gd name="T34" fmla="*/ 0 w 203"/>
                <a:gd name="T35" fmla="*/ 83 h 201"/>
                <a:gd name="T36" fmla="*/ 28 w 203"/>
                <a:gd name="T37" fmla="*/ 72 h 201"/>
                <a:gd name="T38" fmla="*/ 18 w 203"/>
                <a:gd name="T39" fmla="*/ 42 h 201"/>
                <a:gd name="T40" fmla="*/ 42 w 203"/>
                <a:gd name="T41" fmla="*/ 17 h 201"/>
                <a:gd name="T42" fmla="*/ 72 w 203"/>
                <a:gd name="T43" fmla="*/ 28 h 201"/>
                <a:gd name="T44" fmla="*/ 82 w 203"/>
                <a:gd name="T45" fmla="*/ 0 h 201"/>
                <a:gd name="T46" fmla="*/ 117 w 203"/>
                <a:gd name="T47" fmla="*/ 0 h 201"/>
                <a:gd name="T48" fmla="*/ 130 w 203"/>
                <a:gd name="T49" fmla="*/ 29 h 201"/>
                <a:gd name="T50" fmla="*/ 159 w 203"/>
                <a:gd name="T51" fmla="*/ 17 h 201"/>
                <a:gd name="T52" fmla="*/ 184 w 203"/>
                <a:gd name="T53" fmla="*/ 43 h 201"/>
                <a:gd name="T54" fmla="*/ 172 w 203"/>
                <a:gd name="T55" fmla="*/ 72 h 201"/>
                <a:gd name="T56" fmla="*/ 201 w 203"/>
                <a:gd name="T57" fmla="*/ 83 h 201"/>
                <a:gd name="T58" fmla="*/ 101 w 203"/>
                <a:gd name="T59" fmla="*/ 145 h 201"/>
                <a:gd name="T60" fmla="*/ 145 w 203"/>
                <a:gd name="T61" fmla="*/ 100 h 201"/>
                <a:gd name="T62" fmla="*/ 101 w 203"/>
                <a:gd name="T63" fmla="*/ 56 h 201"/>
                <a:gd name="T64" fmla="*/ 56 w 203"/>
                <a:gd name="T65" fmla="*/ 100 h 201"/>
                <a:gd name="T66" fmla="*/ 101 w 203"/>
                <a:gd name="T67" fmla="*/ 14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3" h="201">
                  <a:moveTo>
                    <a:pt x="201" y="83"/>
                  </a:moveTo>
                  <a:cubicBezTo>
                    <a:pt x="203" y="82"/>
                    <a:pt x="201" y="118"/>
                    <a:pt x="201" y="118"/>
                  </a:cubicBezTo>
                  <a:cubicBezTo>
                    <a:pt x="201" y="118"/>
                    <a:pt x="176" y="114"/>
                    <a:pt x="173" y="130"/>
                  </a:cubicBezTo>
                  <a:cubicBezTo>
                    <a:pt x="171" y="146"/>
                    <a:pt x="187" y="158"/>
                    <a:pt x="187" y="158"/>
                  </a:cubicBezTo>
                  <a:cubicBezTo>
                    <a:pt x="158" y="186"/>
                    <a:pt x="158" y="186"/>
                    <a:pt x="158" y="186"/>
                  </a:cubicBezTo>
                  <a:cubicBezTo>
                    <a:pt x="158" y="186"/>
                    <a:pt x="144" y="167"/>
                    <a:pt x="131" y="172"/>
                  </a:cubicBezTo>
                  <a:cubicBezTo>
                    <a:pt x="116" y="178"/>
                    <a:pt x="120" y="201"/>
                    <a:pt x="120" y="201"/>
                  </a:cubicBezTo>
                  <a:cubicBezTo>
                    <a:pt x="82" y="201"/>
                    <a:pt x="82" y="201"/>
                    <a:pt x="82" y="201"/>
                  </a:cubicBezTo>
                  <a:cubicBezTo>
                    <a:pt x="82" y="201"/>
                    <a:pt x="85" y="176"/>
                    <a:pt x="71" y="171"/>
                  </a:cubicBezTo>
                  <a:cubicBezTo>
                    <a:pt x="56" y="166"/>
                    <a:pt x="44" y="186"/>
                    <a:pt x="44" y="186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25" y="148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9" y="135"/>
                    <a:pt x="29" y="131"/>
                    <a:pt x="28" y="128"/>
                  </a:cubicBezTo>
                  <a:cubicBezTo>
                    <a:pt x="27" y="126"/>
                    <a:pt x="26" y="125"/>
                    <a:pt x="25" y="123"/>
                  </a:cubicBezTo>
                  <a:cubicBezTo>
                    <a:pt x="23" y="116"/>
                    <a:pt x="21" y="109"/>
                    <a:pt x="20" y="110"/>
                  </a:cubicBezTo>
                  <a:cubicBezTo>
                    <a:pt x="19" y="110"/>
                    <a:pt x="9" y="113"/>
                    <a:pt x="0" y="1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20" y="83"/>
                    <a:pt x="28" y="72"/>
                  </a:cubicBezTo>
                  <a:cubicBezTo>
                    <a:pt x="37" y="62"/>
                    <a:pt x="18" y="42"/>
                    <a:pt x="18" y="4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55" y="33"/>
                    <a:pt x="72" y="28"/>
                  </a:cubicBezTo>
                  <a:cubicBezTo>
                    <a:pt x="89" y="23"/>
                    <a:pt x="82" y="0"/>
                    <a:pt x="8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25"/>
                    <a:pt x="130" y="29"/>
                  </a:cubicBezTo>
                  <a:cubicBezTo>
                    <a:pt x="143" y="33"/>
                    <a:pt x="159" y="17"/>
                    <a:pt x="159" y="17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84" y="43"/>
                    <a:pt x="162" y="61"/>
                    <a:pt x="172" y="72"/>
                  </a:cubicBezTo>
                  <a:cubicBezTo>
                    <a:pt x="182" y="84"/>
                    <a:pt x="199" y="83"/>
                    <a:pt x="201" y="83"/>
                  </a:cubicBezTo>
                  <a:close/>
                  <a:moveTo>
                    <a:pt x="101" y="145"/>
                  </a:moveTo>
                  <a:cubicBezTo>
                    <a:pt x="125" y="145"/>
                    <a:pt x="145" y="125"/>
                    <a:pt x="145" y="100"/>
                  </a:cubicBezTo>
                  <a:cubicBezTo>
                    <a:pt x="145" y="76"/>
                    <a:pt x="125" y="56"/>
                    <a:pt x="101" y="56"/>
                  </a:cubicBezTo>
                  <a:cubicBezTo>
                    <a:pt x="76" y="56"/>
                    <a:pt x="56" y="76"/>
                    <a:pt x="56" y="100"/>
                  </a:cubicBezTo>
                  <a:cubicBezTo>
                    <a:pt x="56" y="125"/>
                    <a:pt x="76" y="145"/>
                    <a:pt x="101" y="145"/>
                  </a:cubicBez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solidFill>
                  <a:srgbClr val="15559D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5" name="Freeform 8"/>
            <p:cNvSpPr>
              <a:spLocks noEditPoints="1"/>
            </p:cNvSpPr>
            <p:nvPr/>
          </p:nvSpPr>
          <p:spPr bwMode="auto">
            <a:xfrm>
              <a:off x="4156816" y="1338747"/>
              <a:ext cx="273734" cy="256706"/>
            </a:xfrm>
            <a:custGeom>
              <a:avLst/>
              <a:gdLst>
                <a:gd name="T0" fmla="*/ 10 w 74"/>
                <a:gd name="T1" fmla="*/ 50 h 73"/>
                <a:gd name="T2" fmla="*/ 10 w 74"/>
                <a:gd name="T3" fmla="*/ 50 h 73"/>
                <a:gd name="T4" fmla="*/ 10 w 74"/>
                <a:gd name="T5" fmla="*/ 47 h 73"/>
                <a:gd name="T6" fmla="*/ 9 w 74"/>
                <a:gd name="T7" fmla="*/ 45 h 73"/>
                <a:gd name="T8" fmla="*/ 7 w 74"/>
                <a:gd name="T9" fmla="*/ 40 h 73"/>
                <a:gd name="T10" fmla="*/ 0 w 74"/>
                <a:gd name="T11" fmla="*/ 40 h 73"/>
                <a:gd name="T12" fmla="*/ 0 w 74"/>
                <a:gd name="T13" fmla="*/ 30 h 73"/>
                <a:gd name="T14" fmla="*/ 10 w 74"/>
                <a:gd name="T15" fmla="*/ 26 h 73"/>
                <a:gd name="T16" fmla="*/ 7 w 74"/>
                <a:gd name="T17" fmla="*/ 15 h 73"/>
                <a:gd name="T18" fmla="*/ 15 w 74"/>
                <a:gd name="T19" fmla="*/ 6 h 73"/>
                <a:gd name="T20" fmla="*/ 26 w 74"/>
                <a:gd name="T21" fmla="*/ 10 h 73"/>
                <a:gd name="T22" fmla="*/ 30 w 74"/>
                <a:gd name="T23" fmla="*/ 0 h 73"/>
                <a:gd name="T24" fmla="*/ 43 w 74"/>
                <a:gd name="T25" fmla="*/ 0 h 73"/>
                <a:gd name="T26" fmla="*/ 48 w 74"/>
                <a:gd name="T27" fmla="*/ 10 h 73"/>
                <a:gd name="T28" fmla="*/ 58 w 74"/>
                <a:gd name="T29" fmla="*/ 6 h 73"/>
                <a:gd name="T30" fmla="*/ 67 w 74"/>
                <a:gd name="T31" fmla="*/ 15 h 73"/>
                <a:gd name="T32" fmla="*/ 63 w 74"/>
                <a:gd name="T33" fmla="*/ 26 h 73"/>
                <a:gd name="T34" fmla="*/ 73 w 74"/>
                <a:gd name="T35" fmla="*/ 30 h 73"/>
                <a:gd name="T36" fmla="*/ 73 w 74"/>
                <a:gd name="T37" fmla="*/ 43 h 73"/>
                <a:gd name="T38" fmla="*/ 63 w 74"/>
                <a:gd name="T39" fmla="*/ 47 h 73"/>
                <a:gd name="T40" fmla="*/ 68 w 74"/>
                <a:gd name="T41" fmla="*/ 57 h 73"/>
                <a:gd name="T42" fmla="*/ 58 w 74"/>
                <a:gd name="T43" fmla="*/ 68 h 73"/>
                <a:gd name="T44" fmla="*/ 48 w 74"/>
                <a:gd name="T45" fmla="*/ 63 h 73"/>
                <a:gd name="T46" fmla="*/ 44 w 74"/>
                <a:gd name="T47" fmla="*/ 73 h 73"/>
                <a:gd name="T48" fmla="*/ 30 w 74"/>
                <a:gd name="T49" fmla="*/ 73 h 73"/>
                <a:gd name="T50" fmla="*/ 26 w 74"/>
                <a:gd name="T51" fmla="*/ 62 h 73"/>
                <a:gd name="T52" fmla="*/ 16 w 74"/>
                <a:gd name="T53" fmla="*/ 68 h 73"/>
                <a:gd name="T54" fmla="*/ 5 w 74"/>
                <a:gd name="T55" fmla="*/ 56 h 73"/>
                <a:gd name="T56" fmla="*/ 10 w 74"/>
                <a:gd name="T57" fmla="*/ 50 h 73"/>
                <a:gd name="T58" fmla="*/ 53 w 74"/>
                <a:gd name="T59" fmla="*/ 36 h 73"/>
                <a:gd name="T60" fmla="*/ 37 w 74"/>
                <a:gd name="T61" fmla="*/ 20 h 73"/>
                <a:gd name="T62" fmla="*/ 21 w 74"/>
                <a:gd name="T63" fmla="*/ 36 h 73"/>
                <a:gd name="T64" fmla="*/ 37 w 74"/>
                <a:gd name="T65" fmla="*/ 53 h 73"/>
                <a:gd name="T66" fmla="*/ 53 w 74"/>
                <a:gd name="T67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73"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49"/>
                    <a:pt x="10" y="48"/>
                    <a:pt x="10" y="47"/>
                  </a:cubicBezTo>
                  <a:cubicBezTo>
                    <a:pt x="10" y="46"/>
                    <a:pt x="9" y="45"/>
                    <a:pt x="9" y="45"/>
                  </a:cubicBezTo>
                  <a:cubicBezTo>
                    <a:pt x="8" y="42"/>
                    <a:pt x="8" y="40"/>
                    <a:pt x="7" y="40"/>
                  </a:cubicBezTo>
                  <a:cubicBezTo>
                    <a:pt x="7" y="40"/>
                    <a:pt x="3" y="41"/>
                    <a:pt x="0" y="4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7" y="30"/>
                    <a:pt x="10" y="26"/>
                  </a:cubicBezTo>
                  <a:cubicBezTo>
                    <a:pt x="13" y="22"/>
                    <a:pt x="7" y="15"/>
                    <a:pt x="7" y="1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20" y="12"/>
                    <a:pt x="26" y="10"/>
                  </a:cubicBezTo>
                  <a:cubicBezTo>
                    <a:pt x="32" y="8"/>
                    <a:pt x="30" y="0"/>
                    <a:pt x="3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9"/>
                    <a:pt x="48" y="10"/>
                  </a:cubicBezTo>
                  <a:cubicBezTo>
                    <a:pt x="52" y="12"/>
                    <a:pt x="58" y="6"/>
                    <a:pt x="58" y="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59" y="22"/>
                    <a:pt x="63" y="26"/>
                  </a:cubicBezTo>
                  <a:cubicBezTo>
                    <a:pt x="66" y="30"/>
                    <a:pt x="73" y="30"/>
                    <a:pt x="73" y="30"/>
                  </a:cubicBezTo>
                  <a:cubicBezTo>
                    <a:pt x="74" y="30"/>
                    <a:pt x="73" y="43"/>
                    <a:pt x="73" y="43"/>
                  </a:cubicBezTo>
                  <a:cubicBezTo>
                    <a:pt x="73" y="43"/>
                    <a:pt x="64" y="41"/>
                    <a:pt x="63" y="47"/>
                  </a:cubicBezTo>
                  <a:cubicBezTo>
                    <a:pt x="62" y="53"/>
                    <a:pt x="68" y="57"/>
                    <a:pt x="68" y="57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3" y="61"/>
                    <a:pt x="48" y="63"/>
                  </a:cubicBezTo>
                  <a:cubicBezTo>
                    <a:pt x="42" y="65"/>
                    <a:pt x="44" y="73"/>
                    <a:pt x="44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1" y="64"/>
                    <a:pt x="26" y="62"/>
                  </a:cubicBezTo>
                  <a:cubicBezTo>
                    <a:pt x="21" y="60"/>
                    <a:pt x="16" y="68"/>
                    <a:pt x="16" y="68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9" y="54"/>
                    <a:pt x="10" y="50"/>
                  </a:cubicBezTo>
                  <a:close/>
                  <a:moveTo>
                    <a:pt x="53" y="36"/>
                  </a:moveTo>
                  <a:cubicBezTo>
                    <a:pt x="53" y="27"/>
                    <a:pt x="46" y="20"/>
                    <a:pt x="37" y="20"/>
                  </a:cubicBezTo>
                  <a:cubicBezTo>
                    <a:pt x="28" y="20"/>
                    <a:pt x="21" y="27"/>
                    <a:pt x="21" y="36"/>
                  </a:cubicBezTo>
                  <a:cubicBezTo>
                    <a:pt x="21" y="45"/>
                    <a:pt x="28" y="53"/>
                    <a:pt x="37" y="53"/>
                  </a:cubicBezTo>
                  <a:cubicBezTo>
                    <a:pt x="46" y="53"/>
                    <a:pt x="53" y="45"/>
                    <a:pt x="53" y="36"/>
                  </a:cubicBezTo>
                  <a:close/>
                </a:path>
              </a:pathLst>
            </a:custGeom>
            <a:solidFill>
              <a:srgbClr val="68B147"/>
            </a:solidFill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solidFill>
                  <a:srgbClr val="15559D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3408213" y="1683660"/>
              <a:ext cx="752172" cy="703396"/>
            </a:xfrm>
            <a:custGeom>
              <a:avLst/>
              <a:gdLst>
                <a:gd name="T0" fmla="*/ 201 w 203"/>
                <a:gd name="T1" fmla="*/ 82 h 200"/>
                <a:gd name="T2" fmla="*/ 201 w 203"/>
                <a:gd name="T3" fmla="*/ 118 h 200"/>
                <a:gd name="T4" fmla="*/ 174 w 203"/>
                <a:gd name="T5" fmla="*/ 130 h 200"/>
                <a:gd name="T6" fmla="*/ 187 w 203"/>
                <a:gd name="T7" fmla="*/ 158 h 200"/>
                <a:gd name="T8" fmla="*/ 159 w 203"/>
                <a:gd name="T9" fmla="*/ 185 h 200"/>
                <a:gd name="T10" fmla="*/ 131 w 203"/>
                <a:gd name="T11" fmla="*/ 172 h 200"/>
                <a:gd name="T12" fmla="*/ 121 w 203"/>
                <a:gd name="T13" fmla="*/ 200 h 200"/>
                <a:gd name="T14" fmla="*/ 83 w 203"/>
                <a:gd name="T15" fmla="*/ 200 h 200"/>
                <a:gd name="T16" fmla="*/ 71 w 203"/>
                <a:gd name="T17" fmla="*/ 171 h 200"/>
                <a:gd name="T18" fmla="*/ 44 w 203"/>
                <a:gd name="T19" fmla="*/ 185 h 200"/>
                <a:gd name="T20" fmla="*/ 15 w 203"/>
                <a:gd name="T21" fmla="*/ 155 h 200"/>
                <a:gd name="T22" fmla="*/ 28 w 203"/>
                <a:gd name="T23" fmla="*/ 138 h 200"/>
                <a:gd name="T24" fmla="*/ 28 w 203"/>
                <a:gd name="T25" fmla="*/ 138 h 200"/>
                <a:gd name="T26" fmla="*/ 28 w 203"/>
                <a:gd name="T27" fmla="*/ 137 h 200"/>
                <a:gd name="T28" fmla="*/ 28 w 203"/>
                <a:gd name="T29" fmla="*/ 128 h 200"/>
                <a:gd name="T30" fmla="*/ 25 w 203"/>
                <a:gd name="T31" fmla="*/ 123 h 200"/>
                <a:gd name="T32" fmla="*/ 20 w 203"/>
                <a:gd name="T33" fmla="*/ 109 h 200"/>
                <a:gd name="T34" fmla="*/ 0 w 203"/>
                <a:gd name="T35" fmla="*/ 110 h 200"/>
                <a:gd name="T36" fmla="*/ 0 w 203"/>
                <a:gd name="T37" fmla="*/ 82 h 200"/>
                <a:gd name="T38" fmla="*/ 28 w 203"/>
                <a:gd name="T39" fmla="*/ 72 h 200"/>
                <a:gd name="T40" fmla="*/ 19 w 203"/>
                <a:gd name="T41" fmla="*/ 41 h 200"/>
                <a:gd name="T42" fmla="*/ 42 w 203"/>
                <a:gd name="T43" fmla="*/ 17 h 200"/>
                <a:gd name="T44" fmla="*/ 72 w 203"/>
                <a:gd name="T45" fmla="*/ 28 h 200"/>
                <a:gd name="T46" fmla="*/ 83 w 203"/>
                <a:gd name="T47" fmla="*/ 0 h 200"/>
                <a:gd name="T48" fmla="*/ 117 w 203"/>
                <a:gd name="T49" fmla="*/ 0 h 200"/>
                <a:gd name="T50" fmla="*/ 130 w 203"/>
                <a:gd name="T51" fmla="*/ 28 h 200"/>
                <a:gd name="T52" fmla="*/ 159 w 203"/>
                <a:gd name="T53" fmla="*/ 17 h 200"/>
                <a:gd name="T54" fmla="*/ 185 w 203"/>
                <a:gd name="T55" fmla="*/ 43 h 200"/>
                <a:gd name="T56" fmla="*/ 172 w 203"/>
                <a:gd name="T57" fmla="*/ 72 h 200"/>
                <a:gd name="T58" fmla="*/ 201 w 203"/>
                <a:gd name="T59" fmla="*/ 82 h 200"/>
                <a:gd name="T60" fmla="*/ 138 w 203"/>
                <a:gd name="T61" fmla="*/ 125 h 200"/>
                <a:gd name="T62" fmla="*/ 146 w 203"/>
                <a:gd name="T63" fmla="*/ 100 h 200"/>
                <a:gd name="T64" fmla="*/ 101 w 203"/>
                <a:gd name="T65" fmla="*/ 56 h 200"/>
                <a:gd name="T66" fmla="*/ 57 w 203"/>
                <a:gd name="T67" fmla="*/ 93 h 200"/>
                <a:gd name="T68" fmla="*/ 57 w 203"/>
                <a:gd name="T69" fmla="*/ 100 h 200"/>
                <a:gd name="T70" fmla="*/ 101 w 203"/>
                <a:gd name="T71" fmla="*/ 145 h 200"/>
                <a:gd name="T72" fmla="*/ 138 w 203"/>
                <a:gd name="T73" fmla="*/ 12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200">
                  <a:moveTo>
                    <a:pt x="201" y="82"/>
                  </a:moveTo>
                  <a:cubicBezTo>
                    <a:pt x="203" y="82"/>
                    <a:pt x="201" y="118"/>
                    <a:pt x="201" y="118"/>
                  </a:cubicBezTo>
                  <a:cubicBezTo>
                    <a:pt x="201" y="118"/>
                    <a:pt x="176" y="114"/>
                    <a:pt x="174" y="130"/>
                  </a:cubicBezTo>
                  <a:cubicBezTo>
                    <a:pt x="171" y="145"/>
                    <a:pt x="187" y="158"/>
                    <a:pt x="187" y="158"/>
                  </a:cubicBezTo>
                  <a:cubicBezTo>
                    <a:pt x="159" y="185"/>
                    <a:pt x="159" y="185"/>
                    <a:pt x="159" y="185"/>
                  </a:cubicBezTo>
                  <a:cubicBezTo>
                    <a:pt x="159" y="185"/>
                    <a:pt x="144" y="166"/>
                    <a:pt x="131" y="172"/>
                  </a:cubicBezTo>
                  <a:cubicBezTo>
                    <a:pt x="116" y="177"/>
                    <a:pt x="121" y="200"/>
                    <a:pt x="121" y="200"/>
                  </a:cubicBezTo>
                  <a:cubicBezTo>
                    <a:pt x="83" y="200"/>
                    <a:pt x="83" y="200"/>
                    <a:pt x="83" y="200"/>
                  </a:cubicBezTo>
                  <a:cubicBezTo>
                    <a:pt x="83" y="200"/>
                    <a:pt x="85" y="176"/>
                    <a:pt x="71" y="171"/>
                  </a:cubicBezTo>
                  <a:cubicBezTo>
                    <a:pt x="57" y="166"/>
                    <a:pt x="44" y="185"/>
                    <a:pt x="44" y="18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25" y="147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38"/>
                    <a:pt x="28" y="137"/>
                    <a:pt x="28" y="137"/>
                  </a:cubicBezTo>
                  <a:cubicBezTo>
                    <a:pt x="29" y="134"/>
                    <a:pt x="29" y="131"/>
                    <a:pt x="28" y="128"/>
                  </a:cubicBezTo>
                  <a:cubicBezTo>
                    <a:pt x="27" y="126"/>
                    <a:pt x="26" y="124"/>
                    <a:pt x="25" y="123"/>
                  </a:cubicBezTo>
                  <a:cubicBezTo>
                    <a:pt x="23" y="116"/>
                    <a:pt x="21" y="109"/>
                    <a:pt x="20" y="109"/>
                  </a:cubicBezTo>
                  <a:cubicBezTo>
                    <a:pt x="19" y="110"/>
                    <a:pt x="9" y="113"/>
                    <a:pt x="0" y="11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20" y="83"/>
                    <a:pt x="28" y="72"/>
                  </a:cubicBezTo>
                  <a:cubicBezTo>
                    <a:pt x="37" y="61"/>
                    <a:pt x="19" y="41"/>
                    <a:pt x="19" y="4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55" y="32"/>
                    <a:pt x="72" y="28"/>
                  </a:cubicBezTo>
                  <a:cubicBezTo>
                    <a:pt x="89" y="23"/>
                    <a:pt x="83" y="0"/>
                    <a:pt x="83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24"/>
                    <a:pt x="130" y="28"/>
                  </a:cubicBezTo>
                  <a:cubicBezTo>
                    <a:pt x="144" y="32"/>
                    <a:pt x="159" y="17"/>
                    <a:pt x="159" y="17"/>
                  </a:cubicBezTo>
                  <a:cubicBezTo>
                    <a:pt x="185" y="43"/>
                    <a:pt x="185" y="43"/>
                    <a:pt x="185" y="43"/>
                  </a:cubicBezTo>
                  <a:cubicBezTo>
                    <a:pt x="185" y="43"/>
                    <a:pt x="162" y="60"/>
                    <a:pt x="172" y="72"/>
                  </a:cubicBezTo>
                  <a:cubicBezTo>
                    <a:pt x="182" y="83"/>
                    <a:pt x="199" y="82"/>
                    <a:pt x="201" y="82"/>
                  </a:cubicBezTo>
                  <a:close/>
                  <a:moveTo>
                    <a:pt x="138" y="125"/>
                  </a:moveTo>
                  <a:cubicBezTo>
                    <a:pt x="143" y="118"/>
                    <a:pt x="146" y="109"/>
                    <a:pt x="146" y="100"/>
                  </a:cubicBezTo>
                  <a:cubicBezTo>
                    <a:pt x="146" y="75"/>
                    <a:pt x="126" y="56"/>
                    <a:pt x="101" y="56"/>
                  </a:cubicBezTo>
                  <a:cubicBezTo>
                    <a:pt x="79" y="56"/>
                    <a:pt x="60" y="72"/>
                    <a:pt x="57" y="93"/>
                  </a:cubicBezTo>
                  <a:cubicBezTo>
                    <a:pt x="57" y="95"/>
                    <a:pt x="57" y="98"/>
                    <a:pt x="57" y="100"/>
                  </a:cubicBezTo>
                  <a:cubicBezTo>
                    <a:pt x="57" y="125"/>
                    <a:pt x="77" y="145"/>
                    <a:pt x="101" y="145"/>
                  </a:cubicBezTo>
                  <a:cubicBezTo>
                    <a:pt x="117" y="145"/>
                    <a:pt x="130" y="137"/>
                    <a:pt x="138" y="125"/>
                  </a:cubicBez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solidFill>
                  <a:srgbClr val="15559D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7" name="Freeform 10"/>
            <p:cNvSpPr>
              <a:spLocks noEditPoints="1"/>
            </p:cNvSpPr>
            <p:nvPr/>
          </p:nvSpPr>
          <p:spPr bwMode="auto">
            <a:xfrm>
              <a:off x="2334702" y="315318"/>
              <a:ext cx="1648352" cy="1551541"/>
            </a:xfrm>
            <a:custGeom>
              <a:avLst/>
              <a:gdLst>
                <a:gd name="T0" fmla="*/ 441 w 445"/>
                <a:gd name="T1" fmla="*/ 181 h 441"/>
                <a:gd name="T2" fmla="*/ 441 w 445"/>
                <a:gd name="T3" fmla="*/ 260 h 441"/>
                <a:gd name="T4" fmla="*/ 380 w 445"/>
                <a:gd name="T5" fmla="*/ 286 h 441"/>
                <a:gd name="T6" fmla="*/ 411 w 445"/>
                <a:gd name="T7" fmla="*/ 347 h 441"/>
                <a:gd name="T8" fmla="*/ 347 w 445"/>
                <a:gd name="T9" fmla="*/ 408 h 441"/>
                <a:gd name="T10" fmla="*/ 287 w 445"/>
                <a:gd name="T11" fmla="*/ 377 h 441"/>
                <a:gd name="T12" fmla="*/ 264 w 445"/>
                <a:gd name="T13" fmla="*/ 441 h 441"/>
                <a:gd name="T14" fmla="*/ 181 w 445"/>
                <a:gd name="T15" fmla="*/ 441 h 441"/>
                <a:gd name="T16" fmla="*/ 155 w 445"/>
                <a:gd name="T17" fmla="*/ 376 h 441"/>
                <a:gd name="T18" fmla="*/ 96 w 445"/>
                <a:gd name="T19" fmla="*/ 408 h 441"/>
                <a:gd name="T20" fmla="*/ 72 w 445"/>
                <a:gd name="T21" fmla="*/ 383 h 441"/>
                <a:gd name="T22" fmla="*/ 72 w 445"/>
                <a:gd name="T23" fmla="*/ 378 h 441"/>
                <a:gd name="T24" fmla="*/ 68 w 445"/>
                <a:gd name="T25" fmla="*/ 378 h 441"/>
                <a:gd name="T26" fmla="*/ 33 w 445"/>
                <a:gd name="T27" fmla="*/ 341 h 441"/>
                <a:gd name="T28" fmla="*/ 61 w 445"/>
                <a:gd name="T29" fmla="*/ 303 h 441"/>
                <a:gd name="T30" fmla="*/ 61 w 445"/>
                <a:gd name="T31" fmla="*/ 303 h 441"/>
                <a:gd name="T32" fmla="*/ 61 w 445"/>
                <a:gd name="T33" fmla="*/ 303 h 441"/>
                <a:gd name="T34" fmla="*/ 60 w 445"/>
                <a:gd name="T35" fmla="*/ 281 h 441"/>
                <a:gd name="T36" fmla="*/ 54 w 445"/>
                <a:gd name="T37" fmla="*/ 271 h 441"/>
                <a:gd name="T38" fmla="*/ 44 w 445"/>
                <a:gd name="T39" fmla="*/ 241 h 441"/>
                <a:gd name="T40" fmla="*/ 0 w 445"/>
                <a:gd name="T41" fmla="*/ 242 h 441"/>
                <a:gd name="T42" fmla="*/ 0 w 445"/>
                <a:gd name="T43" fmla="*/ 181 h 441"/>
                <a:gd name="T44" fmla="*/ 62 w 445"/>
                <a:gd name="T45" fmla="*/ 159 h 441"/>
                <a:gd name="T46" fmla="*/ 40 w 445"/>
                <a:gd name="T47" fmla="*/ 92 h 441"/>
                <a:gd name="T48" fmla="*/ 92 w 445"/>
                <a:gd name="T49" fmla="*/ 38 h 441"/>
                <a:gd name="T50" fmla="*/ 158 w 445"/>
                <a:gd name="T51" fmla="*/ 62 h 441"/>
                <a:gd name="T52" fmla="*/ 181 w 445"/>
                <a:gd name="T53" fmla="*/ 0 h 441"/>
                <a:gd name="T54" fmla="*/ 257 w 445"/>
                <a:gd name="T55" fmla="*/ 0 h 441"/>
                <a:gd name="T56" fmla="*/ 286 w 445"/>
                <a:gd name="T57" fmla="*/ 63 h 441"/>
                <a:gd name="T58" fmla="*/ 349 w 445"/>
                <a:gd name="T59" fmla="*/ 38 h 441"/>
                <a:gd name="T60" fmla="*/ 405 w 445"/>
                <a:gd name="T61" fmla="*/ 95 h 441"/>
                <a:gd name="T62" fmla="*/ 377 w 445"/>
                <a:gd name="T63" fmla="*/ 159 h 441"/>
                <a:gd name="T64" fmla="*/ 441 w 445"/>
                <a:gd name="T65" fmla="*/ 181 h 441"/>
                <a:gd name="T66" fmla="*/ 319 w 445"/>
                <a:gd name="T67" fmla="*/ 221 h 441"/>
                <a:gd name="T68" fmla="*/ 221 w 445"/>
                <a:gd name="T69" fmla="*/ 123 h 441"/>
                <a:gd name="T70" fmla="*/ 123 w 445"/>
                <a:gd name="T71" fmla="*/ 221 h 441"/>
                <a:gd name="T72" fmla="*/ 221 w 445"/>
                <a:gd name="T73" fmla="*/ 318 h 441"/>
                <a:gd name="T74" fmla="*/ 319 w 445"/>
                <a:gd name="T75" fmla="*/ 22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5" h="441">
                  <a:moveTo>
                    <a:pt x="441" y="181"/>
                  </a:moveTo>
                  <a:cubicBezTo>
                    <a:pt x="445" y="181"/>
                    <a:pt x="441" y="260"/>
                    <a:pt x="441" y="260"/>
                  </a:cubicBezTo>
                  <a:cubicBezTo>
                    <a:pt x="441" y="260"/>
                    <a:pt x="386" y="251"/>
                    <a:pt x="380" y="286"/>
                  </a:cubicBezTo>
                  <a:cubicBezTo>
                    <a:pt x="375" y="320"/>
                    <a:pt x="411" y="347"/>
                    <a:pt x="411" y="347"/>
                  </a:cubicBezTo>
                  <a:cubicBezTo>
                    <a:pt x="347" y="408"/>
                    <a:pt x="347" y="408"/>
                    <a:pt x="347" y="408"/>
                  </a:cubicBezTo>
                  <a:cubicBezTo>
                    <a:pt x="347" y="408"/>
                    <a:pt x="316" y="366"/>
                    <a:pt x="287" y="377"/>
                  </a:cubicBezTo>
                  <a:cubicBezTo>
                    <a:pt x="254" y="390"/>
                    <a:pt x="264" y="441"/>
                    <a:pt x="264" y="441"/>
                  </a:cubicBezTo>
                  <a:cubicBezTo>
                    <a:pt x="181" y="441"/>
                    <a:pt x="181" y="441"/>
                    <a:pt x="181" y="441"/>
                  </a:cubicBezTo>
                  <a:cubicBezTo>
                    <a:pt x="181" y="441"/>
                    <a:pt x="187" y="387"/>
                    <a:pt x="155" y="376"/>
                  </a:cubicBezTo>
                  <a:cubicBezTo>
                    <a:pt x="123" y="365"/>
                    <a:pt x="96" y="408"/>
                    <a:pt x="96" y="408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72" y="380"/>
                    <a:pt x="72" y="378"/>
                    <a:pt x="72" y="378"/>
                  </a:cubicBezTo>
                  <a:cubicBezTo>
                    <a:pt x="68" y="378"/>
                    <a:pt x="68" y="378"/>
                    <a:pt x="68" y="378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33" y="341"/>
                    <a:pt x="55" y="324"/>
                    <a:pt x="61" y="303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3" y="296"/>
                    <a:pt x="63" y="288"/>
                    <a:pt x="60" y="281"/>
                  </a:cubicBezTo>
                  <a:cubicBezTo>
                    <a:pt x="59" y="277"/>
                    <a:pt x="56" y="274"/>
                    <a:pt x="54" y="271"/>
                  </a:cubicBezTo>
                  <a:cubicBezTo>
                    <a:pt x="50" y="255"/>
                    <a:pt x="46" y="240"/>
                    <a:pt x="44" y="241"/>
                  </a:cubicBezTo>
                  <a:cubicBezTo>
                    <a:pt x="41" y="242"/>
                    <a:pt x="20" y="249"/>
                    <a:pt x="0" y="242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43" y="182"/>
                    <a:pt x="62" y="159"/>
                  </a:cubicBezTo>
                  <a:cubicBezTo>
                    <a:pt x="80" y="135"/>
                    <a:pt x="40" y="92"/>
                    <a:pt x="40" y="92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120" y="72"/>
                    <a:pt x="158" y="62"/>
                  </a:cubicBezTo>
                  <a:cubicBezTo>
                    <a:pt x="195" y="52"/>
                    <a:pt x="181" y="0"/>
                    <a:pt x="181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57" y="0"/>
                    <a:pt x="257" y="54"/>
                    <a:pt x="286" y="63"/>
                  </a:cubicBezTo>
                  <a:cubicBezTo>
                    <a:pt x="314" y="72"/>
                    <a:pt x="349" y="38"/>
                    <a:pt x="349" y="38"/>
                  </a:cubicBezTo>
                  <a:cubicBezTo>
                    <a:pt x="405" y="95"/>
                    <a:pt x="405" y="95"/>
                    <a:pt x="405" y="95"/>
                  </a:cubicBezTo>
                  <a:cubicBezTo>
                    <a:pt x="405" y="95"/>
                    <a:pt x="356" y="134"/>
                    <a:pt x="377" y="159"/>
                  </a:cubicBezTo>
                  <a:cubicBezTo>
                    <a:pt x="399" y="184"/>
                    <a:pt x="436" y="182"/>
                    <a:pt x="441" y="181"/>
                  </a:cubicBezTo>
                  <a:close/>
                  <a:moveTo>
                    <a:pt x="319" y="221"/>
                  </a:moveTo>
                  <a:cubicBezTo>
                    <a:pt x="319" y="166"/>
                    <a:pt x="275" y="123"/>
                    <a:pt x="221" y="123"/>
                  </a:cubicBezTo>
                  <a:cubicBezTo>
                    <a:pt x="167" y="123"/>
                    <a:pt x="123" y="166"/>
                    <a:pt x="123" y="221"/>
                  </a:cubicBezTo>
                  <a:cubicBezTo>
                    <a:pt x="123" y="275"/>
                    <a:pt x="167" y="318"/>
                    <a:pt x="221" y="318"/>
                  </a:cubicBezTo>
                  <a:cubicBezTo>
                    <a:pt x="275" y="318"/>
                    <a:pt x="319" y="275"/>
                    <a:pt x="319" y="221"/>
                  </a:cubicBez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solidFill>
                  <a:srgbClr val="15559D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8" name="Freeform 11"/>
            <p:cNvSpPr>
              <a:spLocks noEditPoints="1"/>
            </p:cNvSpPr>
            <p:nvPr/>
          </p:nvSpPr>
          <p:spPr bwMode="auto">
            <a:xfrm>
              <a:off x="3646243" y="1905308"/>
              <a:ext cx="273734" cy="260098"/>
            </a:xfrm>
            <a:custGeom>
              <a:avLst/>
              <a:gdLst>
                <a:gd name="T0" fmla="*/ 74 w 74"/>
                <a:gd name="T1" fmla="*/ 30 h 74"/>
                <a:gd name="T2" fmla="*/ 74 w 74"/>
                <a:gd name="T3" fmla="*/ 44 h 74"/>
                <a:gd name="T4" fmla="*/ 64 w 74"/>
                <a:gd name="T5" fmla="*/ 48 h 74"/>
                <a:gd name="T6" fmla="*/ 69 w 74"/>
                <a:gd name="T7" fmla="*/ 58 h 74"/>
                <a:gd name="T8" fmla="*/ 58 w 74"/>
                <a:gd name="T9" fmla="*/ 68 h 74"/>
                <a:gd name="T10" fmla="*/ 48 w 74"/>
                <a:gd name="T11" fmla="*/ 63 h 74"/>
                <a:gd name="T12" fmla="*/ 44 w 74"/>
                <a:gd name="T13" fmla="*/ 74 h 74"/>
                <a:gd name="T14" fmla="*/ 30 w 74"/>
                <a:gd name="T15" fmla="*/ 74 h 74"/>
                <a:gd name="T16" fmla="*/ 26 w 74"/>
                <a:gd name="T17" fmla="*/ 63 h 74"/>
                <a:gd name="T18" fmla="*/ 16 w 74"/>
                <a:gd name="T19" fmla="*/ 68 h 74"/>
                <a:gd name="T20" fmla="*/ 6 w 74"/>
                <a:gd name="T21" fmla="*/ 57 h 74"/>
                <a:gd name="T22" fmla="*/ 10 w 74"/>
                <a:gd name="T23" fmla="*/ 51 h 74"/>
                <a:gd name="T24" fmla="*/ 10 w 74"/>
                <a:gd name="T25" fmla="*/ 51 h 74"/>
                <a:gd name="T26" fmla="*/ 10 w 74"/>
                <a:gd name="T27" fmla="*/ 51 h 74"/>
                <a:gd name="T28" fmla="*/ 10 w 74"/>
                <a:gd name="T29" fmla="*/ 47 h 74"/>
                <a:gd name="T30" fmla="*/ 9 w 74"/>
                <a:gd name="T31" fmla="*/ 45 h 74"/>
                <a:gd name="T32" fmla="*/ 8 w 74"/>
                <a:gd name="T33" fmla="*/ 40 h 74"/>
                <a:gd name="T34" fmla="*/ 0 w 74"/>
                <a:gd name="T35" fmla="*/ 41 h 74"/>
                <a:gd name="T36" fmla="*/ 0 w 74"/>
                <a:gd name="T37" fmla="*/ 30 h 74"/>
                <a:gd name="T38" fmla="*/ 11 w 74"/>
                <a:gd name="T39" fmla="*/ 27 h 74"/>
                <a:gd name="T40" fmla="*/ 7 w 74"/>
                <a:gd name="T41" fmla="*/ 15 h 74"/>
                <a:gd name="T42" fmla="*/ 16 w 74"/>
                <a:gd name="T43" fmla="*/ 7 h 74"/>
                <a:gd name="T44" fmla="*/ 27 w 74"/>
                <a:gd name="T45" fmla="*/ 10 h 74"/>
                <a:gd name="T46" fmla="*/ 30 w 74"/>
                <a:gd name="T47" fmla="*/ 0 h 74"/>
                <a:gd name="T48" fmla="*/ 43 w 74"/>
                <a:gd name="T49" fmla="*/ 0 h 74"/>
                <a:gd name="T50" fmla="*/ 48 w 74"/>
                <a:gd name="T51" fmla="*/ 11 h 74"/>
                <a:gd name="T52" fmla="*/ 58 w 74"/>
                <a:gd name="T53" fmla="*/ 7 h 74"/>
                <a:gd name="T54" fmla="*/ 68 w 74"/>
                <a:gd name="T55" fmla="*/ 16 h 74"/>
                <a:gd name="T56" fmla="*/ 63 w 74"/>
                <a:gd name="T57" fmla="*/ 27 h 74"/>
                <a:gd name="T58" fmla="*/ 74 w 74"/>
                <a:gd name="T59" fmla="*/ 30 h 74"/>
                <a:gd name="T60" fmla="*/ 53 w 74"/>
                <a:gd name="T61" fmla="*/ 37 h 74"/>
                <a:gd name="T62" fmla="*/ 37 w 74"/>
                <a:gd name="T63" fmla="*/ 21 h 74"/>
                <a:gd name="T64" fmla="*/ 21 w 74"/>
                <a:gd name="T65" fmla="*/ 37 h 74"/>
                <a:gd name="T66" fmla="*/ 37 w 74"/>
                <a:gd name="T67" fmla="*/ 53 h 74"/>
                <a:gd name="T68" fmla="*/ 53 w 74"/>
                <a:gd name="T6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74">
                  <a:moveTo>
                    <a:pt x="74" y="30"/>
                  </a:moveTo>
                  <a:cubicBezTo>
                    <a:pt x="74" y="30"/>
                    <a:pt x="74" y="44"/>
                    <a:pt x="74" y="44"/>
                  </a:cubicBezTo>
                  <a:cubicBezTo>
                    <a:pt x="74" y="44"/>
                    <a:pt x="65" y="42"/>
                    <a:pt x="64" y="48"/>
                  </a:cubicBezTo>
                  <a:cubicBezTo>
                    <a:pt x="63" y="54"/>
                    <a:pt x="69" y="58"/>
                    <a:pt x="69" y="5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3" y="61"/>
                    <a:pt x="48" y="63"/>
                  </a:cubicBezTo>
                  <a:cubicBezTo>
                    <a:pt x="43" y="65"/>
                    <a:pt x="44" y="74"/>
                    <a:pt x="44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4"/>
                    <a:pt x="31" y="65"/>
                    <a:pt x="26" y="63"/>
                  </a:cubicBezTo>
                  <a:cubicBezTo>
                    <a:pt x="21" y="61"/>
                    <a:pt x="16" y="68"/>
                    <a:pt x="16" y="6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9" y="54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49"/>
                    <a:pt x="11" y="48"/>
                    <a:pt x="10" y="47"/>
                  </a:cubicBezTo>
                  <a:cubicBezTo>
                    <a:pt x="10" y="46"/>
                    <a:pt x="10" y="46"/>
                    <a:pt x="9" y="45"/>
                  </a:cubicBezTo>
                  <a:cubicBezTo>
                    <a:pt x="9" y="43"/>
                    <a:pt x="8" y="40"/>
                    <a:pt x="8" y="40"/>
                  </a:cubicBezTo>
                  <a:cubicBezTo>
                    <a:pt x="7" y="41"/>
                    <a:pt x="4" y="42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7" y="31"/>
                    <a:pt x="11" y="27"/>
                  </a:cubicBezTo>
                  <a:cubicBezTo>
                    <a:pt x="14" y="23"/>
                    <a:pt x="7" y="15"/>
                    <a:pt x="7" y="15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20" y="12"/>
                    <a:pt x="27" y="10"/>
                  </a:cubicBezTo>
                  <a:cubicBezTo>
                    <a:pt x="33" y="9"/>
                    <a:pt x="30" y="0"/>
                    <a:pt x="3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9"/>
                    <a:pt x="48" y="11"/>
                  </a:cubicBezTo>
                  <a:cubicBezTo>
                    <a:pt x="53" y="12"/>
                    <a:pt x="58" y="7"/>
                    <a:pt x="58" y="7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0" y="22"/>
                    <a:pt x="63" y="27"/>
                  </a:cubicBezTo>
                  <a:cubicBezTo>
                    <a:pt x="67" y="31"/>
                    <a:pt x="73" y="31"/>
                    <a:pt x="74" y="30"/>
                  </a:cubicBezTo>
                  <a:close/>
                  <a:moveTo>
                    <a:pt x="53" y="37"/>
                  </a:moveTo>
                  <a:cubicBezTo>
                    <a:pt x="53" y="28"/>
                    <a:pt x="46" y="21"/>
                    <a:pt x="37" y="21"/>
                  </a:cubicBezTo>
                  <a:cubicBezTo>
                    <a:pt x="28" y="21"/>
                    <a:pt x="21" y="28"/>
                    <a:pt x="21" y="37"/>
                  </a:cubicBezTo>
                  <a:cubicBezTo>
                    <a:pt x="21" y="46"/>
                    <a:pt x="28" y="53"/>
                    <a:pt x="37" y="53"/>
                  </a:cubicBezTo>
                  <a:cubicBezTo>
                    <a:pt x="46" y="53"/>
                    <a:pt x="53" y="46"/>
                    <a:pt x="53" y="37"/>
                  </a:cubicBezTo>
                  <a:close/>
                </a:path>
              </a:pathLst>
            </a:custGeom>
            <a:solidFill>
              <a:srgbClr val="68B147"/>
            </a:solidFill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solidFill>
                  <a:srgbClr val="15559D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2853606" y="807243"/>
              <a:ext cx="603404" cy="566562"/>
            </a:xfrm>
            <a:custGeom>
              <a:avLst/>
              <a:gdLst>
                <a:gd name="T0" fmla="*/ 162 w 163"/>
                <a:gd name="T1" fmla="*/ 66 h 161"/>
                <a:gd name="T2" fmla="*/ 162 w 163"/>
                <a:gd name="T3" fmla="*/ 95 h 161"/>
                <a:gd name="T4" fmla="*/ 139 w 163"/>
                <a:gd name="T5" fmla="*/ 104 h 161"/>
                <a:gd name="T6" fmla="*/ 150 w 163"/>
                <a:gd name="T7" fmla="*/ 127 h 161"/>
                <a:gd name="T8" fmla="*/ 127 w 163"/>
                <a:gd name="T9" fmla="*/ 149 h 161"/>
                <a:gd name="T10" fmla="*/ 105 w 163"/>
                <a:gd name="T11" fmla="*/ 138 h 161"/>
                <a:gd name="T12" fmla="*/ 97 w 163"/>
                <a:gd name="T13" fmla="*/ 161 h 161"/>
                <a:gd name="T14" fmla="*/ 66 w 163"/>
                <a:gd name="T15" fmla="*/ 161 h 161"/>
                <a:gd name="T16" fmla="*/ 57 w 163"/>
                <a:gd name="T17" fmla="*/ 137 h 161"/>
                <a:gd name="T18" fmla="*/ 35 w 163"/>
                <a:gd name="T19" fmla="*/ 149 h 161"/>
                <a:gd name="T20" fmla="*/ 12 w 163"/>
                <a:gd name="T21" fmla="*/ 124 h 161"/>
                <a:gd name="T22" fmla="*/ 23 w 163"/>
                <a:gd name="T23" fmla="*/ 110 h 161"/>
                <a:gd name="T24" fmla="*/ 23 w 163"/>
                <a:gd name="T25" fmla="*/ 110 h 161"/>
                <a:gd name="T26" fmla="*/ 23 w 163"/>
                <a:gd name="T27" fmla="*/ 110 h 161"/>
                <a:gd name="T28" fmla="*/ 22 w 163"/>
                <a:gd name="T29" fmla="*/ 103 h 161"/>
                <a:gd name="T30" fmla="*/ 20 w 163"/>
                <a:gd name="T31" fmla="*/ 99 h 161"/>
                <a:gd name="T32" fmla="*/ 16 w 163"/>
                <a:gd name="T33" fmla="*/ 88 h 161"/>
                <a:gd name="T34" fmla="*/ 0 w 163"/>
                <a:gd name="T35" fmla="*/ 88 h 161"/>
                <a:gd name="T36" fmla="*/ 0 w 163"/>
                <a:gd name="T37" fmla="*/ 66 h 161"/>
                <a:gd name="T38" fmla="*/ 23 w 163"/>
                <a:gd name="T39" fmla="*/ 58 h 161"/>
                <a:gd name="T40" fmla="*/ 15 w 163"/>
                <a:gd name="T41" fmla="*/ 33 h 161"/>
                <a:gd name="T42" fmla="*/ 34 w 163"/>
                <a:gd name="T43" fmla="*/ 13 h 161"/>
                <a:gd name="T44" fmla="*/ 58 w 163"/>
                <a:gd name="T45" fmla="*/ 22 h 161"/>
                <a:gd name="T46" fmla="*/ 66 w 163"/>
                <a:gd name="T47" fmla="*/ 0 h 161"/>
                <a:gd name="T48" fmla="*/ 94 w 163"/>
                <a:gd name="T49" fmla="*/ 0 h 161"/>
                <a:gd name="T50" fmla="*/ 105 w 163"/>
                <a:gd name="T51" fmla="*/ 23 h 161"/>
                <a:gd name="T52" fmla="*/ 128 w 163"/>
                <a:gd name="T53" fmla="*/ 13 h 161"/>
                <a:gd name="T54" fmla="*/ 148 w 163"/>
                <a:gd name="T55" fmla="*/ 34 h 161"/>
                <a:gd name="T56" fmla="*/ 138 w 163"/>
                <a:gd name="T57" fmla="*/ 58 h 161"/>
                <a:gd name="T58" fmla="*/ 162 w 163"/>
                <a:gd name="T59" fmla="*/ 66 h 161"/>
                <a:gd name="T60" fmla="*/ 117 w 163"/>
                <a:gd name="T61" fmla="*/ 80 h 161"/>
                <a:gd name="T62" fmla="*/ 81 w 163"/>
                <a:gd name="T63" fmla="*/ 45 h 161"/>
                <a:gd name="T64" fmla="*/ 45 w 163"/>
                <a:gd name="T65" fmla="*/ 80 h 161"/>
                <a:gd name="T66" fmla="*/ 81 w 163"/>
                <a:gd name="T67" fmla="*/ 116 h 161"/>
                <a:gd name="T68" fmla="*/ 117 w 163"/>
                <a:gd name="T69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3" h="161">
                  <a:moveTo>
                    <a:pt x="162" y="66"/>
                  </a:moveTo>
                  <a:cubicBezTo>
                    <a:pt x="163" y="66"/>
                    <a:pt x="162" y="95"/>
                    <a:pt x="162" y="95"/>
                  </a:cubicBezTo>
                  <a:cubicBezTo>
                    <a:pt x="162" y="95"/>
                    <a:pt x="142" y="92"/>
                    <a:pt x="139" y="104"/>
                  </a:cubicBezTo>
                  <a:cubicBezTo>
                    <a:pt x="137" y="117"/>
                    <a:pt x="150" y="127"/>
                    <a:pt x="150" y="127"/>
                  </a:cubicBezTo>
                  <a:cubicBezTo>
                    <a:pt x="127" y="149"/>
                    <a:pt x="127" y="149"/>
                    <a:pt x="127" y="149"/>
                  </a:cubicBezTo>
                  <a:cubicBezTo>
                    <a:pt x="127" y="149"/>
                    <a:pt x="116" y="134"/>
                    <a:pt x="105" y="138"/>
                  </a:cubicBezTo>
                  <a:cubicBezTo>
                    <a:pt x="93" y="143"/>
                    <a:pt x="97" y="161"/>
                    <a:pt x="97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9" y="141"/>
                    <a:pt x="57" y="137"/>
                  </a:cubicBezTo>
                  <a:cubicBezTo>
                    <a:pt x="45" y="133"/>
                    <a:pt x="35" y="149"/>
                    <a:pt x="35" y="149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4"/>
                    <a:pt x="20" y="118"/>
                    <a:pt x="23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08"/>
                    <a:pt x="23" y="105"/>
                    <a:pt x="22" y="103"/>
                  </a:cubicBezTo>
                  <a:cubicBezTo>
                    <a:pt x="22" y="101"/>
                    <a:pt x="21" y="100"/>
                    <a:pt x="20" y="99"/>
                  </a:cubicBezTo>
                  <a:cubicBezTo>
                    <a:pt x="18" y="93"/>
                    <a:pt x="17" y="87"/>
                    <a:pt x="16" y="88"/>
                  </a:cubicBezTo>
                  <a:cubicBezTo>
                    <a:pt x="15" y="88"/>
                    <a:pt x="8" y="91"/>
                    <a:pt x="0" y="8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6" y="66"/>
                    <a:pt x="23" y="58"/>
                  </a:cubicBezTo>
                  <a:cubicBezTo>
                    <a:pt x="30" y="49"/>
                    <a:pt x="15" y="33"/>
                    <a:pt x="15" y="3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44" y="26"/>
                    <a:pt x="58" y="22"/>
                  </a:cubicBezTo>
                  <a:cubicBezTo>
                    <a:pt x="72" y="18"/>
                    <a:pt x="66" y="0"/>
                    <a:pt x="6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20"/>
                    <a:pt x="105" y="23"/>
                  </a:cubicBezTo>
                  <a:cubicBezTo>
                    <a:pt x="115" y="26"/>
                    <a:pt x="128" y="13"/>
                    <a:pt x="128" y="13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8" y="34"/>
                    <a:pt x="131" y="49"/>
                    <a:pt x="138" y="58"/>
                  </a:cubicBezTo>
                  <a:cubicBezTo>
                    <a:pt x="146" y="67"/>
                    <a:pt x="160" y="66"/>
                    <a:pt x="162" y="66"/>
                  </a:cubicBezTo>
                  <a:close/>
                  <a:moveTo>
                    <a:pt x="117" y="80"/>
                  </a:moveTo>
                  <a:cubicBezTo>
                    <a:pt x="117" y="61"/>
                    <a:pt x="101" y="45"/>
                    <a:pt x="81" y="45"/>
                  </a:cubicBezTo>
                  <a:cubicBezTo>
                    <a:pt x="61" y="45"/>
                    <a:pt x="45" y="61"/>
                    <a:pt x="45" y="80"/>
                  </a:cubicBezTo>
                  <a:cubicBezTo>
                    <a:pt x="45" y="100"/>
                    <a:pt x="61" y="116"/>
                    <a:pt x="81" y="116"/>
                  </a:cubicBezTo>
                  <a:cubicBezTo>
                    <a:pt x="101" y="116"/>
                    <a:pt x="117" y="100"/>
                    <a:pt x="117" y="80"/>
                  </a:cubicBezTo>
                  <a:close/>
                </a:path>
              </a:pathLst>
            </a:custGeom>
            <a:solidFill>
              <a:srgbClr val="68B147"/>
            </a:solidFill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solidFill>
                  <a:srgbClr val="15559D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1960997" y="1645210"/>
              <a:ext cx="1110406" cy="1043785"/>
            </a:xfrm>
            <a:custGeom>
              <a:avLst/>
              <a:gdLst>
                <a:gd name="T0" fmla="*/ 297 w 300"/>
                <a:gd name="T1" fmla="*/ 123 h 297"/>
                <a:gd name="T2" fmla="*/ 297 w 300"/>
                <a:gd name="T3" fmla="*/ 176 h 297"/>
                <a:gd name="T4" fmla="*/ 256 w 300"/>
                <a:gd name="T5" fmla="*/ 193 h 297"/>
                <a:gd name="T6" fmla="*/ 277 w 300"/>
                <a:gd name="T7" fmla="*/ 234 h 297"/>
                <a:gd name="T8" fmla="*/ 234 w 300"/>
                <a:gd name="T9" fmla="*/ 275 h 297"/>
                <a:gd name="T10" fmla="*/ 194 w 300"/>
                <a:gd name="T11" fmla="*/ 255 h 297"/>
                <a:gd name="T12" fmla="*/ 178 w 300"/>
                <a:gd name="T13" fmla="*/ 297 h 297"/>
                <a:gd name="T14" fmla="*/ 122 w 300"/>
                <a:gd name="T15" fmla="*/ 297 h 297"/>
                <a:gd name="T16" fmla="*/ 105 w 300"/>
                <a:gd name="T17" fmla="*/ 254 h 297"/>
                <a:gd name="T18" fmla="*/ 65 w 300"/>
                <a:gd name="T19" fmla="*/ 275 h 297"/>
                <a:gd name="T20" fmla="*/ 22 w 300"/>
                <a:gd name="T21" fmla="*/ 230 h 297"/>
                <a:gd name="T22" fmla="*/ 41 w 300"/>
                <a:gd name="T23" fmla="*/ 204 h 297"/>
                <a:gd name="T24" fmla="*/ 41 w 300"/>
                <a:gd name="T25" fmla="*/ 204 h 297"/>
                <a:gd name="T26" fmla="*/ 41 w 300"/>
                <a:gd name="T27" fmla="*/ 204 h 297"/>
                <a:gd name="T28" fmla="*/ 41 w 300"/>
                <a:gd name="T29" fmla="*/ 190 h 297"/>
                <a:gd name="T30" fmla="*/ 36 w 300"/>
                <a:gd name="T31" fmla="*/ 183 h 297"/>
                <a:gd name="T32" fmla="*/ 30 w 300"/>
                <a:gd name="T33" fmla="*/ 163 h 297"/>
                <a:gd name="T34" fmla="*/ 0 w 300"/>
                <a:gd name="T35" fmla="*/ 163 h 297"/>
                <a:gd name="T36" fmla="*/ 0 w 300"/>
                <a:gd name="T37" fmla="*/ 123 h 297"/>
                <a:gd name="T38" fmla="*/ 42 w 300"/>
                <a:gd name="T39" fmla="*/ 107 h 297"/>
                <a:gd name="T40" fmla="*/ 27 w 300"/>
                <a:gd name="T41" fmla="*/ 62 h 297"/>
                <a:gd name="T42" fmla="*/ 62 w 300"/>
                <a:gd name="T43" fmla="*/ 26 h 297"/>
                <a:gd name="T44" fmla="*/ 106 w 300"/>
                <a:gd name="T45" fmla="*/ 42 h 297"/>
                <a:gd name="T46" fmla="*/ 122 w 300"/>
                <a:gd name="T47" fmla="*/ 0 h 297"/>
                <a:gd name="T48" fmla="*/ 169 w 300"/>
                <a:gd name="T49" fmla="*/ 0 h 297"/>
                <a:gd name="T50" fmla="*/ 173 w 300"/>
                <a:gd name="T51" fmla="*/ 5 h 297"/>
                <a:gd name="T52" fmla="*/ 193 w 300"/>
                <a:gd name="T53" fmla="*/ 43 h 297"/>
                <a:gd name="T54" fmla="*/ 235 w 300"/>
                <a:gd name="T55" fmla="*/ 26 h 297"/>
                <a:gd name="T56" fmla="*/ 273 w 300"/>
                <a:gd name="T57" fmla="*/ 64 h 297"/>
                <a:gd name="T58" fmla="*/ 255 w 300"/>
                <a:gd name="T59" fmla="*/ 107 h 297"/>
                <a:gd name="T60" fmla="*/ 297 w 300"/>
                <a:gd name="T61" fmla="*/ 123 h 297"/>
                <a:gd name="T62" fmla="*/ 215 w 300"/>
                <a:gd name="T63" fmla="*/ 149 h 297"/>
                <a:gd name="T64" fmla="*/ 149 w 300"/>
                <a:gd name="T65" fmla="*/ 83 h 297"/>
                <a:gd name="T66" fmla="*/ 83 w 300"/>
                <a:gd name="T67" fmla="*/ 149 h 297"/>
                <a:gd name="T68" fmla="*/ 149 w 300"/>
                <a:gd name="T69" fmla="*/ 215 h 297"/>
                <a:gd name="T70" fmla="*/ 215 w 300"/>
                <a:gd name="T71" fmla="*/ 14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0" h="297">
                  <a:moveTo>
                    <a:pt x="297" y="123"/>
                  </a:moveTo>
                  <a:cubicBezTo>
                    <a:pt x="300" y="122"/>
                    <a:pt x="297" y="176"/>
                    <a:pt x="297" y="176"/>
                  </a:cubicBezTo>
                  <a:cubicBezTo>
                    <a:pt x="297" y="176"/>
                    <a:pt x="260" y="170"/>
                    <a:pt x="256" y="193"/>
                  </a:cubicBezTo>
                  <a:cubicBezTo>
                    <a:pt x="253" y="216"/>
                    <a:pt x="277" y="234"/>
                    <a:pt x="277" y="234"/>
                  </a:cubicBezTo>
                  <a:cubicBezTo>
                    <a:pt x="234" y="275"/>
                    <a:pt x="234" y="275"/>
                    <a:pt x="234" y="275"/>
                  </a:cubicBezTo>
                  <a:cubicBezTo>
                    <a:pt x="234" y="275"/>
                    <a:pt x="213" y="247"/>
                    <a:pt x="194" y="255"/>
                  </a:cubicBezTo>
                  <a:cubicBezTo>
                    <a:pt x="171" y="263"/>
                    <a:pt x="178" y="297"/>
                    <a:pt x="178" y="297"/>
                  </a:cubicBez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6" y="261"/>
                    <a:pt x="105" y="254"/>
                  </a:cubicBezTo>
                  <a:cubicBezTo>
                    <a:pt x="83" y="246"/>
                    <a:pt x="65" y="275"/>
                    <a:pt x="65" y="275"/>
                  </a:cubicBezTo>
                  <a:cubicBezTo>
                    <a:pt x="22" y="230"/>
                    <a:pt x="22" y="230"/>
                    <a:pt x="22" y="230"/>
                  </a:cubicBezTo>
                  <a:cubicBezTo>
                    <a:pt x="22" y="230"/>
                    <a:pt x="37" y="219"/>
                    <a:pt x="41" y="204"/>
                  </a:cubicBezTo>
                  <a:cubicBezTo>
                    <a:pt x="41" y="204"/>
                    <a:pt x="41" y="204"/>
                    <a:pt x="41" y="204"/>
                  </a:cubicBezTo>
                  <a:cubicBezTo>
                    <a:pt x="41" y="204"/>
                    <a:pt x="41" y="204"/>
                    <a:pt x="41" y="204"/>
                  </a:cubicBezTo>
                  <a:cubicBezTo>
                    <a:pt x="42" y="200"/>
                    <a:pt x="43" y="195"/>
                    <a:pt x="41" y="190"/>
                  </a:cubicBezTo>
                  <a:cubicBezTo>
                    <a:pt x="40" y="187"/>
                    <a:pt x="38" y="185"/>
                    <a:pt x="36" y="183"/>
                  </a:cubicBezTo>
                  <a:cubicBezTo>
                    <a:pt x="34" y="172"/>
                    <a:pt x="31" y="162"/>
                    <a:pt x="30" y="163"/>
                  </a:cubicBezTo>
                  <a:cubicBezTo>
                    <a:pt x="28" y="163"/>
                    <a:pt x="14" y="168"/>
                    <a:pt x="0" y="16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29" y="123"/>
                    <a:pt x="42" y="107"/>
                  </a:cubicBezTo>
                  <a:cubicBezTo>
                    <a:pt x="54" y="91"/>
                    <a:pt x="27" y="62"/>
                    <a:pt x="27" y="62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81" y="49"/>
                    <a:pt x="106" y="42"/>
                  </a:cubicBezTo>
                  <a:cubicBezTo>
                    <a:pt x="132" y="35"/>
                    <a:pt x="122" y="0"/>
                    <a:pt x="12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4" y="15"/>
                    <a:pt x="178" y="38"/>
                    <a:pt x="193" y="43"/>
                  </a:cubicBezTo>
                  <a:cubicBezTo>
                    <a:pt x="212" y="49"/>
                    <a:pt x="235" y="26"/>
                    <a:pt x="235" y="26"/>
                  </a:cubicBezTo>
                  <a:cubicBezTo>
                    <a:pt x="273" y="64"/>
                    <a:pt x="273" y="64"/>
                    <a:pt x="273" y="64"/>
                  </a:cubicBezTo>
                  <a:cubicBezTo>
                    <a:pt x="273" y="64"/>
                    <a:pt x="240" y="90"/>
                    <a:pt x="255" y="107"/>
                  </a:cubicBezTo>
                  <a:cubicBezTo>
                    <a:pt x="269" y="124"/>
                    <a:pt x="294" y="123"/>
                    <a:pt x="297" y="123"/>
                  </a:cubicBezTo>
                  <a:close/>
                  <a:moveTo>
                    <a:pt x="215" y="149"/>
                  </a:moveTo>
                  <a:cubicBezTo>
                    <a:pt x="215" y="113"/>
                    <a:pt x="186" y="83"/>
                    <a:pt x="149" y="83"/>
                  </a:cubicBezTo>
                  <a:cubicBezTo>
                    <a:pt x="113" y="83"/>
                    <a:pt x="83" y="113"/>
                    <a:pt x="83" y="149"/>
                  </a:cubicBezTo>
                  <a:cubicBezTo>
                    <a:pt x="83" y="185"/>
                    <a:pt x="113" y="215"/>
                    <a:pt x="149" y="215"/>
                  </a:cubicBezTo>
                  <a:cubicBezTo>
                    <a:pt x="186" y="215"/>
                    <a:pt x="215" y="185"/>
                    <a:pt x="215" y="149"/>
                  </a:cubicBez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solidFill>
                  <a:srgbClr val="15559D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2313280" y="1975422"/>
              <a:ext cx="403460" cy="383362"/>
            </a:xfrm>
            <a:custGeom>
              <a:avLst/>
              <a:gdLst>
                <a:gd name="T0" fmla="*/ 108 w 109"/>
                <a:gd name="T1" fmla="*/ 45 h 109"/>
                <a:gd name="T2" fmla="*/ 108 w 109"/>
                <a:gd name="T3" fmla="*/ 65 h 109"/>
                <a:gd name="T4" fmla="*/ 93 w 109"/>
                <a:gd name="T5" fmla="*/ 71 h 109"/>
                <a:gd name="T6" fmla="*/ 101 w 109"/>
                <a:gd name="T7" fmla="*/ 86 h 109"/>
                <a:gd name="T8" fmla="*/ 85 w 109"/>
                <a:gd name="T9" fmla="*/ 101 h 109"/>
                <a:gd name="T10" fmla="*/ 70 w 109"/>
                <a:gd name="T11" fmla="*/ 94 h 109"/>
                <a:gd name="T12" fmla="*/ 65 w 109"/>
                <a:gd name="T13" fmla="*/ 109 h 109"/>
                <a:gd name="T14" fmla="*/ 44 w 109"/>
                <a:gd name="T15" fmla="*/ 109 h 109"/>
                <a:gd name="T16" fmla="*/ 38 w 109"/>
                <a:gd name="T17" fmla="*/ 93 h 109"/>
                <a:gd name="T18" fmla="*/ 23 w 109"/>
                <a:gd name="T19" fmla="*/ 101 h 109"/>
                <a:gd name="T20" fmla="*/ 8 w 109"/>
                <a:gd name="T21" fmla="*/ 85 h 109"/>
                <a:gd name="T22" fmla="*/ 15 w 109"/>
                <a:gd name="T23" fmla="*/ 75 h 109"/>
                <a:gd name="T24" fmla="*/ 15 w 109"/>
                <a:gd name="T25" fmla="*/ 75 h 109"/>
                <a:gd name="T26" fmla="*/ 15 w 109"/>
                <a:gd name="T27" fmla="*/ 75 h 109"/>
                <a:gd name="T28" fmla="*/ 14 w 109"/>
                <a:gd name="T29" fmla="*/ 70 h 109"/>
                <a:gd name="T30" fmla="*/ 13 w 109"/>
                <a:gd name="T31" fmla="*/ 67 h 109"/>
                <a:gd name="T32" fmla="*/ 10 w 109"/>
                <a:gd name="T33" fmla="*/ 60 h 109"/>
                <a:gd name="T34" fmla="*/ 0 w 109"/>
                <a:gd name="T35" fmla="*/ 60 h 109"/>
                <a:gd name="T36" fmla="*/ 0 w 109"/>
                <a:gd name="T37" fmla="*/ 45 h 109"/>
                <a:gd name="T38" fmla="*/ 15 w 109"/>
                <a:gd name="T39" fmla="*/ 40 h 109"/>
                <a:gd name="T40" fmla="*/ 10 w 109"/>
                <a:gd name="T41" fmla="*/ 23 h 109"/>
                <a:gd name="T42" fmla="*/ 22 w 109"/>
                <a:gd name="T43" fmla="*/ 10 h 109"/>
                <a:gd name="T44" fmla="*/ 39 w 109"/>
                <a:gd name="T45" fmla="*/ 16 h 109"/>
                <a:gd name="T46" fmla="*/ 44 w 109"/>
                <a:gd name="T47" fmla="*/ 0 h 109"/>
                <a:gd name="T48" fmla="*/ 63 w 109"/>
                <a:gd name="T49" fmla="*/ 0 h 109"/>
                <a:gd name="T50" fmla="*/ 70 w 109"/>
                <a:gd name="T51" fmla="*/ 16 h 109"/>
                <a:gd name="T52" fmla="*/ 86 w 109"/>
                <a:gd name="T53" fmla="*/ 10 h 109"/>
                <a:gd name="T54" fmla="*/ 99 w 109"/>
                <a:gd name="T55" fmla="*/ 24 h 109"/>
                <a:gd name="T56" fmla="*/ 93 w 109"/>
                <a:gd name="T57" fmla="*/ 40 h 109"/>
                <a:gd name="T58" fmla="*/ 108 w 109"/>
                <a:gd name="T59" fmla="*/ 45 h 109"/>
                <a:gd name="T60" fmla="*/ 78 w 109"/>
                <a:gd name="T61" fmla="*/ 55 h 109"/>
                <a:gd name="T62" fmla="*/ 54 w 109"/>
                <a:gd name="T63" fmla="*/ 31 h 109"/>
                <a:gd name="T64" fmla="*/ 30 w 109"/>
                <a:gd name="T65" fmla="*/ 55 h 109"/>
                <a:gd name="T66" fmla="*/ 54 w 109"/>
                <a:gd name="T67" fmla="*/ 79 h 109"/>
                <a:gd name="T68" fmla="*/ 78 w 109"/>
                <a:gd name="T6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109">
                  <a:moveTo>
                    <a:pt x="108" y="45"/>
                  </a:moveTo>
                  <a:cubicBezTo>
                    <a:pt x="109" y="45"/>
                    <a:pt x="108" y="65"/>
                    <a:pt x="108" y="65"/>
                  </a:cubicBezTo>
                  <a:cubicBezTo>
                    <a:pt x="108" y="65"/>
                    <a:pt x="95" y="62"/>
                    <a:pt x="93" y="71"/>
                  </a:cubicBezTo>
                  <a:cubicBezTo>
                    <a:pt x="92" y="79"/>
                    <a:pt x="101" y="86"/>
                    <a:pt x="101" y="86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5" y="101"/>
                    <a:pt x="78" y="91"/>
                    <a:pt x="70" y="94"/>
                  </a:cubicBezTo>
                  <a:cubicBezTo>
                    <a:pt x="62" y="97"/>
                    <a:pt x="65" y="109"/>
                    <a:pt x="65" y="10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09"/>
                    <a:pt x="46" y="96"/>
                    <a:pt x="38" y="93"/>
                  </a:cubicBezTo>
                  <a:cubicBezTo>
                    <a:pt x="30" y="90"/>
                    <a:pt x="23" y="101"/>
                    <a:pt x="23" y="101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5"/>
                    <a:pt x="13" y="80"/>
                    <a:pt x="15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3"/>
                    <a:pt x="15" y="72"/>
                    <a:pt x="14" y="70"/>
                  </a:cubicBezTo>
                  <a:cubicBezTo>
                    <a:pt x="14" y="69"/>
                    <a:pt x="14" y="68"/>
                    <a:pt x="13" y="67"/>
                  </a:cubicBezTo>
                  <a:cubicBezTo>
                    <a:pt x="12" y="63"/>
                    <a:pt x="11" y="60"/>
                    <a:pt x="10" y="60"/>
                  </a:cubicBezTo>
                  <a:cubicBezTo>
                    <a:pt x="10" y="60"/>
                    <a:pt x="5" y="62"/>
                    <a:pt x="0" y="6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0" y="45"/>
                    <a:pt x="15" y="40"/>
                  </a:cubicBezTo>
                  <a:cubicBezTo>
                    <a:pt x="19" y="34"/>
                    <a:pt x="10" y="23"/>
                    <a:pt x="10" y="23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9" y="18"/>
                    <a:pt x="39" y="16"/>
                  </a:cubicBezTo>
                  <a:cubicBezTo>
                    <a:pt x="48" y="13"/>
                    <a:pt x="44" y="0"/>
                    <a:pt x="4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14"/>
                    <a:pt x="70" y="16"/>
                  </a:cubicBezTo>
                  <a:cubicBezTo>
                    <a:pt x="77" y="18"/>
                    <a:pt x="86" y="10"/>
                    <a:pt x="86" y="10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87" y="33"/>
                    <a:pt x="93" y="40"/>
                  </a:cubicBezTo>
                  <a:cubicBezTo>
                    <a:pt x="98" y="46"/>
                    <a:pt x="107" y="45"/>
                    <a:pt x="108" y="45"/>
                  </a:cubicBezTo>
                  <a:close/>
                  <a:moveTo>
                    <a:pt x="78" y="55"/>
                  </a:moveTo>
                  <a:cubicBezTo>
                    <a:pt x="78" y="41"/>
                    <a:pt x="68" y="31"/>
                    <a:pt x="54" y="31"/>
                  </a:cubicBezTo>
                  <a:cubicBezTo>
                    <a:pt x="41" y="31"/>
                    <a:pt x="30" y="41"/>
                    <a:pt x="30" y="55"/>
                  </a:cubicBezTo>
                  <a:cubicBezTo>
                    <a:pt x="30" y="68"/>
                    <a:pt x="41" y="79"/>
                    <a:pt x="54" y="79"/>
                  </a:cubicBezTo>
                  <a:cubicBezTo>
                    <a:pt x="68" y="79"/>
                    <a:pt x="78" y="68"/>
                    <a:pt x="78" y="55"/>
                  </a:cubicBezTo>
                  <a:close/>
                </a:path>
              </a:pathLst>
            </a:custGeom>
            <a:solidFill>
              <a:srgbClr val="68B147"/>
            </a:solidFill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solidFill>
                  <a:srgbClr val="15559D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2587013" y="1645210"/>
              <a:ext cx="14282" cy="16963"/>
            </a:xfrm>
            <a:custGeom>
              <a:avLst/>
              <a:gdLst>
                <a:gd name="T0" fmla="*/ 4 w 4"/>
                <a:gd name="T1" fmla="*/ 5 h 5"/>
                <a:gd name="T2" fmla="*/ 0 w 4"/>
                <a:gd name="T3" fmla="*/ 0 h 5"/>
                <a:gd name="T4" fmla="*/ 4 w 4"/>
                <a:gd name="T5" fmla="*/ 0 h 5"/>
                <a:gd name="T6" fmla="*/ 4 w 4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2"/>
                    <a:pt x="4" y="5"/>
                  </a:cubicBezTo>
                  <a:close/>
                </a:path>
              </a:pathLst>
            </a:custGeom>
            <a:solidFill>
              <a:srgbClr val="718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15559D"/>
                </a:solidFill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67185" y="3956224"/>
              <a:ext cx="1106486" cy="3693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服务管家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4291286" y="3956224"/>
              <a:ext cx="1106486" cy="3693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15559D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服务管家</a:t>
              </a:r>
            </a:p>
          </p:txBody>
        </p:sp>
        <p:sp>
          <p:nvSpPr>
            <p:cNvPr id="83" name="Oval 648"/>
            <p:cNvSpPr>
              <a:spLocks noChangeArrowheads="1"/>
            </p:cNvSpPr>
            <p:nvPr/>
          </p:nvSpPr>
          <p:spPr bwMode="auto">
            <a:xfrm>
              <a:off x="4578254" y="1735608"/>
              <a:ext cx="686056" cy="793006"/>
            </a:xfrm>
            <a:prstGeom prst="ellipse">
              <a:avLst/>
            </a:prstGeom>
            <a:solidFill>
              <a:srgbClr val="98948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15559D"/>
                </a:solidFill>
              </a:endParaRPr>
            </a:p>
          </p:txBody>
        </p:sp>
        <p:sp>
          <p:nvSpPr>
            <p:cNvPr id="85" name="Freeform 650"/>
            <p:cNvSpPr>
              <a:spLocks/>
            </p:cNvSpPr>
            <p:nvPr/>
          </p:nvSpPr>
          <p:spPr bwMode="auto">
            <a:xfrm>
              <a:off x="4437392" y="2554696"/>
              <a:ext cx="876480" cy="1176465"/>
            </a:xfrm>
            <a:custGeom>
              <a:avLst/>
              <a:gdLst>
                <a:gd name="T0" fmla="*/ 71 w 142"/>
                <a:gd name="T1" fmla="*/ 3 h 191"/>
                <a:gd name="T2" fmla="*/ 57 w 142"/>
                <a:gd name="T3" fmla="*/ 97 h 191"/>
                <a:gd name="T4" fmla="*/ 15 w 142"/>
                <a:gd name="T5" fmla="*/ 123 h 191"/>
                <a:gd name="T6" fmla="*/ 15 w 142"/>
                <a:gd name="T7" fmla="*/ 85 h 191"/>
                <a:gd name="T8" fmla="*/ 71 w 142"/>
                <a:gd name="T9" fmla="*/ 3 h 191"/>
                <a:gd name="T10" fmla="*/ 0 w 142"/>
                <a:gd name="T11" fmla="*/ 97 h 191"/>
                <a:gd name="T12" fmla="*/ 0 w 142"/>
                <a:gd name="T13" fmla="*/ 150 h 191"/>
                <a:gd name="T14" fmla="*/ 71 w 142"/>
                <a:gd name="T15" fmla="*/ 191 h 191"/>
                <a:gd name="T16" fmla="*/ 142 w 142"/>
                <a:gd name="T17" fmla="*/ 163 h 191"/>
                <a:gd name="T18" fmla="*/ 142 w 142"/>
                <a:gd name="T19" fmla="*/ 49 h 191"/>
                <a:gd name="T20" fmla="*/ 71 w 142"/>
                <a:gd name="T21" fmla="*/ 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91">
                  <a:moveTo>
                    <a:pt x="71" y="3"/>
                  </a:moveTo>
                  <a:cubicBezTo>
                    <a:pt x="57" y="97"/>
                    <a:pt x="57" y="97"/>
                    <a:pt x="57" y="97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16" y="3"/>
                    <a:pt x="0" y="97"/>
                    <a:pt x="0" y="97"/>
                  </a:cubicBezTo>
                  <a:cubicBezTo>
                    <a:pt x="0" y="97"/>
                    <a:pt x="0" y="128"/>
                    <a:pt x="0" y="150"/>
                  </a:cubicBezTo>
                  <a:cubicBezTo>
                    <a:pt x="0" y="173"/>
                    <a:pt x="8" y="191"/>
                    <a:pt x="71" y="191"/>
                  </a:cubicBezTo>
                  <a:cubicBezTo>
                    <a:pt x="134" y="191"/>
                    <a:pt x="142" y="163"/>
                    <a:pt x="142" y="163"/>
                  </a:cubicBezTo>
                  <a:cubicBezTo>
                    <a:pt x="142" y="163"/>
                    <a:pt x="142" y="98"/>
                    <a:pt x="142" y="49"/>
                  </a:cubicBezTo>
                  <a:cubicBezTo>
                    <a:pt x="142" y="0"/>
                    <a:pt x="71" y="3"/>
                    <a:pt x="71" y="3"/>
                  </a:cubicBez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15559D"/>
                </a:solidFill>
              </a:endParaRPr>
            </a:p>
          </p:txBody>
        </p:sp>
        <p:sp>
          <p:nvSpPr>
            <p:cNvPr id="92" name="Freeform 657"/>
            <p:cNvSpPr>
              <a:spLocks/>
            </p:cNvSpPr>
            <p:nvPr/>
          </p:nvSpPr>
          <p:spPr bwMode="auto">
            <a:xfrm>
              <a:off x="500368" y="2727296"/>
              <a:ext cx="868654" cy="1176465"/>
            </a:xfrm>
            <a:custGeom>
              <a:avLst/>
              <a:gdLst>
                <a:gd name="T0" fmla="*/ 71 w 141"/>
                <a:gd name="T1" fmla="*/ 3 h 191"/>
                <a:gd name="T2" fmla="*/ 127 w 141"/>
                <a:gd name="T3" fmla="*/ 84 h 191"/>
                <a:gd name="T4" fmla="*/ 127 w 141"/>
                <a:gd name="T5" fmla="*/ 122 h 191"/>
                <a:gd name="T6" fmla="*/ 85 w 141"/>
                <a:gd name="T7" fmla="*/ 97 h 191"/>
                <a:gd name="T8" fmla="*/ 71 w 141"/>
                <a:gd name="T9" fmla="*/ 3 h 191"/>
                <a:gd name="T10" fmla="*/ 0 w 141"/>
                <a:gd name="T11" fmla="*/ 48 h 191"/>
                <a:gd name="T12" fmla="*/ 0 w 141"/>
                <a:gd name="T13" fmla="*/ 163 h 191"/>
                <a:gd name="T14" fmla="*/ 71 w 141"/>
                <a:gd name="T15" fmla="*/ 191 h 191"/>
                <a:gd name="T16" fmla="*/ 141 w 141"/>
                <a:gd name="T17" fmla="*/ 150 h 191"/>
                <a:gd name="T18" fmla="*/ 141 w 141"/>
                <a:gd name="T19" fmla="*/ 97 h 191"/>
                <a:gd name="T20" fmla="*/ 71 w 141"/>
                <a:gd name="T21" fmla="*/ 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91">
                  <a:moveTo>
                    <a:pt x="71" y="3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1" y="3"/>
                    <a:pt x="0" y="0"/>
                    <a:pt x="0" y="48"/>
                  </a:cubicBezTo>
                  <a:cubicBezTo>
                    <a:pt x="0" y="98"/>
                    <a:pt x="0" y="163"/>
                    <a:pt x="0" y="163"/>
                  </a:cubicBezTo>
                  <a:cubicBezTo>
                    <a:pt x="0" y="163"/>
                    <a:pt x="8" y="191"/>
                    <a:pt x="71" y="191"/>
                  </a:cubicBezTo>
                  <a:cubicBezTo>
                    <a:pt x="134" y="191"/>
                    <a:pt x="141" y="173"/>
                    <a:pt x="141" y="150"/>
                  </a:cubicBezTo>
                  <a:cubicBezTo>
                    <a:pt x="141" y="127"/>
                    <a:pt x="141" y="97"/>
                    <a:pt x="141" y="97"/>
                  </a:cubicBezTo>
                  <a:cubicBezTo>
                    <a:pt x="141" y="97"/>
                    <a:pt x="126" y="3"/>
                    <a:pt x="71" y="3"/>
                  </a:cubicBezTo>
                  <a:close/>
                </a:path>
              </a:pathLst>
            </a:custGeom>
            <a:solidFill>
              <a:srgbClr val="98948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15559D"/>
                </a:solidFill>
              </a:endParaRPr>
            </a:p>
          </p:txBody>
        </p:sp>
        <p:sp>
          <p:nvSpPr>
            <p:cNvPr id="94" name="Oval 659"/>
            <p:cNvSpPr>
              <a:spLocks noChangeArrowheads="1"/>
            </p:cNvSpPr>
            <p:nvPr/>
          </p:nvSpPr>
          <p:spPr bwMode="auto">
            <a:xfrm>
              <a:off x="549930" y="1900377"/>
              <a:ext cx="683445" cy="803439"/>
            </a:xfrm>
            <a:prstGeom prst="ellipse">
              <a:avLst/>
            </a:prstGeom>
            <a:solidFill>
              <a:srgbClr val="98948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15559D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1096743" y="2245858"/>
              <a:ext cx="1310640" cy="1174494"/>
              <a:chOff x="7384500" y="4999605"/>
              <a:chExt cx="576302" cy="516437"/>
            </a:xfrm>
          </p:grpSpPr>
          <p:sp>
            <p:nvSpPr>
              <p:cNvPr id="95" name="Freeform 387"/>
              <p:cNvSpPr>
                <a:spLocks/>
              </p:cNvSpPr>
              <p:nvPr/>
            </p:nvSpPr>
            <p:spPr bwMode="auto">
              <a:xfrm>
                <a:off x="7691044" y="5267200"/>
                <a:ext cx="269758" cy="248842"/>
              </a:xfrm>
              <a:custGeom>
                <a:avLst/>
                <a:gdLst>
                  <a:gd name="T0" fmla="*/ 139 w 158"/>
                  <a:gd name="T1" fmla="*/ 74 h 146"/>
                  <a:gd name="T2" fmla="*/ 46 w 158"/>
                  <a:gd name="T3" fmla="*/ 0 h 146"/>
                  <a:gd name="T4" fmla="*/ 28 w 158"/>
                  <a:gd name="T5" fmla="*/ 33 h 146"/>
                  <a:gd name="T6" fmla="*/ 0 w 158"/>
                  <a:gd name="T7" fmla="*/ 58 h 146"/>
                  <a:gd name="T8" fmla="*/ 91 w 158"/>
                  <a:gd name="T9" fmla="*/ 131 h 146"/>
                  <a:gd name="T10" fmla="*/ 138 w 158"/>
                  <a:gd name="T11" fmla="*/ 121 h 146"/>
                  <a:gd name="T12" fmla="*/ 139 w 158"/>
                  <a:gd name="T13" fmla="*/ 7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46">
                    <a:moveTo>
                      <a:pt x="139" y="74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2" y="11"/>
                      <a:pt x="36" y="22"/>
                      <a:pt x="28" y="33"/>
                    </a:cubicBezTo>
                    <a:cubicBezTo>
                      <a:pt x="19" y="43"/>
                      <a:pt x="10" y="51"/>
                      <a:pt x="0" y="58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1" y="131"/>
                      <a:pt x="117" y="146"/>
                      <a:pt x="138" y="121"/>
                    </a:cubicBezTo>
                    <a:cubicBezTo>
                      <a:pt x="158" y="95"/>
                      <a:pt x="139" y="74"/>
                      <a:pt x="139" y="74"/>
                    </a:cubicBezTo>
                    <a:close/>
                  </a:path>
                </a:pathLst>
              </a:custGeom>
              <a:solidFill>
                <a:srgbClr val="68B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15559D"/>
                  </a:solidFill>
                </a:endParaRPr>
              </a:p>
            </p:txBody>
          </p:sp>
          <p:sp>
            <p:nvSpPr>
              <p:cNvPr id="96" name="Freeform 388"/>
              <p:cNvSpPr>
                <a:spLocks/>
              </p:cNvSpPr>
              <p:nvPr/>
            </p:nvSpPr>
            <p:spPr bwMode="auto">
              <a:xfrm>
                <a:off x="7384500" y="4999605"/>
                <a:ext cx="386606" cy="385163"/>
              </a:xfrm>
              <a:custGeom>
                <a:avLst/>
                <a:gdLst>
                  <a:gd name="T0" fmla="*/ 195 w 227"/>
                  <a:gd name="T1" fmla="*/ 180 h 226"/>
                  <a:gd name="T2" fmla="*/ 213 w 227"/>
                  <a:gd name="T3" fmla="*/ 146 h 226"/>
                  <a:gd name="T4" fmla="*/ 179 w 227"/>
                  <a:gd name="T5" fmla="*/ 30 h 226"/>
                  <a:gd name="T6" fmla="*/ 65 w 227"/>
                  <a:gd name="T7" fmla="*/ 18 h 226"/>
                  <a:gd name="T8" fmla="*/ 119 w 227"/>
                  <a:gd name="T9" fmla="*/ 61 h 226"/>
                  <a:gd name="T10" fmla="*/ 112 w 227"/>
                  <a:gd name="T11" fmla="*/ 113 h 226"/>
                  <a:gd name="T12" fmla="*/ 62 w 227"/>
                  <a:gd name="T13" fmla="*/ 135 h 226"/>
                  <a:gd name="T14" fmla="*/ 8 w 227"/>
                  <a:gd name="T15" fmla="*/ 91 h 226"/>
                  <a:gd name="T16" fmla="*/ 46 w 227"/>
                  <a:gd name="T17" fmla="*/ 196 h 226"/>
                  <a:gd name="T18" fmla="*/ 166 w 227"/>
                  <a:gd name="T19" fmla="*/ 204 h 226"/>
                  <a:gd name="T20" fmla="*/ 195 w 227"/>
                  <a:gd name="T21" fmla="*/ 18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7" h="226">
                    <a:moveTo>
                      <a:pt x="195" y="180"/>
                    </a:moveTo>
                    <a:cubicBezTo>
                      <a:pt x="203" y="169"/>
                      <a:pt x="209" y="158"/>
                      <a:pt x="213" y="146"/>
                    </a:cubicBezTo>
                    <a:cubicBezTo>
                      <a:pt x="227" y="105"/>
                      <a:pt x="214" y="58"/>
                      <a:pt x="179" y="30"/>
                    </a:cubicBezTo>
                    <a:cubicBezTo>
                      <a:pt x="145" y="3"/>
                      <a:pt x="101" y="0"/>
                      <a:pt x="65" y="18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62" y="135"/>
                      <a:pt x="62" y="135"/>
                      <a:pt x="62" y="135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0" y="129"/>
                      <a:pt x="13" y="170"/>
                      <a:pt x="46" y="196"/>
                    </a:cubicBezTo>
                    <a:cubicBezTo>
                      <a:pt x="81" y="225"/>
                      <a:pt x="129" y="226"/>
                      <a:pt x="166" y="204"/>
                    </a:cubicBezTo>
                    <a:cubicBezTo>
                      <a:pt x="177" y="198"/>
                      <a:pt x="187" y="190"/>
                      <a:pt x="195" y="180"/>
                    </a:cubicBezTo>
                    <a:close/>
                  </a:path>
                </a:pathLst>
              </a:custGeom>
              <a:solidFill>
                <a:srgbClr val="9894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15559D"/>
                  </a:solidFill>
                </a:endParaRPr>
              </a:p>
            </p:txBody>
          </p:sp>
        </p:grpSp>
      </p:grpSp>
      <p:sp>
        <p:nvSpPr>
          <p:cNvPr id="97" name="矩形 96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91155" y="2490788"/>
            <a:ext cx="1527268" cy="1058373"/>
          </a:xfrm>
          <a:prstGeom prst="rect">
            <a:avLst/>
          </a:prstGeom>
        </p:spPr>
      </p:pic>
      <p:sp>
        <p:nvSpPr>
          <p:cNvPr id="5" name="Freeform 446"/>
          <p:cNvSpPr>
            <a:spLocks noEditPoints="1"/>
          </p:cNvSpPr>
          <p:nvPr/>
        </p:nvSpPr>
        <p:spPr bwMode="auto">
          <a:xfrm>
            <a:off x="579555" y="1579528"/>
            <a:ext cx="1859752" cy="1049310"/>
          </a:xfrm>
          <a:custGeom>
            <a:avLst/>
            <a:gdLst>
              <a:gd name="T0" fmla="*/ 31 w 260"/>
              <a:gd name="T1" fmla="*/ 0 h 260"/>
              <a:gd name="T2" fmla="*/ 24 w 260"/>
              <a:gd name="T3" fmla="*/ 2 h 260"/>
              <a:gd name="T4" fmla="*/ 14 w 260"/>
              <a:gd name="T5" fmla="*/ 5 h 260"/>
              <a:gd name="T6" fmla="*/ 5 w 260"/>
              <a:gd name="T7" fmla="*/ 15 h 260"/>
              <a:gd name="T8" fmla="*/ 1 w 260"/>
              <a:gd name="T9" fmla="*/ 25 h 260"/>
              <a:gd name="T10" fmla="*/ 0 w 260"/>
              <a:gd name="T11" fmla="*/ 260 h 260"/>
              <a:gd name="T12" fmla="*/ 260 w 260"/>
              <a:gd name="T13" fmla="*/ 31 h 260"/>
              <a:gd name="T14" fmla="*/ 260 w 260"/>
              <a:gd name="T15" fmla="*/ 25 h 260"/>
              <a:gd name="T16" fmla="*/ 254 w 260"/>
              <a:gd name="T17" fmla="*/ 15 h 260"/>
              <a:gd name="T18" fmla="*/ 247 w 260"/>
              <a:gd name="T19" fmla="*/ 5 h 260"/>
              <a:gd name="T20" fmla="*/ 235 w 260"/>
              <a:gd name="T21" fmla="*/ 2 h 260"/>
              <a:gd name="T22" fmla="*/ 228 w 260"/>
              <a:gd name="T23" fmla="*/ 0 h 260"/>
              <a:gd name="T24" fmla="*/ 150 w 260"/>
              <a:gd name="T25" fmla="*/ 21 h 260"/>
              <a:gd name="T26" fmla="*/ 162 w 260"/>
              <a:gd name="T27" fmla="*/ 26 h 260"/>
              <a:gd name="T28" fmla="*/ 166 w 260"/>
              <a:gd name="T29" fmla="*/ 37 h 260"/>
              <a:gd name="T30" fmla="*/ 165 w 260"/>
              <a:gd name="T31" fmla="*/ 43 h 260"/>
              <a:gd name="T32" fmla="*/ 157 w 260"/>
              <a:gd name="T33" fmla="*/ 51 h 260"/>
              <a:gd name="T34" fmla="*/ 150 w 260"/>
              <a:gd name="T35" fmla="*/ 52 h 260"/>
              <a:gd name="T36" fmla="*/ 140 w 260"/>
              <a:gd name="T37" fmla="*/ 48 h 260"/>
              <a:gd name="T38" fmla="*/ 135 w 260"/>
              <a:gd name="T39" fmla="*/ 37 h 260"/>
              <a:gd name="T40" fmla="*/ 136 w 260"/>
              <a:gd name="T41" fmla="*/ 31 h 260"/>
              <a:gd name="T42" fmla="*/ 145 w 260"/>
              <a:gd name="T43" fmla="*/ 22 h 260"/>
              <a:gd name="T44" fmla="*/ 150 w 260"/>
              <a:gd name="T45" fmla="*/ 21 h 260"/>
              <a:gd name="T46" fmla="*/ 98 w 260"/>
              <a:gd name="T47" fmla="*/ 21 h 260"/>
              <a:gd name="T48" fmla="*/ 110 w 260"/>
              <a:gd name="T49" fmla="*/ 26 h 260"/>
              <a:gd name="T50" fmla="*/ 114 w 260"/>
              <a:gd name="T51" fmla="*/ 37 h 260"/>
              <a:gd name="T52" fmla="*/ 113 w 260"/>
              <a:gd name="T53" fmla="*/ 43 h 260"/>
              <a:gd name="T54" fmla="*/ 105 w 260"/>
              <a:gd name="T55" fmla="*/ 51 h 260"/>
              <a:gd name="T56" fmla="*/ 98 w 260"/>
              <a:gd name="T57" fmla="*/ 52 h 260"/>
              <a:gd name="T58" fmla="*/ 88 w 260"/>
              <a:gd name="T59" fmla="*/ 48 h 260"/>
              <a:gd name="T60" fmla="*/ 83 w 260"/>
              <a:gd name="T61" fmla="*/ 37 h 260"/>
              <a:gd name="T62" fmla="*/ 84 w 260"/>
              <a:gd name="T63" fmla="*/ 31 h 260"/>
              <a:gd name="T64" fmla="*/ 93 w 260"/>
              <a:gd name="T65" fmla="*/ 22 h 260"/>
              <a:gd name="T66" fmla="*/ 98 w 260"/>
              <a:gd name="T67" fmla="*/ 21 h 260"/>
              <a:gd name="T68" fmla="*/ 46 w 260"/>
              <a:gd name="T69" fmla="*/ 21 h 260"/>
              <a:gd name="T70" fmla="*/ 58 w 260"/>
              <a:gd name="T71" fmla="*/ 26 h 260"/>
              <a:gd name="T72" fmla="*/ 62 w 260"/>
              <a:gd name="T73" fmla="*/ 37 h 260"/>
              <a:gd name="T74" fmla="*/ 61 w 260"/>
              <a:gd name="T75" fmla="*/ 43 h 260"/>
              <a:gd name="T76" fmla="*/ 53 w 260"/>
              <a:gd name="T77" fmla="*/ 51 h 260"/>
              <a:gd name="T78" fmla="*/ 46 w 260"/>
              <a:gd name="T79" fmla="*/ 52 h 260"/>
              <a:gd name="T80" fmla="*/ 36 w 260"/>
              <a:gd name="T81" fmla="*/ 48 h 260"/>
              <a:gd name="T82" fmla="*/ 31 w 260"/>
              <a:gd name="T83" fmla="*/ 37 h 260"/>
              <a:gd name="T84" fmla="*/ 32 w 260"/>
              <a:gd name="T85" fmla="*/ 31 h 260"/>
              <a:gd name="T86" fmla="*/ 41 w 260"/>
              <a:gd name="T87" fmla="*/ 22 h 260"/>
              <a:gd name="T88" fmla="*/ 46 w 260"/>
              <a:gd name="T89" fmla="*/ 21 h 260"/>
              <a:gd name="T90" fmla="*/ 20 w 260"/>
              <a:gd name="T91" fmla="*/ 239 h 260"/>
              <a:gd name="T92" fmla="*/ 239 w 260"/>
              <a:gd name="T93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60" h="260">
                <a:moveTo>
                  <a:pt x="228" y="0"/>
                </a:moveTo>
                <a:lnTo>
                  <a:pt x="31" y="0"/>
                </a:lnTo>
                <a:lnTo>
                  <a:pt x="31" y="0"/>
                </a:lnTo>
                <a:lnTo>
                  <a:pt x="24" y="2"/>
                </a:lnTo>
                <a:lnTo>
                  <a:pt x="19" y="3"/>
                </a:lnTo>
                <a:lnTo>
                  <a:pt x="14" y="5"/>
                </a:lnTo>
                <a:lnTo>
                  <a:pt x="9" y="9"/>
                </a:lnTo>
                <a:lnTo>
                  <a:pt x="5" y="15"/>
                </a:lnTo>
                <a:lnTo>
                  <a:pt x="2" y="20"/>
                </a:lnTo>
                <a:lnTo>
                  <a:pt x="1" y="25"/>
                </a:lnTo>
                <a:lnTo>
                  <a:pt x="0" y="31"/>
                </a:lnTo>
                <a:lnTo>
                  <a:pt x="0" y="260"/>
                </a:lnTo>
                <a:lnTo>
                  <a:pt x="260" y="260"/>
                </a:lnTo>
                <a:lnTo>
                  <a:pt x="260" y="31"/>
                </a:lnTo>
                <a:lnTo>
                  <a:pt x="260" y="31"/>
                </a:lnTo>
                <a:lnTo>
                  <a:pt x="260" y="25"/>
                </a:lnTo>
                <a:lnTo>
                  <a:pt x="257" y="20"/>
                </a:lnTo>
                <a:lnTo>
                  <a:pt x="254" y="15"/>
                </a:lnTo>
                <a:lnTo>
                  <a:pt x="251" y="9"/>
                </a:lnTo>
                <a:lnTo>
                  <a:pt x="247" y="5"/>
                </a:lnTo>
                <a:lnTo>
                  <a:pt x="241" y="3"/>
                </a:lnTo>
                <a:lnTo>
                  <a:pt x="235" y="2"/>
                </a:lnTo>
                <a:lnTo>
                  <a:pt x="228" y="0"/>
                </a:lnTo>
                <a:lnTo>
                  <a:pt x="228" y="0"/>
                </a:lnTo>
                <a:close/>
                <a:moveTo>
                  <a:pt x="150" y="21"/>
                </a:moveTo>
                <a:lnTo>
                  <a:pt x="150" y="21"/>
                </a:lnTo>
                <a:lnTo>
                  <a:pt x="157" y="22"/>
                </a:lnTo>
                <a:lnTo>
                  <a:pt x="162" y="26"/>
                </a:lnTo>
                <a:lnTo>
                  <a:pt x="165" y="31"/>
                </a:lnTo>
                <a:lnTo>
                  <a:pt x="166" y="37"/>
                </a:lnTo>
                <a:lnTo>
                  <a:pt x="166" y="37"/>
                </a:lnTo>
                <a:lnTo>
                  <a:pt x="165" y="43"/>
                </a:lnTo>
                <a:lnTo>
                  <a:pt x="162" y="48"/>
                </a:lnTo>
                <a:lnTo>
                  <a:pt x="157" y="51"/>
                </a:lnTo>
                <a:lnTo>
                  <a:pt x="150" y="52"/>
                </a:lnTo>
                <a:lnTo>
                  <a:pt x="150" y="52"/>
                </a:lnTo>
                <a:lnTo>
                  <a:pt x="145" y="51"/>
                </a:lnTo>
                <a:lnTo>
                  <a:pt x="140" y="48"/>
                </a:lnTo>
                <a:lnTo>
                  <a:pt x="136" y="43"/>
                </a:lnTo>
                <a:lnTo>
                  <a:pt x="135" y="37"/>
                </a:lnTo>
                <a:lnTo>
                  <a:pt x="135" y="37"/>
                </a:lnTo>
                <a:lnTo>
                  <a:pt x="136" y="31"/>
                </a:lnTo>
                <a:lnTo>
                  <a:pt x="140" y="26"/>
                </a:lnTo>
                <a:lnTo>
                  <a:pt x="145" y="22"/>
                </a:lnTo>
                <a:lnTo>
                  <a:pt x="150" y="21"/>
                </a:lnTo>
                <a:lnTo>
                  <a:pt x="150" y="21"/>
                </a:lnTo>
                <a:close/>
                <a:moveTo>
                  <a:pt x="98" y="21"/>
                </a:moveTo>
                <a:lnTo>
                  <a:pt x="98" y="21"/>
                </a:lnTo>
                <a:lnTo>
                  <a:pt x="105" y="22"/>
                </a:lnTo>
                <a:lnTo>
                  <a:pt x="110" y="26"/>
                </a:lnTo>
                <a:lnTo>
                  <a:pt x="113" y="31"/>
                </a:lnTo>
                <a:lnTo>
                  <a:pt x="114" y="37"/>
                </a:lnTo>
                <a:lnTo>
                  <a:pt x="114" y="37"/>
                </a:lnTo>
                <a:lnTo>
                  <a:pt x="113" y="43"/>
                </a:lnTo>
                <a:lnTo>
                  <a:pt x="110" y="48"/>
                </a:lnTo>
                <a:lnTo>
                  <a:pt x="105" y="51"/>
                </a:lnTo>
                <a:lnTo>
                  <a:pt x="98" y="52"/>
                </a:lnTo>
                <a:lnTo>
                  <a:pt x="98" y="52"/>
                </a:lnTo>
                <a:lnTo>
                  <a:pt x="93" y="51"/>
                </a:lnTo>
                <a:lnTo>
                  <a:pt x="88" y="48"/>
                </a:lnTo>
                <a:lnTo>
                  <a:pt x="84" y="43"/>
                </a:lnTo>
                <a:lnTo>
                  <a:pt x="83" y="37"/>
                </a:lnTo>
                <a:lnTo>
                  <a:pt x="83" y="37"/>
                </a:lnTo>
                <a:lnTo>
                  <a:pt x="84" y="31"/>
                </a:lnTo>
                <a:lnTo>
                  <a:pt x="88" y="26"/>
                </a:lnTo>
                <a:lnTo>
                  <a:pt x="93" y="22"/>
                </a:lnTo>
                <a:lnTo>
                  <a:pt x="98" y="21"/>
                </a:lnTo>
                <a:lnTo>
                  <a:pt x="98" y="21"/>
                </a:lnTo>
                <a:close/>
                <a:moveTo>
                  <a:pt x="46" y="21"/>
                </a:moveTo>
                <a:lnTo>
                  <a:pt x="46" y="21"/>
                </a:lnTo>
                <a:lnTo>
                  <a:pt x="53" y="22"/>
                </a:lnTo>
                <a:lnTo>
                  <a:pt x="58" y="26"/>
                </a:lnTo>
                <a:lnTo>
                  <a:pt x="61" y="31"/>
                </a:lnTo>
                <a:lnTo>
                  <a:pt x="62" y="37"/>
                </a:lnTo>
                <a:lnTo>
                  <a:pt x="62" y="37"/>
                </a:lnTo>
                <a:lnTo>
                  <a:pt x="61" y="43"/>
                </a:lnTo>
                <a:lnTo>
                  <a:pt x="58" y="48"/>
                </a:lnTo>
                <a:lnTo>
                  <a:pt x="53" y="51"/>
                </a:lnTo>
                <a:lnTo>
                  <a:pt x="46" y="52"/>
                </a:lnTo>
                <a:lnTo>
                  <a:pt x="46" y="52"/>
                </a:lnTo>
                <a:lnTo>
                  <a:pt x="41" y="51"/>
                </a:lnTo>
                <a:lnTo>
                  <a:pt x="36" y="48"/>
                </a:lnTo>
                <a:lnTo>
                  <a:pt x="32" y="43"/>
                </a:lnTo>
                <a:lnTo>
                  <a:pt x="31" y="37"/>
                </a:lnTo>
                <a:lnTo>
                  <a:pt x="31" y="37"/>
                </a:lnTo>
                <a:lnTo>
                  <a:pt x="32" y="31"/>
                </a:lnTo>
                <a:lnTo>
                  <a:pt x="36" y="26"/>
                </a:lnTo>
                <a:lnTo>
                  <a:pt x="41" y="22"/>
                </a:lnTo>
                <a:lnTo>
                  <a:pt x="46" y="21"/>
                </a:lnTo>
                <a:lnTo>
                  <a:pt x="46" y="21"/>
                </a:lnTo>
                <a:close/>
                <a:moveTo>
                  <a:pt x="239" y="239"/>
                </a:moveTo>
                <a:lnTo>
                  <a:pt x="20" y="239"/>
                </a:lnTo>
                <a:lnTo>
                  <a:pt x="20" y="73"/>
                </a:lnTo>
                <a:lnTo>
                  <a:pt x="239" y="73"/>
                </a:lnTo>
                <a:lnTo>
                  <a:pt x="239" y="239"/>
                </a:lnTo>
                <a:close/>
              </a:path>
            </a:pathLst>
          </a:custGeom>
          <a:solidFill>
            <a:srgbClr val="68B14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grpSp>
        <p:nvGrpSpPr>
          <p:cNvPr id="17" name="组合 25"/>
          <p:cNvGrpSpPr/>
          <p:nvPr/>
        </p:nvGrpSpPr>
        <p:grpSpPr>
          <a:xfrm>
            <a:off x="339160" y="1356997"/>
            <a:ext cx="2340540" cy="2273582"/>
            <a:chOff x="6702950" y="1672649"/>
            <a:chExt cx="1868556" cy="1769508"/>
          </a:xfrm>
          <a:noFill/>
        </p:grpSpPr>
        <p:sp>
          <p:nvSpPr>
            <p:cNvPr id="18" name="圆角矩形 17"/>
            <p:cNvSpPr/>
            <p:nvPr/>
          </p:nvSpPr>
          <p:spPr bwMode="auto">
            <a:xfrm>
              <a:off x="6702950" y="1672649"/>
              <a:ext cx="1868556" cy="1205723"/>
            </a:xfrm>
            <a:prstGeom prst="roundRect">
              <a:avLst>
                <a:gd name="adj" fmla="val 0"/>
              </a:avLst>
            </a:prstGeom>
            <a:grpFill/>
            <a:ln w="63500">
              <a:solidFill>
                <a:srgbClr val="98948F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19" name="流程图: 终止 27"/>
            <p:cNvSpPr/>
            <p:nvPr/>
          </p:nvSpPr>
          <p:spPr bwMode="auto">
            <a:xfrm>
              <a:off x="7187228" y="3420557"/>
              <a:ext cx="900000" cy="21600"/>
            </a:xfrm>
            <a:prstGeom prst="flowChartTerminator">
              <a:avLst/>
            </a:prstGeom>
            <a:solidFill>
              <a:srgbClr val="98948F"/>
            </a:solidFill>
            <a:ln w="63500">
              <a:solidFill>
                <a:srgbClr val="98948F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20" name="直接连接符 28"/>
            <p:cNvCxnSpPr>
              <a:stCxn id="18" idx="2"/>
              <a:endCxn id="19" idx="2"/>
            </p:cNvCxnSpPr>
            <p:nvPr/>
          </p:nvCxnSpPr>
          <p:spPr>
            <a:xfrm>
              <a:off x="7637228" y="2878372"/>
              <a:ext cx="0" cy="563785"/>
            </a:xfrm>
            <a:prstGeom prst="line">
              <a:avLst/>
            </a:prstGeom>
            <a:grpFill/>
            <a:ln w="63500">
              <a:solidFill>
                <a:srgbClr val="98948F"/>
              </a:solidFill>
            </a:ln>
            <a:effectLst/>
          </p:spPr>
        </p:cxnSp>
      </p:grpSp>
      <p:sp>
        <p:nvSpPr>
          <p:cNvPr id="25" name="流程图: 终止 29"/>
          <p:cNvSpPr/>
          <p:nvPr/>
        </p:nvSpPr>
        <p:spPr bwMode="auto">
          <a:xfrm>
            <a:off x="840597" y="2709088"/>
            <a:ext cx="1296000" cy="21600"/>
          </a:xfrm>
          <a:prstGeom prst="flowChartTerminator">
            <a:avLst/>
          </a:prstGeom>
          <a:solidFill>
            <a:srgbClr val="E78638"/>
          </a:solidFill>
          <a:ln w="63500">
            <a:solidFill>
              <a:schemeClr val="accent6">
                <a:lumMod val="75000"/>
              </a:schemeClr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4689" y="1830275"/>
            <a:ext cx="1098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冬青黑体简体中文 W3" panose="020B0300000000000000" pitchFamily="34" charset="-122"/>
              </a:rPr>
              <a:t>&lt;/&gt;</a:t>
            </a:r>
          </a:p>
          <a:p>
            <a:pPr algn="ctr"/>
            <a:r>
              <a: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代码</a:t>
            </a:r>
          </a:p>
        </p:txBody>
      </p:sp>
      <p:sp>
        <p:nvSpPr>
          <p:cNvPr id="27" name="Freeform 392"/>
          <p:cNvSpPr>
            <a:spLocks noEditPoints="1"/>
          </p:cNvSpPr>
          <p:nvPr/>
        </p:nvSpPr>
        <p:spPr bwMode="auto">
          <a:xfrm>
            <a:off x="3144663" y="210680"/>
            <a:ext cx="809357" cy="479104"/>
          </a:xfrm>
          <a:custGeom>
            <a:avLst/>
            <a:gdLst>
              <a:gd name="T0" fmla="*/ 42 w 174"/>
              <a:gd name="T1" fmla="*/ 0 h 103"/>
              <a:gd name="T2" fmla="*/ 134 w 174"/>
              <a:gd name="T3" fmla="*/ 0 h 103"/>
              <a:gd name="T4" fmla="*/ 174 w 174"/>
              <a:gd name="T5" fmla="*/ 57 h 103"/>
              <a:gd name="T6" fmla="*/ 163 w 174"/>
              <a:gd name="T7" fmla="*/ 57 h 103"/>
              <a:gd name="T8" fmla="*/ 163 w 174"/>
              <a:gd name="T9" fmla="*/ 94 h 103"/>
              <a:gd name="T10" fmla="*/ 174 w 174"/>
              <a:gd name="T11" fmla="*/ 94 h 103"/>
              <a:gd name="T12" fmla="*/ 174 w 174"/>
              <a:gd name="T13" fmla="*/ 103 h 103"/>
              <a:gd name="T14" fmla="*/ 0 w 174"/>
              <a:gd name="T15" fmla="*/ 103 h 103"/>
              <a:gd name="T16" fmla="*/ 0 w 174"/>
              <a:gd name="T17" fmla="*/ 94 h 103"/>
              <a:gd name="T18" fmla="*/ 12 w 174"/>
              <a:gd name="T19" fmla="*/ 94 h 103"/>
              <a:gd name="T20" fmla="*/ 12 w 174"/>
              <a:gd name="T21" fmla="*/ 62 h 103"/>
              <a:gd name="T22" fmla="*/ 5 w 174"/>
              <a:gd name="T23" fmla="*/ 62 h 103"/>
              <a:gd name="T24" fmla="*/ 0 w 174"/>
              <a:gd name="T25" fmla="*/ 53 h 103"/>
              <a:gd name="T26" fmla="*/ 42 w 174"/>
              <a:gd name="T27" fmla="*/ 0 h 103"/>
              <a:gd name="T28" fmla="*/ 42 w 174"/>
              <a:gd name="T29" fmla="*/ 0 h 103"/>
              <a:gd name="T30" fmla="*/ 150 w 174"/>
              <a:gd name="T31" fmla="*/ 94 h 103"/>
              <a:gd name="T32" fmla="*/ 150 w 174"/>
              <a:gd name="T33" fmla="*/ 57 h 103"/>
              <a:gd name="T34" fmla="*/ 101 w 174"/>
              <a:gd name="T35" fmla="*/ 57 h 103"/>
              <a:gd name="T36" fmla="*/ 101 w 174"/>
              <a:gd name="T37" fmla="*/ 94 h 103"/>
              <a:gd name="T38" fmla="*/ 108 w 174"/>
              <a:gd name="T39" fmla="*/ 94 h 103"/>
              <a:gd name="T40" fmla="*/ 108 w 174"/>
              <a:gd name="T41" fmla="*/ 61 h 103"/>
              <a:gd name="T42" fmla="*/ 128 w 174"/>
              <a:gd name="T43" fmla="*/ 61 h 103"/>
              <a:gd name="T44" fmla="*/ 128 w 174"/>
              <a:gd name="T45" fmla="*/ 94 h 103"/>
              <a:gd name="T46" fmla="*/ 150 w 174"/>
              <a:gd name="T47" fmla="*/ 94 h 103"/>
              <a:gd name="T48" fmla="*/ 150 w 174"/>
              <a:gd name="T49" fmla="*/ 94 h 103"/>
              <a:gd name="T50" fmla="*/ 88 w 174"/>
              <a:gd name="T51" fmla="*/ 94 h 103"/>
              <a:gd name="T52" fmla="*/ 88 w 174"/>
              <a:gd name="T53" fmla="*/ 57 h 103"/>
              <a:gd name="T54" fmla="*/ 84 w 174"/>
              <a:gd name="T55" fmla="*/ 57 h 103"/>
              <a:gd name="T56" fmla="*/ 49 w 174"/>
              <a:gd name="T57" fmla="*/ 11 h 103"/>
              <a:gd name="T58" fmla="*/ 18 w 174"/>
              <a:gd name="T59" fmla="*/ 50 h 103"/>
              <a:gd name="T60" fmla="*/ 20 w 174"/>
              <a:gd name="T61" fmla="*/ 50 h 103"/>
              <a:gd name="T62" fmla="*/ 25 w 174"/>
              <a:gd name="T63" fmla="*/ 50 h 103"/>
              <a:gd name="T64" fmla="*/ 25 w 174"/>
              <a:gd name="T65" fmla="*/ 94 h 103"/>
              <a:gd name="T66" fmla="*/ 88 w 174"/>
              <a:gd name="T67" fmla="*/ 94 h 103"/>
              <a:gd name="T68" fmla="*/ 88 w 174"/>
              <a:gd name="T69" fmla="*/ 94 h 103"/>
              <a:gd name="T70" fmla="*/ 44 w 174"/>
              <a:gd name="T71" fmla="*/ 57 h 103"/>
              <a:gd name="T72" fmla="*/ 44 w 174"/>
              <a:gd name="T73" fmla="*/ 83 h 103"/>
              <a:gd name="T74" fmla="*/ 60 w 174"/>
              <a:gd name="T75" fmla="*/ 83 h 103"/>
              <a:gd name="T76" fmla="*/ 60 w 174"/>
              <a:gd name="T77" fmla="*/ 57 h 103"/>
              <a:gd name="T78" fmla="*/ 44 w 174"/>
              <a:gd name="T79" fmla="*/ 5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4" h="103">
                <a:moveTo>
                  <a:pt x="42" y="0"/>
                </a:moveTo>
                <a:lnTo>
                  <a:pt x="134" y="0"/>
                </a:lnTo>
                <a:lnTo>
                  <a:pt x="174" y="57"/>
                </a:lnTo>
                <a:lnTo>
                  <a:pt x="163" y="57"/>
                </a:lnTo>
                <a:lnTo>
                  <a:pt x="163" y="94"/>
                </a:lnTo>
                <a:lnTo>
                  <a:pt x="174" y="94"/>
                </a:lnTo>
                <a:lnTo>
                  <a:pt x="174" y="103"/>
                </a:lnTo>
                <a:lnTo>
                  <a:pt x="0" y="103"/>
                </a:lnTo>
                <a:lnTo>
                  <a:pt x="0" y="94"/>
                </a:lnTo>
                <a:lnTo>
                  <a:pt x="12" y="94"/>
                </a:lnTo>
                <a:lnTo>
                  <a:pt x="12" y="62"/>
                </a:lnTo>
                <a:lnTo>
                  <a:pt x="5" y="62"/>
                </a:lnTo>
                <a:lnTo>
                  <a:pt x="0" y="53"/>
                </a:lnTo>
                <a:lnTo>
                  <a:pt x="42" y="0"/>
                </a:lnTo>
                <a:lnTo>
                  <a:pt x="42" y="0"/>
                </a:lnTo>
                <a:close/>
                <a:moveTo>
                  <a:pt x="150" y="94"/>
                </a:moveTo>
                <a:lnTo>
                  <a:pt x="150" y="57"/>
                </a:lnTo>
                <a:lnTo>
                  <a:pt x="101" y="57"/>
                </a:lnTo>
                <a:lnTo>
                  <a:pt x="101" y="94"/>
                </a:lnTo>
                <a:lnTo>
                  <a:pt x="108" y="94"/>
                </a:lnTo>
                <a:lnTo>
                  <a:pt x="108" y="61"/>
                </a:lnTo>
                <a:lnTo>
                  <a:pt x="128" y="61"/>
                </a:lnTo>
                <a:lnTo>
                  <a:pt x="128" y="94"/>
                </a:lnTo>
                <a:lnTo>
                  <a:pt x="150" y="94"/>
                </a:lnTo>
                <a:lnTo>
                  <a:pt x="150" y="94"/>
                </a:lnTo>
                <a:close/>
                <a:moveTo>
                  <a:pt x="88" y="94"/>
                </a:moveTo>
                <a:lnTo>
                  <a:pt x="88" y="57"/>
                </a:lnTo>
                <a:lnTo>
                  <a:pt x="84" y="57"/>
                </a:lnTo>
                <a:lnTo>
                  <a:pt x="49" y="11"/>
                </a:lnTo>
                <a:lnTo>
                  <a:pt x="18" y="50"/>
                </a:lnTo>
                <a:lnTo>
                  <a:pt x="20" y="50"/>
                </a:lnTo>
                <a:lnTo>
                  <a:pt x="25" y="50"/>
                </a:lnTo>
                <a:lnTo>
                  <a:pt x="25" y="94"/>
                </a:lnTo>
                <a:lnTo>
                  <a:pt x="88" y="94"/>
                </a:lnTo>
                <a:lnTo>
                  <a:pt x="88" y="94"/>
                </a:lnTo>
                <a:close/>
                <a:moveTo>
                  <a:pt x="44" y="57"/>
                </a:moveTo>
                <a:lnTo>
                  <a:pt x="44" y="83"/>
                </a:lnTo>
                <a:lnTo>
                  <a:pt x="60" y="83"/>
                </a:lnTo>
                <a:lnTo>
                  <a:pt x="60" y="57"/>
                </a:lnTo>
                <a:lnTo>
                  <a:pt x="44" y="57"/>
                </a:lnTo>
                <a:close/>
              </a:path>
            </a:pathLst>
          </a:custGeom>
          <a:solidFill>
            <a:srgbClr val="98948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83981" y="670590"/>
            <a:ext cx="7617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镜像仓库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3351537" y="725643"/>
            <a:ext cx="553357" cy="631354"/>
            <a:chOff x="3876191" y="458589"/>
            <a:chExt cx="626659" cy="912594"/>
          </a:xfrm>
        </p:grpSpPr>
        <p:sp>
          <p:nvSpPr>
            <p:cNvPr id="29" name="文本框 28"/>
            <p:cNvSpPr txBox="1"/>
            <p:nvPr/>
          </p:nvSpPr>
          <p:spPr>
            <a:xfrm>
              <a:off x="3876191" y="926305"/>
              <a:ext cx="626659" cy="444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rgbClr val="E78638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冬青黑体简体中文 W6"/>
                </a:rPr>
                <a:t>镜像</a:t>
              </a:r>
            </a:p>
          </p:txBody>
        </p:sp>
        <p:sp>
          <p:nvSpPr>
            <p:cNvPr id="30" name="Freeform 308"/>
            <p:cNvSpPr>
              <a:spLocks noEditPoints="1"/>
            </p:cNvSpPr>
            <p:nvPr/>
          </p:nvSpPr>
          <p:spPr bwMode="auto">
            <a:xfrm>
              <a:off x="3912421" y="458589"/>
              <a:ext cx="581148" cy="536504"/>
            </a:xfrm>
            <a:custGeom>
              <a:avLst/>
              <a:gdLst>
                <a:gd name="T0" fmla="*/ 51 w 157"/>
                <a:gd name="T1" fmla="*/ 114 h 153"/>
                <a:gd name="T2" fmla="*/ 69 w 157"/>
                <a:gd name="T3" fmla="*/ 153 h 153"/>
                <a:gd name="T4" fmla="*/ 90 w 157"/>
                <a:gd name="T5" fmla="*/ 114 h 153"/>
                <a:gd name="T6" fmla="*/ 51 w 157"/>
                <a:gd name="T7" fmla="*/ 77 h 153"/>
                <a:gd name="T8" fmla="*/ 66 w 157"/>
                <a:gd name="T9" fmla="*/ 0 h 153"/>
                <a:gd name="T10" fmla="*/ 73 w 157"/>
                <a:gd name="T11" fmla="*/ 0 h 153"/>
                <a:gd name="T12" fmla="*/ 88 w 157"/>
                <a:gd name="T13" fmla="*/ 6 h 153"/>
                <a:gd name="T14" fmla="*/ 99 w 157"/>
                <a:gd name="T15" fmla="*/ 15 h 153"/>
                <a:gd name="T16" fmla="*/ 104 w 157"/>
                <a:gd name="T17" fmla="*/ 28 h 153"/>
                <a:gd name="T18" fmla="*/ 106 w 157"/>
                <a:gd name="T19" fmla="*/ 35 h 153"/>
                <a:gd name="T20" fmla="*/ 117 w 157"/>
                <a:gd name="T21" fmla="*/ 33 h 153"/>
                <a:gd name="T22" fmla="*/ 126 w 157"/>
                <a:gd name="T23" fmla="*/ 35 h 153"/>
                <a:gd name="T24" fmla="*/ 141 w 157"/>
                <a:gd name="T25" fmla="*/ 39 h 153"/>
                <a:gd name="T26" fmla="*/ 152 w 157"/>
                <a:gd name="T27" fmla="*/ 48 h 153"/>
                <a:gd name="T28" fmla="*/ 157 w 157"/>
                <a:gd name="T29" fmla="*/ 61 h 153"/>
                <a:gd name="T30" fmla="*/ 157 w 157"/>
                <a:gd name="T31" fmla="*/ 68 h 153"/>
                <a:gd name="T32" fmla="*/ 156 w 157"/>
                <a:gd name="T33" fmla="*/ 81 h 153"/>
                <a:gd name="T34" fmla="*/ 146 w 157"/>
                <a:gd name="T35" fmla="*/ 92 h 153"/>
                <a:gd name="T36" fmla="*/ 135 w 157"/>
                <a:gd name="T37" fmla="*/ 99 h 153"/>
                <a:gd name="T38" fmla="*/ 121 w 157"/>
                <a:gd name="T39" fmla="*/ 103 h 153"/>
                <a:gd name="T40" fmla="*/ 101 w 157"/>
                <a:gd name="T41" fmla="*/ 64 h 153"/>
                <a:gd name="T42" fmla="*/ 38 w 157"/>
                <a:gd name="T43" fmla="*/ 103 h 153"/>
                <a:gd name="T44" fmla="*/ 36 w 157"/>
                <a:gd name="T45" fmla="*/ 103 h 153"/>
                <a:gd name="T46" fmla="*/ 22 w 157"/>
                <a:gd name="T47" fmla="*/ 99 h 153"/>
                <a:gd name="T48" fmla="*/ 11 w 157"/>
                <a:gd name="T49" fmla="*/ 92 h 153"/>
                <a:gd name="T50" fmla="*/ 3 w 157"/>
                <a:gd name="T51" fmla="*/ 81 h 153"/>
                <a:gd name="T52" fmla="*/ 0 w 157"/>
                <a:gd name="T53" fmla="*/ 68 h 153"/>
                <a:gd name="T54" fmla="*/ 2 w 157"/>
                <a:gd name="T55" fmla="*/ 57 h 153"/>
                <a:gd name="T56" fmla="*/ 14 w 157"/>
                <a:gd name="T57" fmla="*/ 41 h 153"/>
                <a:gd name="T58" fmla="*/ 25 w 157"/>
                <a:gd name="T59" fmla="*/ 35 h 153"/>
                <a:gd name="T60" fmla="*/ 25 w 157"/>
                <a:gd name="T61" fmla="*/ 35 h 153"/>
                <a:gd name="T62" fmla="*/ 29 w 157"/>
                <a:gd name="T63" fmla="*/ 22 h 153"/>
                <a:gd name="T64" fmla="*/ 36 w 157"/>
                <a:gd name="T65" fmla="*/ 11 h 153"/>
                <a:gd name="T66" fmla="*/ 49 w 157"/>
                <a:gd name="T67" fmla="*/ 4 h 153"/>
                <a:gd name="T68" fmla="*/ 66 w 157"/>
                <a:gd name="T6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7" h="153">
                  <a:moveTo>
                    <a:pt x="51" y="77"/>
                  </a:moveTo>
                  <a:lnTo>
                    <a:pt x="51" y="114"/>
                  </a:lnTo>
                  <a:lnTo>
                    <a:pt x="31" y="114"/>
                  </a:lnTo>
                  <a:lnTo>
                    <a:pt x="69" y="153"/>
                  </a:lnTo>
                  <a:lnTo>
                    <a:pt x="108" y="114"/>
                  </a:lnTo>
                  <a:lnTo>
                    <a:pt x="90" y="114"/>
                  </a:lnTo>
                  <a:lnTo>
                    <a:pt x="90" y="77"/>
                  </a:lnTo>
                  <a:lnTo>
                    <a:pt x="51" y="77"/>
                  </a:lnTo>
                  <a:lnTo>
                    <a:pt x="51" y="77"/>
                  </a:lnTo>
                  <a:close/>
                  <a:moveTo>
                    <a:pt x="66" y="0"/>
                  </a:moveTo>
                  <a:lnTo>
                    <a:pt x="66" y="0"/>
                  </a:lnTo>
                  <a:lnTo>
                    <a:pt x="73" y="0"/>
                  </a:lnTo>
                  <a:lnTo>
                    <a:pt x="80" y="4"/>
                  </a:lnTo>
                  <a:lnTo>
                    <a:pt x="88" y="6"/>
                  </a:lnTo>
                  <a:lnTo>
                    <a:pt x="93" y="11"/>
                  </a:lnTo>
                  <a:lnTo>
                    <a:pt x="99" y="15"/>
                  </a:lnTo>
                  <a:lnTo>
                    <a:pt x="102" y="22"/>
                  </a:lnTo>
                  <a:lnTo>
                    <a:pt x="104" y="28"/>
                  </a:lnTo>
                  <a:lnTo>
                    <a:pt x="106" y="35"/>
                  </a:lnTo>
                  <a:lnTo>
                    <a:pt x="106" y="35"/>
                  </a:lnTo>
                  <a:lnTo>
                    <a:pt x="106" y="35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26" y="35"/>
                  </a:lnTo>
                  <a:lnTo>
                    <a:pt x="134" y="37"/>
                  </a:lnTo>
                  <a:lnTo>
                    <a:pt x="141" y="39"/>
                  </a:lnTo>
                  <a:lnTo>
                    <a:pt x="146" y="44"/>
                  </a:lnTo>
                  <a:lnTo>
                    <a:pt x="152" y="48"/>
                  </a:lnTo>
                  <a:lnTo>
                    <a:pt x="156" y="55"/>
                  </a:lnTo>
                  <a:lnTo>
                    <a:pt x="157" y="61"/>
                  </a:lnTo>
                  <a:lnTo>
                    <a:pt x="157" y="68"/>
                  </a:lnTo>
                  <a:lnTo>
                    <a:pt x="157" y="68"/>
                  </a:lnTo>
                  <a:lnTo>
                    <a:pt x="157" y="74"/>
                  </a:lnTo>
                  <a:lnTo>
                    <a:pt x="156" y="81"/>
                  </a:lnTo>
                  <a:lnTo>
                    <a:pt x="152" y="86"/>
                  </a:lnTo>
                  <a:lnTo>
                    <a:pt x="146" y="92"/>
                  </a:lnTo>
                  <a:lnTo>
                    <a:pt x="141" y="96"/>
                  </a:lnTo>
                  <a:lnTo>
                    <a:pt x="135" y="99"/>
                  </a:lnTo>
                  <a:lnTo>
                    <a:pt x="128" y="101"/>
                  </a:lnTo>
                  <a:lnTo>
                    <a:pt x="121" y="103"/>
                  </a:lnTo>
                  <a:lnTo>
                    <a:pt x="101" y="103"/>
                  </a:lnTo>
                  <a:lnTo>
                    <a:pt x="101" y="64"/>
                  </a:lnTo>
                  <a:lnTo>
                    <a:pt x="38" y="64"/>
                  </a:lnTo>
                  <a:lnTo>
                    <a:pt x="38" y="103"/>
                  </a:lnTo>
                  <a:lnTo>
                    <a:pt x="36" y="103"/>
                  </a:lnTo>
                  <a:lnTo>
                    <a:pt x="36" y="103"/>
                  </a:lnTo>
                  <a:lnTo>
                    <a:pt x="29" y="101"/>
                  </a:lnTo>
                  <a:lnTo>
                    <a:pt x="22" y="99"/>
                  </a:lnTo>
                  <a:lnTo>
                    <a:pt x="16" y="96"/>
                  </a:lnTo>
                  <a:lnTo>
                    <a:pt x="11" y="92"/>
                  </a:lnTo>
                  <a:lnTo>
                    <a:pt x="7" y="86"/>
                  </a:lnTo>
                  <a:lnTo>
                    <a:pt x="3" y="81"/>
                  </a:lnTo>
                  <a:lnTo>
                    <a:pt x="2" y="7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57"/>
                  </a:lnTo>
                  <a:lnTo>
                    <a:pt x="7" y="48"/>
                  </a:lnTo>
                  <a:lnTo>
                    <a:pt x="14" y="41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28"/>
                  </a:lnTo>
                  <a:lnTo>
                    <a:pt x="29" y="22"/>
                  </a:lnTo>
                  <a:lnTo>
                    <a:pt x="33" y="15"/>
                  </a:lnTo>
                  <a:lnTo>
                    <a:pt x="36" y="11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78638"/>
            </a:solidFill>
            <a:ln w="2857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160028" y="4110871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Code</a:t>
            </a:r>
            <a:endParaRPr kumimoji="1" lang="zh-CN" altLang="en-US" sz="1400" b="1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89176" y="4110871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Build</a:t>
            </a:r>
            <a:endParaRPr kumimoji="1" lang="zh-CN" altLang="en-US" sz="1400" b="1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/>
            </a:endParaRPr>
          </a:p>
        </p:txBody>
      </p:sp>
      <p:sp>
        <p:nvSpPr>
          <p:cNvPr id="55" name="Freeform 471"/>
          <p:cNvSpPr>
            <a:spLocks noEditPoints="1"/>
          </p:cNvSpPr>
          <p:nvPr/>
        </p:nvSpPr>
        <p:spPr bwMode="auto">
          <a:xfrm>
            <a:off x="7837721" y="1156108"/>
            <a:ext cx="774562" cy="480571"/>
          </a:xfrm>
          <a:custGeom>
            <a:avLst/>
            <a:gdLst>
              <a:gd name="T0" fmla="*/ 139 w 148"/>
              <a:gd name="T1" fmla="*/ 0 h 124"/>
              <a:gd name="T2" fmla="*/ 148 w 148"/>
              <a:gd name="T3" fmla="*/ 5 h 124"/>
              <a:gd name="T4" fmla="*/ 148 w 148"/>
              <a:gd name="T5" fmla="*/ 18 h 124"/>
              <a:gd name="T6" fmla="*/ 148 w 148"/>
              <a:gd name="T7" fmla="*/ 86 h 124"/>
              <a:gd name="T8" fmla="*/ 147 w 148"/>
              <a:gd name="T9" fmla="*/ 91 h 124"/>
              <a:gd name="T10" fmla="*/ 128 w 148"/>
              <a:gd name="T11" fmla="*/ 95 h 124"/>
              <a:gd name="T12" fmla="*/ 134 w 148"/>
              <a:gd name="T13" fmla="*/ 86 h 124"/>
              <a:gd name="T14" fmla="*/ 134 w 148"/>
              <a:gd name="T15" fmla="*/ 14 h 124"/>
              <a:gd name="T16" fmla="*/ 130 w 148"/>
              <a:gd name="T17" fmla="*/ 9 h 124"/>
              <a:gd name="T18" fmla="*/ 42 w 148"/>
              <a:gd name="T19" fmla="*/ 9 h 124"/>
              <a:gd name="T20" fmla="*/ 33 w 148"/>
              <a:gd name="T21" fmla="*/ 51 h 124"/>
              <a:gd name="T22" fmla="*/ 33 w 148"/>
              <a:gd name="T23" fmla="*/ 35 h 124"/>
              <a:gd name="T24" fmla="*/ 31 w 148"/>
              <a:gd name="T25" fmla="*/ 33 h 124"/>
              <a:gd name="T26" fmla="*/ 27 w 148"/>
              <a:gd name="T27" fmla="*/ 51 h 124"/>
              <a:gd name="T28" fmla="*/ 24 w 148"/>
              <a:gd name="T29" fmla="*/ 9 h 124"/>
              <a:gd name="T30" fmla="*/ 29 w 148"/>
              <a:gd name="T31" fmla="*/ 0 h 124"/>
              <a:gd name="T32" fmla="*/ 47 w 148"/>
              <a:gd name="T33" fmla="*/ 0 h 124"/>
              <a:gd name="T34" fmla="*/ 132 w 148"/>
              <a:gd name="T35" fmla="*/ 0 h 124"/>
              <a:gd name="T36" fmla="*/ 9 w 148"/>
              <a:gd name="T37" fmla="*/ 112 h 124"/>
              <a:gd name="T38" fmla="*/ 38 w 148"/>
              <a:gd name="T39" fmla="*/ 112 h 124"/>
              <a:gd name="T40" fmla="*/ 2 w 148"/>
              <a:gd name="T41" fmla="*/ 69 h 124"/>
              <a:gd name="T42" fmla="*/ 0 w 148"/>
              <a:gd name="T43" fmla="*/ 79 h 124"/>
              <a:gd name="T44" fmla="*/ 33 w 148"/>
              <a:gd name="T45" fmla="*/ 110 h 124"/>
              <a:gd name="T46" fmla="*/ 36 w 148"/>
              <a:gd name="T47" fmla="*/ 99 h 124"/>
              <a:gd name="T48" fmla="*/ 35 w 148"/>
              <a:gd name="T49" fmla="*/ 88 h 124"/>
              <a:gd name="T50" fmla="*/ 27 w 148"/>
              <a:gd name="T51" fmla="*/ 57 h 124"/>
              <a:gd name="T52" fmla="*/ 25 w 148"/>
              <a:gd name="T53" fmla="*/ 73 h 124"/>
              <a:gd name="T54" fmla="*/ 16 w 148"/>
              <a:gd name="T55" fmla="*/ 53 h 124"/>
              <a:gd name="T56" fmla="*/ 125 w 148"/>
              <a:gd name="T57" fmla="*/ 106 h 124"/>
              <a:gd name="T58" fmla="*/ 126 w 148"/>
              <a:gd name="T59" fmla="*/ 115 h 124"/>
              <a:gd name="T60" fmla="*/ 103 w 148"/>
              <a:gd name="T61" fmla="*/ 40 h 124"/>
              <a:gd name="T62" fmla="*/ 97 w 148"/>
              <a:gd name="T63" fmla="*/ 40 h 124"/>
              <a:gd name="T64" fmla="*/ 93 w 148"/>
              <a:gd name="T65" fmla="*/ 75 h 124"/>
              <a:gd name="T66" fmla="*/ 88 w 148"/>
              <a:gd name="T67" fmla="*/ 68 h 124"/>
              <a:gd name="T68" fmla="*/ 93 w 148"/>
              <a:gd name="T69" fmla="*/ 101 h 124"/>
              <a:gd name="T70" fmla="*/ 117 w 148"/>
              <a:gd name="T71" fmla="*/ 104 h 124"/>
              <a:gd name="T72" fmla="*/ 125 w 148"/>
              <a:gd name="T73" fmla="*/ 75 h 124"/>
              <a:gd name="T74" fmla="*/ 121 w 148"/>
              <a:gd name="T75" fmla="*/ 73 h 124"/>
              <a:gd name="T76" fmla="*/ 117 w 148"/>
              <a:gd name="T77" fmla="*/ 68 h 124"/>
              <a:gd name="T78" fmla="*/ 114 w 148"/>
              <a:gd name="T79" fmla="*/ 69 h 124"/>
              <a:gd name="T80" fmla="*/ 114 w 148"/>
              <a:gd name="T81" fmla="*/ 62 h 124"/>
              <a:gd name="T82" fmla="*/ 106 w 148"/>
              <a:gd name="T83" fmla="*/ 66 h 124"/>
              <a:gd name="T84" fmla="*/ 104 w 148"/>
              <a:gd name="T85" fmla="*/ 66 h 124"/>
              <a:gd name="T86" fmla="*/ 103 w 148"/>
              <a:gd name="T87" fmla="*/ 40 h 124"/>
              <a:gd name="T88" fmla="*/ 82 w 148"/>
              <a:gd name="T89" fmla="*/ 86 h 124"/>
              <a:gd name="T90" fmla="*/ 42 w 148"/>
              <a:gd name="T91" fmla="*/ 88 h 124"/>
              <a:gd name="T92" fmla="*/ 84 w 148"/>
              <a:gd name="T93" fmla="*/ 9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" h="124">
                <a:moveTo>
                  <a:pt x="132" y="0"/>
                </a:moveTo>
                <a:lnTo>
                  <a:pt x="139" y="0"/>
                </a:lnTo>
                <a:lnTo>
                  <a:pt x="139" y="0"/>
                </a:lnTo>
                <a:lnTo>
                  <a:pt x="143" y="0"/>
                </a:lnTo>
                <a:lnTo>
                  <a:pt x="147" y="2"/>
                </a:lnTo>
                <a:lnTo>
                  <a:pt x="148" y="5"/>
                </a:lnTo>
                <a:lnTo>
                  <a:pt x="148" y="9"/>
                </a:lnTo>
                <a:lnTo>
                  <a:pt x="148" y="11"/>
                </a:lnTo>
                <a:lnTo>
                  <a:pt x="148" y="18"/>
                </a:lnTo>
                <a:lnTo>
                  <a:pt x="148" y="57"/>
                </a:lnTo>
                <a:lnTo>
                  <a:pt x="148" y="77"/>
                </a:lnTo>
                <a:lnTo>
                  <a:pt x="148" y="86"/>
                </a:lnTo>
                <a:lnTo>
                  <a:pt x="148" y="86"/>
                </a:lnTo>
                <a:lnTo>
                  <a:pt x="148" y="90"/>
                </a:lnTo>
                <a:lnTo>
                  <a:pt x="147" y="91"/>
                </a:lnTo>
                <a:lnTo>
                  <a:pt x="143" y="93"/>
                </a:lnTo>
                <a:lnTo>
                  <a:pt x="139" y="95"/>
                </a:lnTo>
                <a:lnTo>
                  <a:pt x="128" y="95"/>
                </a:lnTo>
                <a:lnTo>
                  <a:pt x="128" y="95"/>
                </a:lnTo>
                <a:lnTo>
                  <a:pt x="130" y="86"/>
                </a:lnTo>
                <a:lnTo>
                  <a:pt x="134" y="86"/>
                </a:lnTo>
                <a:lnTo>
                  <a:pt x="134" y="77"/>
                </a:lnTo>
                <a:lnTo>
                  <a:pt x="134" y="62"/>
                </a:lnTo>
                <a:lnTo>
                  <a:pt x="134" y="14"/>
                </a:lnTo>
                <a:lnTo>
                  <a:pt x="134" y="11"/>
                </a:lnTo>
                <a:lnTo>
                  <a:pt x="134" y="9"/>
                </a:lnTo>
                <a:lnTo>
                  <a:pt x="130" y="9"/>
                </a:lnTo>
                <a:lnTo>
                  <a:pt x="128" y="9"/>
                </a:lnTo>
                <a:lnTo>
                  <a:pt x="47" y="9"/>
                </a:lnTo>
                <a:lnTo>
                  <a:pt x="42" y="9"/>
                </a:lnTo>
                <a:lnTo>
                  <a:pt x="35" y="9"/>
                </a:lnTo>
                <a:lnTo>
                  <a:pt x="35" y="51"/>
                </a:lnTo>
                <a:lnTo>
                  <a:pt x="33" y="51"/>
                </a:lnTo>
                <a:lnTo>
                  <a:pt x="33" y="35"/>
                </a:lnTo>
                <a:lnTo>
                  <a:pt x="33" y="35"/>
                </a:lnTo>
                <a:lnTo>
                  <a:pt x="33" y="35"/>
                </a:lnTo>
                <a:lnTo>
                  <a:pt x="31" y="33"/>
                </a:lnTo>
                <a:lnTo>
                  <a:pt x="31" y="33"/>
                </a:lnTo>
                <a:lnTo>
                  <a:pt x="31" y="33"/>
                </a:lnTo>
                <a:lnTo>
                  <a:pt x="29" y="35"/>
                </a:lnTo>
                <a:lnTo>
                  <a:pt x="27" y="35"/>
                </a:lnTo>
                <a:lnTo>
                  <a:pt x="27" y="51"/>
                </a:lnTo>
                <a:lnTo>
                  <a:pt x="24" y="51"/>
                </a:lnTo>
                <a:lnTo>
                  <a:pt x="24" y="9"/>
                </a:lnTo>
                <a:lnTo>
                  <a:pt x="24" y="9"/>
                </a:lnTo>
                <a:lnTo>
                  <a:pt x="25" y="5"/>
                </a:lnTo>
                <a:lnTo>
                  <a:pt x="27" y="2"/>
                </a:lnTo>
                <a:lnTo>
                  <a:pt x="29" y="0"/>
                </a:lnTo>
                <a:lnTo>
                  <a:pt x="33" y="0"/>
                </a:lnTo>
                <a:lnTo>
                  <a:pt x="42" y="0"/>
                </a:lnTo>
                <a:lnTo>
                  <a:pt x="47" y="0"/>
                </a:lnTo>
                <a:lnTo>
                  <a:pt x="128" y="0"/>
                </a:lnTo>
                <a:lnTo>
                  <a:pt x="130" y="0"/>
                </a:lnTo>
                <a:lnTo>
                  <a:pt x="132" y="0"/>
                </a:lnTo>
                <a:lnTo>
                  <a:pt x="132" y="0"/>
                </a:lnTo>
                <a:close/>
                <a:moveTo>
                  <a:pt x="38" y="112"/>
                </a:moveTo>
                <a:lnTo>
                  <a:pt x="9" y="112"/>
                </a:lnTo>
                <a:lnTo>
                  <a:pt x="9" y="124"/>
                </a:lnTo>
                <a:lnTo>
                  <a:pt x="38" y="124"/>
                </a:lnTo>
                <a:lnTo>
                  <a:pt x="38" y="112"/>
                </a:lnTo>
                <a:lnTo>
                  <a:pt x="38" y="112"/>
                </a:lnTo>
                <a:close/>
                <a:moveTo>
                  <a:pt x="2" y="69"/>
                </a:moveTo>
                <a:lnTo>
                  <a:pt x="2" y="69"/>
                </a:lnTo>
                <a:lnTo>
                  <a:pt x="0" y="73"/>
                </a:lnTo>
                <a:lnTo>
                  <a:pt x="0" y="79"/>
                </a:lnTo>
                <a:lnTo>
                  <a:pt x="0" y="79"/>
                </a:lnTo>
                <a:lnTo>
                  <a:pt x="7" y="93"/>
                </a:lnTo>
                <a:lnTo>
                  <a:pt x="14" y="110"/>
                </a:lnTo>
                <a:lnTo>
                  <a:pt x="33" y="110"/>
                </a:lnTo>
                <a:lnTo>
                  <a:pt x="33" y="110"/>
                </a:lnTo>
                <a:lnTo>
                  <a:pt x="36" y="104"/>
                </a:lnTo>
                <a:lnTo>
                  <a:pt x="36" y="99"/>
                </a:lnTo>
                <a:lnTo>
                  <a:pt x="36" y="93"/>
                </a:lnTo>
                <a:lnTo>
                  <a:pt x="35" y="88"/>
                </a:lnTo>
                <a:lnTo>
                  <a:pt x="35" y="88"/>
                </a:lnTo>
                <a:lnTo>
                  <a:pt x="36" y="73"/>
                </a:lnTo>
                <a:lnTo>
                  <a:pt x="35" y="57"/>
                </a:lnTo>
                <a:lnTo>
                  <a:pt x="27" y="57"/>
                </a:lnTo>
                <a:lnTo>
                  <a:pt x="27" y="57"/>
                </a:lnTo>
                <a:lnTo>
                  <a:pt x="25" y="66"/>
                </a:lnTo>
                <a:lnTo>
                  <a:pt x="25" y="73"/>
                </a:lnTo>
                <a:lnTo>
                  <a:pt x="16" y="73"/>
                </a:lnTo>
                <a:lnTo>
                  <a:pt x="16" y="53"/>
                </a:lnTo>
                <a:lnTo>
                  <a:pt x="16" y="53"/>
                </a:lnTo>
                <a:lnTo>
                  <a:pt x="2" y="69"/>
                </a:lnTo>
                <a:lnTo>
                  <a:pt x="2" y="69"/>
                </a:lnTo>
                <a:close/>
                <a:moveTo>
                  <a:pt x="125" y="106"/>
                </a:moveTo>
                <a:lnTo>
                  <a:pt x="93" y="113"/>
                </a:lnTo>
                <a:lnTo>
                  <a:pt x="95" y="123"/>
                </a:lnTo>
                <a:lnTo>
                  <a:pt x="126" y="115"/>
                </a:lnTo>
                <a:lnTo>
                  <a:pt x="125" y="106"/>
                </a:lnTo>
                <a:lnTo>
                  <a:pt x="125" y="106"/>
                </a:lnTo>
                <a:close/>
                <a:moveTo>
                  <a:pt x="103" y="40"/>
                </a:moveTo>
                <a:lnTo>
                  <a:pt x="103" y="40"/>
                </a:lnTo>
                <a:lnTo>
                  <a:pt x="97" y="40"/>
                </a:lnTo>
                <a:lnTo>
                  <a:pt x="97" y="40"/>
                </a:lnTo>
                <a:lnTo>
                  <a:pt x="95" y="57"/>
                </a:lnTo>
                <a:lnTo>
                  <a:pt x="97" y="73"/>
                </a:lnTo>
                <a:lnTo>
                  <a:pt x="93" y="75"/>
                </a:lnTo>
                <a:lnTo>
                  <a:pt x="93" y="62"/>
                </a:lnTo>
                <a:lnTo>
                  <a:pt x="88" y="68"/>
                </a:lnTo>
                <a:lnTo>
                  <a:pt x="88" y="68"/>
                </a:lnTo>
                <a:lnTo>
                  <a:pt x="88" y="80"/>
                </a:lnTo>
                <a:lnTo>
                  <a:pt x="90" y="91"/>
                </a:lnTo>
                <a:lnTo>
                  <a:pt x="93" y="101"/>
                </a:lnTo>
                <a:lnTo>
                  <a:pt x="97" y="108"/>
                </a:lnTo>
                <a:lnTo>
                  <a:pt x="97" y="108"/>
                </a:lnTo>
                <a:lnTo>
                  <a:pt x="117" y="104"/>
                </a:lnTo>
                <a:lnTo>
                  <a:pt x="117" y="104"/>
                </a:lnTo>
                <a:lnTo>
                  <a:pt x="123" y="91"/>
                </a:lnTo>
                <a:lnTo>
                  <a:pt x="125" y="75"/>
                </a:lnTo>
                <a:lnTo>
                  <a:pt x="125" y="75"/>
                </a:lnTo>
                <a:lnTo>
                  <a:pt x="121" y="73"/>
                </a:lnTo>
                <a:lnTo>
                  <a:pt x="121" y="73"/>
                </a:lnTo>
                <a:lnTo>
                  <a:pt x="121" y="68"/>
                </a:lnTo>
                <a:lnTo>
                  <a:pt x="121" y="68"/>
                </a:lnTo>
                <a:lnTo>
                  <a:pt x="117" y="68"/>
                </a:lnTo>
                <a:lnTo>
                  <a:pt x="117" y="68"/>
                </a:lnTo>
                <a:lnTo>
                  <a:pt x="115" y="69"/>
                </a:lnTo>
                <a:lnTo>
                  <a:pt x="114" y="69"/>
                </a:lnTo>
                <a:lnTo>
                  <a:pt x="114" y="69"/>
                </a:lnTo>
                <a:lnTo>
                  <a:pt x="114" y="62"/>
                </a:lnTo>
                <a:lnTo>
                  <a:pt x="114" y="62"/>
                </a:lnTo>
                <a:lnTo>
                  <a:pt x="108" y="62"/>
                </a:lnTo>
                <a:lnTo>
                  <a:pt x="108" y="62"/>
                </a:lnTo>
                <a:lnTo>
                  <a:pt x="106" y="66"/>
                </a:lnTo>
                <a:lnTo>
                  <a:pt x="106" y="66"/>
                </a:lnTo>
                <a:lnTo>
                  <a:pt x="104" y="66"/>
                </a:lnTo>
                <a:lnTo>
                  <a:pt x="104" y="66"/>
                </a:lnTo>
                <a:lnTo>
                  <a:pt x="104" y="53"/>
                </a:lnTo>
                <a:lnTo>
                  <a:pt x="103" y="40"/>
                </a:lnTo>
                <a:lnTo>
                  <a:pt x="103" y="40"/>
                </a:lnTo>
                <a:close/>
                <a:moveTo>
                  <a:pt x="84" y="95"/>
                </a:moveTo>
                <a:lnTo>
                  <a:pt x="84" y="95"/>
                </a:lnTo>
                <a:lnTo>
                  <a:pt x="82" y="86"/>
                </a:lnTo>
                <a:lnTo>
                  <a:pt x="42" y="86"/>
                </a:lnTo>
                <a:lnTo>
                  <a:pt x="42" y="86"/>
                </a:lnTo>
                <a:lnTo>
                  <a:pt x="42" y="88"/>
                </a:lnTo>
                <a:lnTo>
                  <a:pt x="42" y="88"/>
                </a:lnTo>
                <a:lnTo>
                  <a:pt x="44" y="95"/>
                </a:lnTo>
                <a:lnTo>
                  <a:pt x="84" y="95"/>
                </a:lnTo>
                <a:close/>
              </a:path>
            </a:pathLst>
          </a:custGeom>
          <a:solidFill>
            <a:srgbClr val="E786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607103" y="411087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Ship</a:t>
            </a:r>
            <a:endParaRPr kumimoji="1" lang="zh-CN" altLang="en-US" sz="1400" b="1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770527" y="4110871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Run</a:t>
            </a:r>
            <a:endParaRPr kumimoji="1" lang="zh-CN" altLang="en-US" sz="1400" b="1" dirty="0">
              <a:solidFill>
                <a:schemeClr val="accent6">
                  <a:lumMod val="7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冬青黑体简体中文 W6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4689" y="1830275"/>
            <a:ext cx="1098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冬青黑体简体中文 W3" panose="020B0300000000000000" pitchFamily="34" charset="-122"/>
              </a:rPr>
              <a:t>&lt;/&gt;</a:t>
            </a:r>
          </a:p>
          <a:p>
            <a:pPr algn="ctr"/>
            <a:r>
              <a: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冬青黑体简体中文 W6"/>
              </a:rPr>
              <a:t>代码</a:t>
            </a:r>
          </a:p>
        </p:txBody>
      </p:sp>
      <p:sp>
        <p:nvSpPr>
          <p:cNvPr id="56" name="Freeform 568"/>
          <p:cNvSpPr>
            <a:spLocks/>
          </p:cNvSpPr>
          <p:nvPr/>
        </p:nvSpPr>
        <p:spPr bwMode="auto">
          <a:xfrm rot="10800000">
            <a:off x="6932268" y="1366571"/>
            <a:ext cx="520116" cy="849003"/>
          </a:xfrm>
          <a:custGeom>
            <a:avLst/>
            <a:gdLst>
              <a:gd name="T0" fmla="*/ 243 w 279"/>
              <a:gd name="T1" fmla="*/ 170 h 208"/>
              <a:gd name="T2" fmla="*/ 0 w 279"/>
              <a:gd name="T3" fmla="*/ 170 h 208"/>
              <a:gd name="T4" fmla="*/ 0 w 279"/>
              <a:gd name="T5" fmla="*/ 208 h 208"/>
              <a:gd name="T6" fmla="*/ 279 w 279"/>
              <a:gd name="T7" fmla="*/ 208 h 208"/>
              <a:gd name="T8" fmla="*/ 279 w 279"/>
              <a:gd name="T9" fmla="*/ 0 h 208"/>
              <a:gd name="T10" fmla="*/ 243 w 279"/>
              <a:gd name="T11" fmla="*/ 0 h 208"/>
              <a:gd name="T12" fmla="*/ 243 w 279"/>
              <a:gd name="T13" fmla="*/ 17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9" h="208">
                <a:moveTo>
                  <a:pt x="243" y="170"/>
                </a:moveTo>
                <a:lnTo>
                  <a:pt x="0" y="170"/>
                </a:lnTo>
                <a:lnTo>
                  <a:pt x="0" y="208"/>
                </a:lnTo>
                <a:lnTo>
                  <a:pt x="279" y="208"/>
                </a:lnTo>
                <a:lnTo>
                  <a:pt x="279" y="0"/>
                </a:lnTo>
                <a:lnTo>
                  <a:pt x="243" y="0"/>
                </a:lnTo>
                <a:lnTo>
                  <a:pt x="243" y="170"/>
                </a:lnTo>
                <a:close/>
              </a:path>
            </a:pathLst>
          </a:custGeom>
          <a:solidFill>
            <a:srgbClr val="E786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57" name="Freeform 569"/>
          <p:cNvSpPr>
            <a:spLocks/>
          </p:cNvSpPr>
          <p:nvPr/>
        </p:nvSpPr>
        <p:spPr bwMode="auto">
          <a:xfrm rot="10800000">
            <a:off x="6932268" y="2496591"/>
            <a:ext cx="520116" cy="890549"/>
          </a:xfrm>
          <a:custGeom>
            <a:avLst/>
            <a:gdLst>
              <a:gd name="T0" fmla="*/ 243 w 279"/>
              <a:gd name="T1" fmla="*/ 208 h 208"/>
              <a:gd name="T2" fmla="*/ 279 w 279"/>
              <a:gd name="T3" fmla="*/ 208 h 208"/>
              <a:gd name="T4" fmla="*/ 279 w 279"/>
              <a:gd name="T5" fmla="*/ 0 h 208"/>
              <a:gd name="T6" fmla="*/ 0 w 279"/>
              <a:gd name="T7" fmla="*/ 0 h 208"/>
              <a:gd name="T8" fmla="*/ 0 w 279"/>
              <a:gd name="T9" fmla="*/ 36 h 208"/>
              <a:gd name="T10" fmla="*/ 243 w 279"/>
              <a:gd name="T11" fmla="*/ 36 h 208"/>
              <a:gd name="T12" fmla="*/ 243 w 279"/>
              <a:gd name="T13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9" h="208">
                <a:moveTo>
                  <a:pt x="243" y="208"/>
                </a:moveTo>
                <a:lnTo>
                  <a:pt x="279" y="208"/>
                </a:lnTo>
                <a:lnTo>
                  <a:pt x="279" y="0"/>
                </a:lnTo>
                <a:lnTo>
                  <a:pt x="0" y="0"/>
                </a:lnTo>
                <a:lnTo>
                  <a:pt x="0" y="36"/>
                </a:lnTo>
                <a:lnTo>
                  <a:pt x="243" y="36"/>
                </a:lnTo>
                <a:lnTo>
                  <a:pt x="243" y="208"/>
                </a:lnTo>
                <a:close/>
              </a:path>
            </a:pathLst>
          </a:custGeom>
          <a:solidFill>
            <a:srgbClr val="E786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58" name="Freeform 570"/>
          <p:cNvSpPr>
            <a:spLocks noEditPoints="1"/>
          </p:cNvSpPr>
          <p:nvPr/>
        </p:nvSpPr>
        <p:spPr bwMode="auto">
          <a:xfrm rot="10800000">
            <a:off x="6868768" y="2249277"/>
            <a:ext cx="216000" cy="216000"/>
          </a:xfrm>
          <a:custGeom>
            <a:avLst/>
            <a:gdLst>
              <a:gd name="T0" fmla="*/ 46 w 93"/>
              <a:gd name="T1" fmla="*/ 0 h 94"/>
              <a:gd name="T2" fmla="*/ 0 w 93"/>
              <a:gd name="T3" fmla="*/ 47 h 94"/>
              <a:gd name="T4" fmla="*/ 46 w 93"/>
              <a:gd name="T5" fmla="*/ 94 h 94"/>
              <a:gd name="T6" fmla="*/ 93 w 93"/>
              <a:gd name="T7" fmla="*/ 47 h 94"/>
              <a:gd name="T8" fmla="*/ 46 w 93"/>
              <a:gd name="T9" fmla="*/ 0 h 94"/>
              <a:gd name="T10" fmla="*/ 46 w 93"/>
              <a:gd name="T11" fmla="*/ 75 h 94"/>
              <a:gd name="T12" fmla="*/ 18 w 93"/>
              <a:gd name="T13" fmla="*/ 47 h 94"/>
              <a:gd name="T14" fmla="*/ 46 w 93"/>
              <a:gd name="T15" fmla="*/ 19 h 94"/>
              <a:gd name="T16" fmla="*/ 75 w 93"/>
              <a:gd name="T17" fmla="*/ 47 h 94"/>
              <a:gd name="T18" fmla="*/ 46 w 93"/>
              <a:gd name="T19" fmla="*/ 7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94">
                <a:moveTo>
                  <a:pt x="46" y="0"/>
                </a:moveTo>
                <a:cubicBezTo>
                  <a:pt x="20" y="0"/>
                  <a:pt x="0" y="21"/>
                  <a:pt x="0" y="47"/>
                </a:cubicBezTo>
                <a:cubicBezTo>
                  <a:pt x="0" y="73"/>
                  <a:pt x="20" y="94"/>
                  <a:pt x="46" y="94"/>
                </a:cubicBezTo>
                <a:cubicBezTo>
                  <a:pt x="72" y="94"/>
                  <a:pt x="93" y="73"/>
                  <a:pt x="93" y="47"/>
                </a:cubicBezTo>
                <a:cubicBezTo>
                  <a:pt x="93" y="21"/>
                  <a:pt x="72" y="0"/>
                  <a:pt x="46" y="0"/>
                </a:cubicBezTo>
                <a:close/>
                <a:moveTo>
                  <a:pt x="46" y="75"/>
                </a:moveTo>
                <a:cubicBezTo>
                  <a:pt x="31" y="75"/>
                  <a:pt x="18" y="63"/>
                  <a:pt x="18" y="47"/>
                </a:cubicBezTo>
                <a:cubicBezTo>
                  <a:pt x="18" y="31"/>
                  <a:pt x="31" y="19"/>
                  <a:pt x="46" y="19"/>
                </a:cubicBezTo>
                <a:cubicBezTo>
                  <a:pt x="62" y="19"/>
                  <a:pt x="75" y="31"/>
                  <a:pt x="75" y="47"/>
                </a:cubicBezTo>
                <a:cubicBezTo>
                  <a:pt x="75" y="63"/>
                  <a:pt x="62" y="75"/>
                  <a:pt x="46" y="75"/>
                </a:cubicBezTo>
                <a:close/>
              </a:path>
            </a:pathLst>
          </a:custGeom>
          <a:solidFill>
            <a:srgbClr val="98948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59" name="Freeform 571"/>
          <p:cNvSpPr>
            <a:spLocks noEditPoints="1"/>
          </p:cNvSpPr>
          <p:nvPr/>
        </p:nvSpPr>
        <p:spPr bwMode="auto">
          <a:xfrm rot="10800000">
            <a:off x="7558697" y="1045894"/>
            <a:ext cx="1382104" cy="984743"/>
          </a:xfrm>
          <a:custGeom>
            <a:avLst/>
            <a:gdLst>
              <a:gd name="T0" fmla="*/ 136 w 154"/>
              <a:gd name="T1" fmla="*/ 47 h 147"/>
              <a:gd name="T2" fmla="*/ 82 w 154"/>
              <a:gd name="T3" fmla="*/ 47 h 147"/>
              <a:gd name="T4" fmla="*/ 82 w 154"/>
              <a:gd name="T5" fmla="*/ 0 h 147"/>
              <a:gd name="T6" fmla="*/ 69 w 154"/>
              <a:gd name="T7" fmla="*/ 0 h 147"/>
              <a:gd name="T8" fmla="*/ 69 w 154"/>
              <a:gd name="T9" fmla="*/ 47 h 147"/>
              <a:gd name="T10" fmla="*/ 18 w 154"/>
              <a:gd name="T11" fmla="*/ 47 h 147"/>
              <a:gd name="T12" fmla="*/ 0 w 154"/>
              <a:gd name="T13" fmla="*/ 63 h 147"/>
              <a:gd name="T14" fmla="*/ 0 w 154"/>
              <a:gd name="T15" fmla="*/ 131 h 147"/>
              <a:gd name="T16" fmla="*/ 18 w 154"/>
              <a:gd name="T17" fmla="*/ 147 h 147"/>
              <a:gd name="T18" fmla="*/ 136 w 154"/>
              <a:gd name="T19" fmla="*/ 147 h 147"/>
              <a:gd name="T20" fmla="*/ 154 w 154"/>
              <a:gd name="T21" fmla="*/ 131 h 147"/>
              <a:gd name="T22" fmla="*/ 154 w 154"/>
              <a:gd name="T23" fmla="*/ 63 h 147"/>
              <a:gd name="T24" fmla="*/ 136 w 154"/>
              <a:gd name="T25" fmla="*/ 47 h 147"/>
              <a:gd name="T26" fmla="*/ 135 w 154"/>
              <a:gd name="T27" fmla="*/ 122 h 147"/>
              <a:gd name="T28" fmla="*/ 121 w 154"/>
              <a:gd name="T29" fmla="*/ 134 h 147"/>
              <a:gd name="T30" fmla="*/ 33 w 154"/>
              <a:gd name="T31" fmla="*/ 134 h 147"/>
              <a:gd name="T32" fmla="*/ 19 w 154"/>
              <a:gd name="T33" fmla="*/ 122 h 147"/>
              <a:gd name="T34" fmla="*/ 19 w 154"/>
              <a:gd name="T35" fmla="*/ 71 h 147"/>
              <a:gd name="T36" fmla="*/ 33 w 154"/>
              <a:gd name="T37" fmla="*/ 59 h 147"/>
              <a:gd name="T38" fmla="*/ 121 w 154"/>
              <a:gd name="T39" fmla="*/ 59 h 147"/>
              <a:gd name="T40" fmla="*/ 135 w 154"/>
              <a:gd name="T41" fmla="*/ 71 h 147"/>
              <a:gd name="T42" fmla="*/ 135 w 154"/>
              <a:gd name="T43" fmla="*/ 12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4" h="147">
                <a:moveTo>
                  <a:pt x="136" y="47"/>
                </a:moveTo>
                <a:cubicBezTo>
                  <a:pt x="82" y="47"/>
                  <a:pt x="82" y="47"/>
                  <a:pt x="82" y="47"/>
                </a:cubicBezTo>
                <a:cubicBezTo>
                  <a:pt x="82" y="0"/>
                  <a:pt x="82" y="0"/>
                  <a:pt x="82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47"/>
                  <a:pt x="69" y="47"/>
                  <a:pt x="69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8" y="47"/>
                  <a:pt x="0" y="54"/>
                  <a:pt x="0" y="63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40"/>
                  <a:pt x="8" y="147"/>
                  <a:pt x="18" y="147"/>
                </a:cubicBezTo>
                <a:cubicBezTo>
                  <a:pt x="136" y="147"/>
                  <a:pt x="136" y="147"/>
                  <a:pt x="136" y="147"/>
                </a:cubicBezTo>
                <a:cubicBezTo>
                  <a:pt x="146" y="147"/>
                  <a:pt x="154" y="140"/>
                  <a:pt x="154" y="131"/>
                </a:cubicBezTo>
                <a:cubicBezTo>
                  <a:pt x="154" y="63"/>
                  <a:pt x="154" y="63"/>
                  <a:pt x="154" y="63"/>
                </a:cubicBezTo>
                <a:cubicBezTo>
                  <a:pt x="154" y="54"/>
                  <a:pt x="146" y="47"/>
                  <a:pt x="136" y="47"/>
                </a:cubicBezTo>
                <a:close/>
                <a:moveTo>
                  <a:pt x="135" y="122"/>
                </a:moveTo>
                <a:cubicBezTo>
                  <a:pt x="135" y="129"/>
                  <a:pt x="129" y="134"/>
                  <a:pt x="121" y="134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25" y="134"/>
                  <a:pt x="19" y="129"/>
                  <a:pt x="19" y="122"/>
                </a:cubicBezTo>
                <a:cubicBezTo>
                  <a:pt x="19" y="71"/>
                  <a:pt x="19" y="71"/>
                  <a:pt x="19" y="71"/>
                </a:cubicBezTo>
                <a:cubicBezTo>
                  <a:pt x="19" y="65"/>
                  <a:pt x="25" y="59"/>
                  <a:pt x="33" y="59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9" y="59"/>
                  <a:pt x="135" y="65"/>
                  <a:pt x="135" y="71"/>
                </a:cubicBezTo>
                <a:lnTo>
                  <a:pt x="135" y="122"/>
                </a:lnTo>
                <a:close/>
              </a:path>
            </a:pathLst>
          </a:custGeom>
          <a:solidFill>
            <a:srgbClr val="98948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60" name="Freeform 572"/>
          <p:cNvSpPr>
            <a:spLocks noEditPoints="1"/>
          </p:cNvSpPr>
          <p:nvPr/>
        </p:nvSpPr>
        <p:spPr bwMode="auto">
          <a:xfrm rot="10800000">
            <a:off x="7558697" y="2039147"/>
            <a:ext cx="1382104" cy="1682862"/>
          </a:xfrm>
          <a:custGeom>
            <a:avLst/>
            <a:gdLst>
              <a:gd name="T0" fmla="*/ 136 w 154"/>
              <a:gd name="T1" fmla="*/ 0 h 251"/>
              <a:gd name="T2" fmla="*/ 18 w 154"/>
              <a:gd name="T3" fmla="*/ 0 h 251"/>
              <a:gd name="T4" fmla="*/ 0 w 154"/>
              <a:gd name="T5" fmla="*/ 16 h 251"/>
              <a:gd name="T6" fmla="*/ 0 w 154"/>
              <a:gd name="T7" fmla="*/ 83 h 251"/>
              <a:gd name="T8" fmla="*/ 18 w 154"/>
              <a:gd name="T9" fmla="*/ 100 h 251"/>
              <a:gd name="T10" fmla="*/ 69 w 154"/>
              <a:gd name="T11" fmla="*/ 100 h 251"/>
              <a:gd name="T12" fmla="*/ 69 w 154"/>
              <a:gd name="T13" fmla="*/ 150 h 251"/>
              <a:gd name="T14" fmla="*/ 18 w 154"/>
              <a:gd name="T15" fmla="*/ 150 h 251"/>
              <a:gd name="T16" fmla="*/ 0 w 154"/>
              <a:gd name="T17" fmla="*/ 167 h 251"/>
              <a:gd name="T18" fmla="*/ 0 w 154"/>
              <a:gd name="T19" fmla="*/ 234 h 251"/>
              <a:gd name="T20" fmla="*/ 18 w 154"/>
              <a:gd name="T21" fmla="*/ 251 h 251"/>
              <a:gd name="T22" fmla="*/ 136 w 154"/>
              <a:gd name="T23" fmla="*/ 251 h 251"/>
              <a:gd name="T24" fmla="*/ 154 w 154"/>
              <a:gd name="T25" fmla="*/ 234 h 251"/>
              <a:gd name="T26" fmla="*/ 154 w 154"/>
              <a:gd name="T27" fmla="*/ 167 h 251"/>
              <a:gd name="T28" fmla="*/ 136 w 154"/>
              <a:gd name="T29" fmla="*/ 150 h 251"/>
              <a:gd name="T30" fmla="*/ 81 w 154"/>
              <a:gd name="T31" fmla="*/ 150 h 251"/>
              <a:gd name="T32" fmla="*/ 81 w 154"/>
              <a:gd name="T33" fmla="*/ 100 h 251"/>
              <a:gd name="T34" fmla="*/ 136 w 154"/>
              <a:gd name="T35" fmla="*/ 100 h 251"/>
              <a:gd name="T36" fmla="*/ 154 w 154"/>
              <a:gd name="T37" fmla="*/ 83 h 251"/>
              <a:gd name="T38" fmla="*/ 154 w 154"/>
              <a:gd name="T39" fmla="*/ 16 h 251"/>
              <a:gd name="T40" fmla="*/ 136 w 154"/>
              <a:gd name="T41" fmla="*/ 0 h 251"/>
              <a:gd name="T42" fmla="*/ 121 w 154"/>
              <a:gd name="T43" fmla="*/ 163 h 251"/>
              <a:gd name="T44" fmla="*/ 135 w 154"/>
              <a:gd name="T45" fmla="*/ 175 h 251"/>
              <a:gd name="T46" fmla="*/ 135 w 154"/>
              <a:gd name="T47" fmla="*/ 226 h 251"/>
              <a:gd name="T48" fmla="*/ 121 w 154"/>
              <a:gd name="T49" fmla="*/ 238 h 251"/>
              <a:gd name="T50" fmla="*/ 33 w 154"/>
              <a:gd name="T51" fmla="*/ 238 h 251"/>
              <a:gd name="T52" fmla="*/ 19 w 154"/>
              <a:gd name="T53" fmla="*/ 226 h 251"/>
              <a:gd name="T54" fmla="*/ 19 w 154"/>
              <a:gd name="T55" fmla="*/ 175 h 251"/>
              <a:gd name="T56" fmla="*/ 33 w 154"/>
              <a:gd name="T57" fmla="*/ 163 h 251"/>
              <a:gd name="T58" fmla="*/ 121 w 154"/>
              <a:gd name="T59" fmla="*/ 163 h 251"/>
              <a:gd name="T60" fmla="*/ 135 w 154"/>
              <a:gd name="T61" fmla="*/ 75 h 251"/>
              <a:gd name="T62" fmla="*/ 121 w 154"/>
              <a:gd name="T63" fmla="*/ 87 h 251"/>
              <a:gd name="T64" fmla="*/ 33 w 154"/>
              <a:gd name="T65" fmla="*/ 87 h 251"/>
              <a:gd name="T66" fmla="*/ 19 w 154"/>
              <a:gd name="T67" fmla="*/ 75 h 251"/>
              <a:gd name="T68" fmla="*/ 19 w 154"/>
              <a:gd name="T69" fmla="*/ 24 h 251"/>
              <a:gd name="T70" fmla="*/ 33 w 154"/>
              <a:gd name="T71" fmla="*/ 12 h 251"/>
              <a:gd name="T72" fmla="*/ 121 w 154"/>
              <a:gd name="T73" fmla="*/ 12 h 251"/>
              <a:gd name="T74" fmla="*/ 135 w 154"/>
              <a:gd name="T75" fmla="*/ 24 h 251"/>
              <a:gd name="T76" fmla="*/ 135 w 154"/>
              <a:gd name="T77" fmla="*/ 75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" h="251">
                <a:moveTo>
                  <a:pt x="136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92"/>
                  <a:pt x="8" y="100"/>
                  <a:pt x="18" y="100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69" y="150"/>
                  <a:pt x="69" y="150"/>
                  <a:pt x="69" y="150"/>
                </a:cubicBezTo>
                <a:cubicBezTo>
                  <a:pt x="18" y="150"/>
                  <a:pt x="18" y="150"/>
                  <a:pt x="18" y="150"/>
                </a:cubicBezTo>
                <a:cubicBezTo>
                  <a:pt x="8" y="150"/>
                  <a:pt x="0" y="158"/>
                  <a:pt x="0" y="16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43"/>
                  <a:pt x="8" y="251"/>
                  <a:pt x="18" y="251"/>
                </a:cubicBezTo>
                <a:cubicBezTo>
                  <a:pt x="136" y="251"/>
                  <a:pt x="136" y="251"/>
                  <a:pt x="136" y="251"/>
                </a:cubicBezTo>
                <a:cubicBezTo>
                  <a:pt x="146" y="251"/>
                  <a:pt x="154" y="243"/>
                  <a:pt x="154" y="234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8"/>
                  <a:pt x="146" y="150"/>
                  <a:pt x="136" y="150"/>
                </a:cubicBezTo>
                <a:cubicBezTo>
                  <a:pt x="81" y="150"/>
                  <a:pt x="81" y="150"/>
                  <a:pt x="81" y="150"/>
                </a:cubicBezTo>
                <a:cubicBezTo>
                  <a:pt x="81" y="100"/>
                  <a:pt x="81" y="100"/>
                  <a:pt x="81" y="100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46" y="100"/>
                  <a:pt x="154" y="92"/>
                  <a:pt x="154" y="83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4" y="7"/>
                  <a:pt x="146" y="0"/>
                  <a:pt x="136" y="0"/>
                </a:cubicBezTo>
                <a:close/>
                <a:moveTo>
                  <a:pt x="121" y="163"/>
                </a:moveTo>
                <a:cubicBezTo>
                  <a:pt x="129" y="163"/>
                  <a:pt x="135" y="168"/>
                  <a:pt x="135" y="175"/>
                </a:cubicBezTo>
                <a:cubicBezTo>
                  <a:pt x="135" y="226"/>
                  <a:pt x="135" y="226"/>
                  <a:pt x="135" y="226"/>
                </a:cubicBezTo>
                <a:cubicBezTo>
                  <a:pt x="135" y="233"/>
                  <a:pt x="129" y="238"/>
                  <a:pt x="121" y="238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25" y="238"/>
                  <a:pt x="19" y="233"/>
                  <a:pt x="19" y="226"/>
                </a:cubicBezTo>
                <a:cubicBezTo>
                  <a:pt x="19" y="175"/>
                  <a:pt x="19" y="175"/>
                  <a:pt x="19" y="175"/>
                </a:cubicBezTo>
                <a:cubicBezTo>
                  <a:pt x="19" y="168"/>
                  <a:pt x="25" y="163"/>
                  <a:pt x="33" y="163"/>
                </a:cubicBezTo>
                <a:lnTo>
                  <a:pt x="121" y="163"/>
                </a:lnTo>
                <a:close/>
                <a:moveTo>
                  <a:pt x="135" y="75"/>
                </a:moveTo>
                <a:cubicBezTo>
                  <a:pt x="135" y="82"/>
                  <a:pt x="129" y="87"/>
                  <a:pt x="121" y="87"/>
                </a:cubicBezTo>
                <a:cubicBezTo>
                  <a:pt x="33" y="87"/>
                  <a:pt x="33" y="87"/>
                  <a:pt x="33" y="87"/>
                </a:cubicBezTo>
                <a:cubicBezTo>
                  <a:pt x="25" y="87"/>
                  <a:pt x="19" y="82"/>
                  <a:pt x="19" y="75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17"/>
                  <a:pt x="25" y="12"/>
                  <a:pt x="33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9" y="12"/>
                  <a:pt x="135" y="17"/>
                  <a:pt x="135" y="24"/>
                </a:cubicBezTo>
                <a:lnTo>
                  <a:pt x="135" y="75"/>
                </a:lnTo>
                <a:close/>
              </a:path>
            </a:pathLst>
          </a:custGeom>
          <a:solidFill>
            <a:srgbClr val="98948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7900502" y="2166893"/>
            <a:ext cx="737136" cy="423573"/>
            <a:chOff x="5712753" y="729783"/>
            <a:chExt cx="710460" cy="595055"/>
          </a:xfrm>
          <a:solidFill>
            <a:srgbClr val="E78638"/>
          </a:solidFill>
        </p:grpSpPr>
        <p:sp>
          <p:nvSpPr>
            <p:cNvPr id="61" name="Freeform 227"/>
            <p:cNvSpPr>
              <a:spLocks noEditPoints="1"/>
            </p:cNvSpPr>
            <p:nvPr/>
          </p:nvSpPr>
          <p:spPr bwMode="auto">
            <a:xfrm>
              <a:off x="5712753" y="729783"/>
              <a:ext cx="710460" cy="530141"/>
            </a:xfrm>
            <a:custGeom>
              <a:avLst/>
              <a:gdLst>
                <a:gd name="T0" fmla="*/ 384 w 417"/>
                <a:gd name="T1" fmla="*/ 0 h 311"/>
                <a:gd name="T2" fmla="*/ 32 w 417"/>
                <a:gd name="T3" fmla="*/ 0 h 311"/>
                <a:gd name="T4" fmla="*/ 0 w 417"/>
                <a:gd name="T5" fmla="*/ 33 h 311"/>
                <a:gd name="T6" fmla="*/ 0 w 417"/>
                <a:gd name="T7" fmla="*/ 278 h 311"/>
                <a:gd name="T8" fmla="*/ 32 w 417"/>
                <a:gd name="T9" fmla="*/ 311 h 311"/>
                <a:gd name="T10" fmla="*/ 384 w 417"/>
                <a:gd name="T11" fmla="*/ 311 h 311"/>
                <a:gd name="T12" fmla="*/ 417 w 417"/>
                <a:gd name="T13" fmla="*/ 278 h 311"/>
                <a:gd name="T14" fmla="*/ 417 w 417"/>
                <a:gd name="T15" fmla="*/ 33 h 311"/>
                <a:gd name="T16" fmla="*/ 384 w 417"/>
                <a:gd name="T17" fmla="*/ 0 h 311"/>
                <a:gd name="T18" fmla="*/ 378 w 417"/>
                <a:gd name="T19" fmla="*/ 251 h 311"/>
                <a:gd name="T20" fmla="*/ 351 w 417"/>
                <a:gd name="T21" fmla="*/ 277 h 311"/>
                <a:gd name="T22" fmla="*/ 62 w 417"/>
                <a:gd name="T23" fmla="*/ 277 h 311"/>
                <a:gd name="T24" fmla="*/ 35 w 417"/>
                <a:gd name="T25" fmla="*/ 251 h 311"/>
                <a:gd name="T26" fmla="*/ 35 w 417"/>
                <a:gd name="T27" fmla="*/ 60 h 311"/>
                <a:gd name="T28" fmla="*/ 62 w 417"/>
                <a:gd name="T29" fmla="*/ 35 h 311"/>
                <a:gd name="T30" fmla="*/ 351 w 417"/>
                <a:gd name="T31" fmla="*/ 35 h 311"/>
                <a:gd name="T32" fmla="*/ 378 w 417"/>
                <a:gd name="T33" fmla="*/ 60 h 311"/>
                <a:gd name="T34" fmla="*/ 378 w 417"/>
                <a:gd name="T35" fmla="*/ 25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7" h="311">
                  <a:moveTo>
                    <a:pt x="38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6"/>
                    <a:pt x="14" y="311"/>
                    <a:pt x="32" y="311"/>
                  </a:cubicBezTo>
                  <a:cubicBezTo>
                    <a:pt x="384" y="311"/>
                    <a:pt x="384" y="311"/>
                    <a:pt x="384" y="311"/>
                  </a:cubicBezTo>
                  <a:cubicBezTo>
                    <a:pt x="402" y="311"/>
                    <a:pt x="417" y="296"/>
                    <a:pt x="417" y="278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7" y="15"/>
                    <a:pt x="402" y="0"/>
                    <a:pt x="384" y="0"/>
                  </a:cubicBezTo>
                  <a:close/>
                  <a:moveTo>
                    <a:pt x="378" y="251"/>
                  </a:moveTo>
                  <a:cubicBezTo>
                    <a:pt x="378" y="265"/>
                    <a:pt x="366" y="277"/>
                    <a:pt x="351" y="277"/>
                  </a:cubicBezTo>
                  <a:cubicBezTo>
                    <a:pt x="62" y="277"/>
                    <a:pt x="62" y="277"/>
                    <a:pt x="62" y="277"/>
                  </a:cubicBezTo>
                  <a:cubicBezTo>
                    <a:pt x="47" y="277"/>
                    <a:pt x="35" y="265"/>
                    <a:pt x="35" y="251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46"/>
                    <a:pt x="47" y="35"/>
                    <a:pt x="62" y="35"/>
                  </a:cubicBezTo>
                  <a:cubicBezTo>
                    <a:pt x="351" y="35"/>
                    <a:pt x="351" y="35"/>
                    <a:pt x="351" y="35"/>
                  </a:cubicBezTo>
                  <a:cubicBezTo>
                    <a:pt x="366" y="35"/>
                    <a:pt x="378" y="46"/>
                    <a:pt x="378" y="60"/>
                  </a:cubicBezTo>
                  <a:lnTo>
                    <a:pt x="378" y="25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62" name="Freeform 228"/>
            <p:cNvSpPr>
              <a:spLocks/>
            </p:cNvSpPr>
            <p:nvPr/>
          </p:nvSpPr>
          <p:spPr bwMode="auto">
            <a:xfrm>
              <a:off x="5842583" y="894955"/>
              <a:ext cx="468111" cy="168779"/>
            </a:xfrm>
            <a:custGeom>
              <a:avLst/>
              <a:gdLst>
                <a:gd name="T0" fmla="*/ 231 w 649"/>
                <a:gd name="T1" fmla="*/ 83 h 234"/>
                <a:gd name="T2" fmla="*/ 0 w 649"/>
                <a:gd name="T3" fmla="*/ 234 h 234"/>
                <a:gd name="T4" fmla="*/ 92 w 649"/>
                <a:gd name="T5" fmla="*/ 234 h 234"/>
                <a:gd name="T6" fmla="*/ 231 w 649"/>
                <a:gd name="T7" fmla="*/ 142 h 234"/>
                <a:gd name="T8" fmla="*/ 361 w 649"/>
                <a:gd name="T9" fmla="*/ 220 h 234"/>
                <a:gd name="T10" fmla="*/ 649 w 649"/>
                <a:gd name="T11" fmla="*/ 57 h 234"/>
                <a:gd name="T12" fmla="*/ 649 w 649"/>
                <a:gd name="T13" fmla="*/ 0 h 234"/>
                <a:gd name="T14" fmla="*/ 361 w 649"/>
                <a:gd name="T15" fmla="*/ 159 h 234"/>
                <a:gd name="T16" fmla="*/ 231 w 649"/>
                <a:gd name="T17" fmla="*/ 8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9" h="234">
                  <a:moveTo>
                    <a:pt x="231" y="83"/>
                  </a:moveTo>
                  <a:lnTo>
                    <a:pt x="0" y="234"/>
                  </a:lnTo>
                  <a:lnTo>
                    <a:pt x="92" y="234"/>
                  </a:lnTo>
                  <a:lnTo>
                    <a:pt x="231" y="142"/>
                  </a:lnTo>
                  <a:lnTo>
                    <a:pt x="361" y="220"/>
                  </a:lnTo>
                  <a:lnTo>
                    <a:pt x="649" y="57"/>
                  </a:lnTo>
                  <a:lnTo>
                    <a:pt x="649" y="0"/>
                  </a:lnTo>
                  <a:lnTo>
                    <a:pt x="361" y="159"/>
                  </a:lnTo>
                  <a:lnTo>
                    <a:pt x="231" y="83"/>
                  </a:lnTo>
                  <a:close/>
                </a:path>
              </a:pathLst>
            </a:custGeom>
            <a:solidFill>
              <a:srgbClr val="68B14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63" name="Freeform 229"/>
            <p:cNvSpPr>
              <a:spLocks/>
            </p:cNvSpPr>
            <p:nvPr/>
          </p:nvSpPr>
          <p:spPr bwMode="auto">
            <a:xfrm>
              <a:off x="5895237" y="1278676"/>
              <a:ext cx="332510" cy="46162"/>
            </a:xfrm>
            <a:custGeom>
              <a:avLst/>
              <a:gdLst>
                <a:gd name="T0" fmla="*/ 181 w 195"/>
                <a:gd name="T1" fmla="*/ 0 h 27"/>
                <a:gd name="T2" fmla="*/ 14 w 195"/>
                <a:gd name="T3" fmla="*/ 0 h 27"/>
                <a:gd name="T4" fmla="*/ 4 w 195"/>
                <a:gd name="T5" fmla="*/ 4 h 27"/>
                <a:gd name="T6" fmla="*/ 0 w 195"/>
                <a:gd name="T7" fmla="*/ 14 h 27"/>
                <a:gd name="T8" fmla="*/ 14 w 195"/>
                <a:gd name="T9" fmla="*/ 27 h 27"/>
                <a:gd name="T10" fmla="*/ 181 w 195"/>
                <a:gd name="T11" fmla="*/ 27 h 27"/>
                <a:gd name="T12" fmla="*/ 195 w 195"/>
                <a:gd name="T13" fmla="*/ 14 h 27"/>
                <a:gd name="T14" fmla="*/ 181 w 195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27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6" y="2"/>
                    <a:pt x="4" y="4"/>
                  </a:cubicBezTo>
                  <a:cubicBezTo>
                    <a:pt x="1" y="7"/>
                    <a:pt x="0" y="10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181" y="27"/>
                    <a:pt x="181" y="27"/>
                    <a:pt x="181" y="27"/>
                  </a:cubicBezTo>
                  <a:cubicBezTo>
                    <a:pt x="189" y="27"/>
                    <a:pt x="195" y="21"/>
                    <a:pt x="195" y="14"/>
                  </a:cubicBezTo>
                  <a:cubicBezTo>
                    <a:pt x="195" y="6"/>
                    <a:pt x="189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64" name="Freeform 331"/>
          <p:cNvSpPr>
            <a:spLocks/>
          </p:cNvSpPr>
          <p:nvPr/>
        </p:nvSpPr>
        <p:spPr bwMode="auto">
          <a:xfrm>
            <a:off x="8053466" y="1264078"/>
            <a:ext cx="296684" cy="102492"/>
          </a:xfrm>
          <a:custGeom>
            <a:avLst/>
            <a:gdLst>
              <a:gd name="T0" fmla="*/ 260 w 288"/>
              <a:gd name="T1" fmla="*/ 0 h 210"/>
              <a:gd name="T2" fmla="*/ 232 w 288"/>
              <a:gd name="T3" fmla="*/ 28 h 210"/>
              <a:gd name="T4" fmla="*/ 239 w 288"/>
              <a:gd name="T5" fmla="*/ 46 h 210"/>
              <a:gd name="T6" fmla="*/ 191 w 288"/>
              <a:gd name="T7" fmla="*/ 117 h 210"/>
              <a:gd name="T8" fmla="*/ 183 w 288"/>
              <a:gd name="T9" fmla="*/ 116 h 210"/>
              <a:gd name="T10" fmla="*/ 170 w 288"/>
              <a:gd name="T11" fmla="*/ 119 h 210"/>
              <a:gd name="T12" fmla="*/ 130 w 288"/>
              <a:gd name="T13" fmla="*/ 79 h 210"/>
              <a:gd name="T14" fmla="*/ 133 w 288"/>
              <a:gd name="T15" fmla="*/ 67 h 210"/>
              <a:gd name="T16" fmla="*/ 105 w 288"/>
              <a:gd name="T17" fmla="*/ 39 h 210"/>
              <a:gd name="T18" fmla="*/ 78 w 288"/>
              <a:gd name="T19" fmla="*/ 67 h 210"/>
              <a:gd name="T20" fmla="*/ 84 w 288"/>
              <a:gd name="T21" fmla="*/ 84 h 210"/>
              <a:gd name="T22" fmla="*/ 36 w 288"/>
              <a:gd name="T23" fmla="*/ 156 h 210"/>
              <a:gd name="T24" fmla="*/ 28 w 288"/>
              <a:gd name="T25" fmla="*/ 155 h 210"/>
              <a:gd name="T26" fmla="*/ 0 w 288"/>
              <a:gd name="T27" fmla="*/ 183 h 210"/>
              <a:gd name="T28" fmla="*/ 28 w 288"/>
              <a:gd name="T29" fmla="*/ 210 h 210"/>
              <a:gd name="T30" fmla="*/ 56 w 288"/>
              <a:gd name="T31" fmla="*/ 183 h 210"/>
              <a:gd name="T32" fmla="*/ 50 w 288"/>
              <a:gd name="T33" fmla="*/ 166 h 210"/>
              <a:gd name="T34" fmla="*/ 98 w 288"/>
              <a:gd name="T35" fmla="*/ 94 h 210"/>
              <a:gd name="T36" fmla="*/ 105 w 288"/>
              <a:gd name="T37" fmla="*/ 95 h 210"/>
              <a:gd name="T38" fmla="*/ 118 w 288"/>
              <a:gd name="T39" fmla="*/ 92 h 210"/>
              <a:gd name="T40" fmla="*/ 158 w 288"/>
              <a:gd name="T41" fmla="*/ 132 h 210"/>
              <a:gd name="T42" fmla="*/ 155 w 288"/>
              <a:gd name="T43" fmla="*/ 144 h 210"/>
              <a:gd name="T44" fmla="*/ 183 w 288"/>
              <a:gd name="T45" fmla="*/ 172 h 210"/>
              <a:gd name="T46" fmla="*/ 211 w 288"/>
              <a:gd name="T47" fmla="*/ 144 h 210"/>
              <a:gd name="T48" fmla="*/ 205 w 288"/>
              <a:gd name="T49" fmla="*/ 127 h 210"/>
              <a:gd name="T50" fmla="*/ 253 w 288"/>
              <a:gd name="T51" fmla="*/ 55 h 210"/>
              <a:gd name="T52" fmla="*/ 260 w 288"/>
              <a:gd name="T53" fmla="*/ 56 h 210"/>
              <a:gd name="T54" fmla="*/ 288 w 288"/>
              <a:gd name="T55" fmla="*/ 28 h 210"/>
              <a:gd name="T56" fmla="*/ 260 w 288"/>
              <a:gd name="T5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10">
                <a:moveTo>
                  <a:pt x="260" y="0"/>
                </a:moveTo>
                <a:cubicBezTo>
                  <a:pt x="245" y="0"/>
                  <a:pt x="232" y="12"/>
                  <a:pt x="232" y="28"/>
                </a:cubicBezTo>
                <a:cubicBezTo>
                  <a:pt x="232" y="34"/>
                  <a:pt x="235" y="41"/>
                  <a:pt x="239" y="46"/>
                </a:cubicBezTo>
                <a:cubicBezTo>
                  <a:pt x="191" y="117"/>
                  <a:pt x="191" y="117"/>
                  <a:pt x="191" y="117"/>
                </a:cubicBezTo>
                <a:cubicBezTo>
                  <a:pt x="188" y="116"/>
                  <a:pt x="186" y="116"/>
                  <a:pt x="183" y="116"/>
                </a:cubicBezTo>
                <a:cubicBezTo>
                  <a:pt x="178" y="116"/>
                  <a:pt x="174" y="117"/>
                  <a:pt x="170" y="119"/>
                </a:cubicBezTo>
                <a:cubicBezTo>
                  <a:pt x="130" y="79"/>
                  <a:pt x="130" y="79"/>
                  <a:pt x="130" y="79"/>
                </a:cubicBezTo>
                <a:cubicBezTo>
                  <a:pt x="132" y="76"/>
                  <a:pt x="133" y="71"/>
                  <a:pt x="133" y="67"/>
                </a:cubicBezTo>
                <a:cubicBezTo>
                  <a:pt x="133" y="51"/>
                  <a:pt x="121" y="39"/>
                  <a:pt x="105" y="39"/>
                </a:cubicBezTo>
                <a:cubicBezTo>
                  <a:pt x="90" y="39"/>
                  <a:pt x="78" y="51"/>
                  <a:pt x="78" y="67"/>
                </a:cubicBezTo>
                <a:cubicBezTo>
                  <a:pt x="78" y="73"/>
                  <a:pt x="80" y="79"/>
                  <a:pt x="84" y="84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34" y="155"/>
                  <a:pt x="31" y="155"/>
                  <a:pt x="28" y="155"/>
                </a:cubicBezTo>
                <a:cubicBezTo>
                  <a:pt x="13" y="155"/>
                  <a:pt x="0" y="167"/>
                  <a:pt x="0" y="183"/>
                </a:cubicBezTo>
                <a:cubicBezTo>
                  <a:pt x="0" y="198"/>
                  <a:pt x="13" y="210"/>
                  <a:pt x="28" y="210"/>
                </a:cubicBezTo>
                <a:cubicBezTo>
                  <a:pt x="43" y="210"/>
                  <a:pt x="56" y="198"/>
                  <a:pt x="56" y="183"/>
                </a:cubicBezTo>
                <a:cubicBezTo>
                  <a:pt x="56" y="176"/>
                  <a:pt x="54" y="170"/>
                  <a:pt x="50" y="166"/>
                </a:cubicBezTo>
                <a:cubicBezTo>
                  <a:pt x="98" y="94"/>
                  <a:pt x="98" y="94"/>
                  <a:pt x="98" y="94"/>
                </a:cubicBezTo>
                <a:cubicBezTo>
                  <a:pt x="100" y="94"/>
                  <a:pt x="103" y="95"/>
                  <a:pt x="105" y="95"/>
                </a:cubicBezTo>
                <a:cubicBezTo>
                  <a:pt x="110" y="95"/>
                  <a:pt x="114" y="93"/>
                  <a:pt x="118" y="92"/>
                </a:cubicBezTo>
                <a:cubicBezTo>
                  <a:pt x="158" y="132"/>
                  <a:pt x="158" y="132"/>
                  <a:pt x="158" y="132"/>
                </a:cubicBezTo>
                <a:cubicBezTo>
                  <a:pt x="156" y="135"/>
                  <a:pt x="155" y="140"/>
                  <a:pt x="155" y="144"/>
                </a:cubicBezTo>
                <a:cubicBezTo>
                  <a:pt x="155" y="159"/>
                  <a:pt x="167" y="172"/>
                  <a:pt x="183" y="172"/>
                </a:cubicBezTo>
                <a:cubicBezTo>
                  <a:pt x="198" y="172"/>
                  <a:pt x="211" y="159"/>
                  <a:pt x="211" y="144"/>
                </a:cubicBezTo>
                <a:cubicBezTo>
                  <a:pt x="211" y="138"/>
                  <a:pt x="209" y="132"/>
                  <a:pt x="205" y="127"/>
                </a:cubicBezTo>
                <a:cubicBezTo>
                  <a:pt x="253" y="55"/>
                  <a:pt x="253" y="55"/>
                  <a:pt x="253" y="55"/>
                </a:cubicBezTo>
                <a:cubicBezTo>
                  <a:pt x="255" y="55"/>
                  <a:pt x="258" y="56"/>
                  <a:pt x="260" y="56"/>
                </a:cubicBezTo>
                <a:cubicBezTo>
                  <a:pt x="276" y="56"/>
                  <a:pt x="288" y="43"/>
                  <a:pt x="288" y="28"/>
                </a:cubicBezTo>
                <a:cubicBezTo>
                  <a:pt x="288" y="12"/>
                  <a:pt x="276" y="0"/>
                  <a:pt x="260" y="0"/>
                </a:cubicBezTo>
                <a:close/>
              </a:path>
            </a:pathLst>
          </a:custGeom>
          <a:solidFill>
            <a:srgbClr val="68B14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75" name="Freeform 19"/>
          <p:cNvSpPr>
            <a:spLocks noEditPoints="1"/>
          </p:cNvSpPr>
          <p:nvPr/>
        </p:nvSpPr>
        <p:spPr bwMode="auto">
          <a:xfrm>
            <a:off x="8106352" y="3135021"/>
            <a:ext cx="325437" cy="504238"/>
          </a:xfrm>
          <a:custGeom>
            <a:avLst/>
            <a:gdLst>
              <a:gd name="T0" fmla="*/ 80 w 309"/>
              <a:gd name="T1" fmla="*/ 0 h 466"/>
              <a:gd name="T2" fmla="*/ 36 w 309"/>
              <a:gd name="T3" fmla="*/ 14 h 466"/>
              <a:gd name="T4" fmla="*/ 8 w 309"/>
              <a:gd name="T5" fmla="*/ 48 h 466"/>
              <a:gd name="T6" fmla="*/ 0 w 309"/>
              <a:gd name="T7" fmla="*/ 386 h 466"/>
              <a:gd name="T8" fmla="*/ 8 w 309"/>
              <a:gd name="T9" fmla="*/ 416 h 466"/>
              <a:gd name="T10" fmla="*/ 36 w 309"/>
              <a:gd name="T11" fmla="*/ 452 h 466"/>
              <a:gd name="T12" fmla="*/ 80 w 309"/>
              <a:gd name="T13" fmla="*/ 466 h 466"/>
              <a:gd name="T14" fmla="*/ 248 w 309"/>
              <a:gd name="T15" fmla="*/ 464 h 466"/>
              <a:gd name="T16" fmla="*/ 288 w 309"/>
              <a:gd name="T17" fmla="*/ 442 h 466"/>
              <a:gd name="T18" fmla="*/ 307 w 309"/>
              <a:gd name="T19" fmla="*/ 402 h 466"/>
              <a:gd name="T20" fmla="*/ 309 w 309"/>
              <a:gd name="T21" fmla="*/ 78 h 466"/>
              <a:gd name="T22" fmla="*/ 295 w 309"/>
              <a:gd name="T23" fmla="*/ 34 h 466"/>
              <a:gd name="T24" fmla="*/ 262 w 309"/>
              <a:gd name="T25" fmla="*/ 6 h 466"/>
              <a:gd name="T26" fmla="*/ 232 w 309"/>
              <a:gd name="T27" fmla="*/ 0 h 466"/>
              <a:gd name="T28" fmla="*/ 80 w 309"/>
              <a:gd name="T29" fmla="*/ 420 h 466"/>
              <a:gd name="T30" fmla="*/ 58 w 309"/>
              <a:gd name="T31" fmla="*/ 402 h 466"/>
              <a:gd name="T32" fmla="*/ 56 w 309"/>
              <a:gd name="T33" fmla="*/ 390 h 466"/>
              <a:gd name="T34" fmla="*/ 64 w 309"/>
              <a:gd name="T35" fmla="*/ 370 h 466"/>
              <a:gd name="T36" fmla="*/ 86 w 309"/>
              <a:gd name="T37" fmla="*/ 360 h 466"/>
              <a:gd name="T38" fmla="*/ 98 w 309"/>
              <a:gd name="T39" fmla="*/ 362 h 466"/>
              <a:gd name="T40" fmla="*/ 116 w 309"/>
              <a:gd name="T41" fmla="*/ 384 h 466"/>
              <a:gd name="T42" fmla="*/ 116 w 309"/>
              <a:gd name="T43" fmla="*/ 396 h 466"/>
              <a:gd name="T44" fmla="*/ 98 w 309"/>
              <a:gd name="T45" fmla="*/ 418 h 466"/>
              <a:gd name="T46" fmla="*/ 86 w 309"/>
              <a:gd name="T47" fmla="*/ 420 h 466"/>
              <a:gd name="T48" fmla="*/ 148 w 309"/>
              <a:gd name="T49" fmla="*/ 456 h 466"/>
              <a:gd name="T50" fmla="*/ 126 w 309"/>
              <a:gd name="T51" fmla="*/ 446 h 466"/>
              <a:gd name="T52" fmla="*/ 116 w 309"/>
              <a:gd name="T53" fmla="*/ 424 h 466"/>
              <a:gd name="T54" fmla="*/ 116 w 309"/>
              <a:gd name="T55" fmla="*/ 408 h 466"/>
              <a:gd name="T56" fmla="*/ 126 w 309"/>
              <a:gd name="T57" fmla="*/ 388 h 466"/>
              <a:gd name="T58" fmla="*/ 148 w 309"/>
              <a:gd name="T59" fmla="*/ 376 h 466"/>
              <a:gd name="T60" fmla="*/ 164 w 309"/>
              <a:gd name="T61" fmla="*/ 376 h 466"/>
              <a:gd name="T62" fmla="*/ 184 w 309"/>
              <a:gd name="T63" fmla="*/ 388 h 466"/>
              <a:gd name="T64" fmla="*/ 196 w 309"/>
              <a:gd name="T65" fmla="*/ 408 h 466"/>
              <a:gd name="T66" fmla="*/ 196 w 309"/>
              <a:gd name="T67" fmla="*/ 424 h 466"/>
              <a:gd name="T68" fmla="*/ 184 w 309"/>
              <a:gd name="T69" fmla="*/ 446 h 466"/>
              <a:gd name="T70" fmla="*/ 164 w 309"/>
              <a:gd name="T71" fmla="*/ 456 h 466"/>
              <a:gd name="T72" fmla="*/ 226 w 309"/>
              <a:gd name="T73" fmla="*/ 420 h 466"/>
              <a:gd name="T74" fmla="*/ 214 w 309"/>
              <a:gd name="T75" fmla="*/ 418 h 466"/>
              <a:gd name="T76" fmla="*/ 196 w 309"/>
              <a:gd name="T77" fmla="*/ 396 h 466"/>
              <a:gd name="T78" fmla="*/ 196 w 309"/>
              <a:gd name="T79" fmla="*/ 384 h 466"/>
              <a:gd name="T80" fmla="*/ 214 w 309"/>
              <a:gd name="T81" fmla="*/ 362 h 466"/>
              <a:gd name="T82" fmla="*/ 226 w 309"/>
              <a:gd name="T83" fmla="*/ 360 h 466"/>
              <a:gd name="T84" fmla="*/ 246 w 309"/>
              <a:gd name="T85" fmla="*/ 370 h 466"/>
              <a:gd name="T86" fmla="*/ 256 w 309"/>
              <a:gd name="T87" fmla="*/ 390 h 466"/>
              <a:gd name="T88" fmla="*/ 254 w 309"/>
              <a:gd name="T89" fmla="*/ 402 h 466"/>
              <a:gd name="T90" fmla="*/ 232 w 309"/>
              <a:gd name="T91" fmla="*/ 420 h 466"/>
              <a:gd name="T92" fmla="*/ 290 w 309"/>
              <a:gd name="T93" fmla="*/ 290 h 466"/>
              <a:gd name="T94" fmla="*/ 284 w 309"/>
              <a:gd name="T95" fmla="*/ 314 h 466"/>
              <a:gd name="T96" fmla="*/ 260 w 309"/>
              <a:gd name="T97" fmla="*/ 338 h 466"/>
              <a:gd name="T98" fmla="*/ 222 w 309"/>
              <a:gd name="T99" fmla="*/ 348 h 466"/>
              <a:gd name="T100" fmla="*/ 76 w 309"/>
              <a:gd name="T101" fmla="*/ 348 h 466"/>
              <a:gd name="T102" fmla="*/ 42 w 309"/>
              <a:gd name="T103" fmla="*/ 332 h 466"/>
              <a:gd name="T104" fmla="*/ 24 w 309"/>
              <a:gd name="T105" fmla="*/ 302 h 466"/>
              <a:gd name="T106" fmla="*/ 22 w 309"/>
              <a:gd name="T107" fmla="*/ 86 h 466"/>
              <a:gd name="T108" fmla="*/ 34 w 309"/>
              <a:gd name="T109" fmla="*/ 52 h 466"/>
              <a:gd name="T110" fmla="*/ 64 w 309"/>
              <a:gd name="T111" fmla="*/ 32 h 466"/>
              <a:gd name="T112" fmla="*/ 222 w 309"/>
              <a:gd name="T113" fmla="*/ 28 h 466"/>
              <a:gd name="T114" fmla="*/ 248 w 309"/>
              <a:gd name="T115" fmla="*/ 32 h 466"/>
              <a:gd name="T116" fmla="*/ 278 w 309"/>
              <a:gd name="T117" fmla="*/ 52 h 466"/>
              <a:gd name="T118" fmla="*/ 290 w 309"/>
              <a:gd name="T119" fmla="*/ 86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9" h="466">
                <a:moveTo>
                  <a:pt x="232" y="0"/>
                </a:moveTo>
                <a:lnTo>
                  <a:pt x="80" y="0"/>
                </a:lnTo>
                <a:lnTo>
                  <a:pt x="80" y="0"/>
                </a:lnTo>
                <a:lnTo>
                  <a:pt x="64" y="2"/>
                </a:lnTo>
                <a:lnTo>
                  <a:pt x="50" y="6"/>
                </a:lnTo>
                <a:lnTo>
                  <a:pt x="36" y="14"/>
                </a:lnTo>
                <a:lnTo>
                  <a:pt x="24" y="22"/>
                </a:lnTo>
                <a:lnTo>
                  <a:pt x="14" y="34"/>
                </a:lnTo>
                <a:lnTo>
                  <a:pt x="8" y="48"/>
                </a:lnTo>
                <a:lnTo>
                  <a:pt x="2" y="62"/>
                </a:lnTo>
                <a:lnTo>
                  <a:pt x="0" y="78"/>
                </a:lnTo>
                <a:lnTo>
                  <a:pt x="0" y="386"/>
                </a:lnTo>
                <a:lnTo>
                  <a:pt x="0" y="386"/>
                </a:lnTo>
                <a:lnTo>
                  <a:pt x="2" y="402"/>
                </a:lnTo>
                <a:lnTo>
                  <a:pt x="8" y="416"/>
                </a:lnTo>
                <a:lnTo>
                  <a:pt x="14" y="430"/>
                </a:lnTo>
                <a:lnTo>
                  <a:pt x="24" y="442"/>
                </a:lnTo>
                <a:lnTo>
                  <a:pt x="36" y="452"/>
                </a:lnTo>
                <a:lnTo>
                  <a:pt x="50" y="458"/>
                </a:lnTo>
                <a:lnTo>
                  <a:pt x="64" y="464"/>
                </a:lnTo>
                <a:lnTo>
                  <a:pt x="80" y="466"/>
                </a:lnTo>
                <a:lnTo>
                  <a:pt x="232" y="466"/>
                </a:lnTo>
                <a:lnTo>
                  <a:pt x="232" y="466"/>
                </a:lnTo>
                <a:lnTo>
                  <a:pt x="248" y="464"/>
                </a:lnTo>
                <a:lnTo>
                  <a:pt x="262" y="458"/>
                </a:lnTo>
                <a:lnTo>
                  <a:pt x="276" y="452"/>
                </a:lnTo>
                <a:lnTo>
                  <a:pt x="288" y="442"/>
                </a:lnTo>
                <a:lnTo>
                  <a:pt x="295" y="430"/>
                </a:lnTo>
                <a:lnTo>
                  <a:pt x="303" y="416"/>
                </a:lnTo>
                <a:lnTo>
                  <a:pt x="307" y="402"/>
                </a:lnTo>
                <a:lnTo>
                  <a:pt x="309" y="386"/>
                </a:lnTo>
                <a:lnTo>
                  <a:pt x="309" y="78"/>
                </a:lnTo>
                <a:lnTo>
                  <a:pt x="309" y="78"/>
                </a:lnTo>
                <a:lnTo>
                  <a:pt x="307" y="62"/>
                </a:lnTo>
                <a:lnTo>
                  <a:pt x="303" y="48"/>
                </a:lnTo>
                <a:lnTo>
                  <a:pt x="295" y="34"/>
                </a:lnTo>
                <a:lnTo>
                  <a:pt x="288" y="22"/>
                </a:lnTo>
                <a:lnTo>
                  <a:pt x="276" y="14"/>
                </a:lnTo>
                <a:lnTo>
                  <a:pt x="262" y="6"/>
                </a:lnTo>
                <a:lnTo>
                  <a:pt x="248" y="2"/>
                </a:lnTo>
                <a:lnTo>
                  <a:pt x="232" y="0"/>
                </a:lnTo>
                <a:lnTo>
                  <a:pt x="232" y="0"/>
                </a:lnTo>
                <a:close/>
                <a:moveTo>
                  <a:pt x="86" y="420"/>
                </a:moveTo>
                <a:lnTo>
                  <a:pt x="86" y="420"/>
                </a:lnTo>
                <a:lnTo>
                  <a:pt x="80" y="420"/>
                </a:lnTo>
                <a:lnTo>
                  <a:pt x="74" y="418"/>
                </a:lnTo>
                <a:lnTo>
                  <a:pt x="64" y="412"/>
                </a:lnTo>
                <a:lnTo>
                  <a:pt x="58" y="402"/>
                </a:lnTo>
                <a:lnTo>
                  <a:pt x="56" y="396"/>
                </a:lnTo>
                <a:lnTo>
                  <a:pt x="56" y="390"/>
                </a:lnTo>
                <a:lnTo>
                  <a:pt x="56" y="390"/>
                </a:lnTo>
                <a:lnTo>
                  <a:pt x="56" y="384"/>
                </a:lnTo>
                <a:lnTo>
                  <a:pt x="58" y="378"/>
                </a:lnTo>
                <a:lnTo>
                  <a:pt x="64" y="370"/>
                </a:lnTo>
                <a:lnTo>
                  <a:pt x="74" y="362"/>
                </a:lnTo>
                <a:lnTo>
                  <a:pt x="80" y="360"/>
                </a:lnTo>
                <a:lnTo>
                  <a:pt x="86" y="360"/>
                </a:lnTo>
                <a:lnTo>
                  <a:pt x="86" y="360"/>
                </a:lnTo>
                <a:lnTo>
                  <a:pt x="92" y="360"/>
                </a:lnTo>
                <a:lnTo>
                  <a:pt x="98" y="362"/>
                </a:lnTo>
                <a:lnTo>
                  <a:pt x="108" y="370"/>
                </a:lnTo>
                <a:lnTo>
                  <a:pt x="114" y="378"/>
                </a:lnTo>
                <a:lnTo>
                  <a:pt x="116" y="384"/>
                </a:lnTo>
                <a:lnTo>
                  <a:pt x="116" y="390"/>
                </a:lnTo>
                <a:lnTo>
                  <a:pt x="116" y="390"/>
                </a:lnTo>
                <a:lnTo>
                  <a:pt x="116" y="396"/>
                </a:lnTo>
                <a:lnTo>
                  <a:pt x="114" y="402"/>
                </a:lnTo>
                <a:lnTo>
                  <a:pt x="108" y="412"/>
                </a:lnTo>
                <a:lnTo>
                  <a:pt x="98" y="418"/>
                </a:lnTo>
                <a:lnTo>
                  <a:pt x="92" y="420"/>
                </a:lnTo>
                <a:lnTo>
                  <a:pt x="86" y="420"/>
                </a:lnTo>
                <a:lnTo>
                  <a:pt x="86" y="420"/>
                </a:lnTo>
                <a:close/>
                <a:moveTo>
                  <a:pt x="156" y="458"/>
                </a:moveTo>
                <a:lnTo>
                  <a:pt x="156" y="458"/>
                </a:lnTo>
                <a:lnTo>
                  <a:pt x="148" y="456"/>
                </a:lnTo>
                <a:lnTo>
                  <a:pt x="140" y="454"/>
                </a:lnTo>
                <a:lnTo>
                  <a:pt x="132" y="450"/>
                </a:lnTo>
                <a:lnTo>
                  <a:pt x="126" y="446"/>
                </a:lnTo>
                <a:lnTo>
                  <a:pt x="122" y="438"/>
                </a:lnTo>
                <a:lnTo>
                  <a:pt x="118" y="432"/>
                </a:lnTo>
                <a:lnTo>
                  <a:pt x="116" y="424"/>
                </a:lnTo>
                <a:lnTo>
                  <a:pt x="114" y="416"/>
                </a:lnTo>
                <a:lnTo>
                  <a:pt x="114" y="416"/>
                </a:lnTo>
                <a:lnTo>
                  <a:pt x="116" y="408"/>
                </a:lnTo>
                <a:lnTo>
                  <a:pt x="118" y="400"/>
                </a:lnTo>
                <a:lnTo>
                  <a:pt x="122" y="394"/>
                </a:lnTo>
                <a:lnTo>
                  <a:pt x="126" y="388"/>
                </a:lnTo>
                <a:lnTo>
                  <a:pt x="132" y="382"/>
                </a:lnTo>
                <a:lnTo>
                  <a:pt x="140" y="378"/>
                </a:lnTo>
                <a:lnTo>
                  <a:pt x="148" y="376"/>
                </a:lnTo>
                <a:lnTo>
                  <a:pt x="156" y="376"/>
                </a:lnTo>
                <a:lnTo>
                  <a:pt x="156" y="376"/>
                </a:lnTo>
                <a:lnTo>
                  <a:pt x="164" y="376"/>
                </a:lnTo>
                <a:lnTo>
                  <a:pt x="172" y="378"/>
                </a:lnTo>
                <a:lnTo>
                  <a:pt x="178" y="382"/>
                </a:lnTo>
                <a:lnTo>
                  <a:pt x="184" y="388"/>
                </a:lnTo>
                <a:lnTo>
                  <a:pt x="190" y="394"/>
                </a:lnTo>
                <a:lnTo>
                  <a:pt x="194" y="400"/>
                </a:lnTo>
                <a:lnTo>
                  <a:pt x="196" y="408"/>
                </a:lnTo>
                <a:lnTo>
                  <a:pt x="196" y="416"/>
                </a:lnTo>
                <a:lnTo>
                  <a:pt x="196" y="416"/>
                </a:lnTo>
                <a:lnTo>
                  <a:pt x="196" y="424"/>
                </a:lnTo>
                <a:lnTo>
                  <a:pt x="194" y="432"/>
                </a:lnTo>
                <a:lnTo>
                  <a:pt x="190" y="438"/>
                </a:lnTo>
                <a:lnTo>
                  <a:pt x="184" y="446"/>
                </a:lnTo>
                <a:lnTo>
                  <a:pt x="178" y="450"/>
                </a:lnTo>
                <a:lnTo>
                  <a:pt x="172" y="454"/>
                </a:lnTo>
                <a:lnTo>
                  <a:pt x="164" y="456"/>
                </a:lnTo>
                <a:lnTo>
                  <a:pt x="156" y="458"/>
                </a:lnTo>
                <a:lnTo>
                  <a:pt x="156" y="458"/>
                </a:lnTo>
                <a:close/>
                <a:moveTo>
                  <a:pt x="226" y="420"/>
                </a:moveTo>
                <a:lnTo>
                  <a:pt x="226" y="420"/>
                </a:lnTo>
                <a:lnTo>
                  <a:pt x="220" y="420"/>
                </a:lnTo>
                <a:lnTo>
                  <a:pt x="214" y="418"/>
                </a:lnTo>
                <a:lnTo>
                  <a:pt x="204" y="412"/>
                </a:lnTo>
                <a:lnTo>
                  <a:pt x="198" y="402"/>
                </a:lnTo>
                <a:lnTo>
                  <a:pt x="196" y="396"/>
                </a:lnTo>
                <a:lnTo>
                  <a:pt x="196" y="390"/>
                </a:lnTo>
                <a:lnTo>
                  <a:pt x="196" y="390"/>
                </a:lnTo>
                <a:lnTo>
                  <a:pt x="196" y="384"/>
                </a:lnTo>
                <a:lnTo>
                  <a:pt x="198" y="378"/>
                </a:lnTo>
                <a:lnTo>
                  <a:pt x="204" y="370"/>
                </a:lnTo>
                <a:lnTo>
                  <a:pt x="214" y="362"/>
                </a:lnTo>
                <a:lnTo>
                  <a:pt x="220" y="360"/>
                </a:lnTo>
                <a:lnTo>
                  <a:pt x="226" y="360"/>
                </a:lnTo>
                <a:lnTo>
                  <a:pt x="226" y="360"/>
                </a:lnTo>
                <a:lnTo>
                  <a:pt x="232" y="360"/>
                </a:lnTo>
                <a:lnTo>
                  <a:pt x="238" y="362"/>
                </a:lnTo>
                <a:lnTo>
                  <a:pt x="246" y="370"/>
                </a:lnTo>
                <a:lnTo>
                  <a:pt x="254" y="378"/>
                </a:lnTo>
                <a:lnTo>
                  <a:pt x="256" y="384"/>
                </a:lnTo>
                <a:lnTo>
                  <a:pt x="256" y="390"/>
                </a:lnTo>
                <a:lnTo>
                  <a:pt x="256" y="390"/>
                </a:lnTo>
                <a:lnTo>
                  <a:pt x="256" y="396"/>
                </a:lnTo>
                <a:lnTo>
                  <a:pt x="254" y="402"/>
                </a:lnTo>
                <a:lnTo>
                  <a:pt x="246" y="412"/>
                </a:lnTo>
                <a:lnTo>
                  <a:pt x="238" y="418"/>
                </a:lnTo>
                <a:lnTo>
                  <a:pt x="232" y="420"/>
                </a:lnTo>
                <a:lnTo>
                  <a:pt x="226" y="420"/>
                </a:lnTo>
                <a:lnTo>
                  <a:pt x="226" y="420"/>
                </a:lnTo>
                <a:close/>
                <a:moveTo>
                  <a:pt x="290" y="290"/>
                </a:moveTo>
                <a:lnTo>
                  <a:pt x="290" y="290"/>
                </a:lnTo>
                <a:lnTo>
                  <a:pt x="288" y="302"/>
                </a:lnTo>
                <a:lnTo>
                  <a:pt x="284" y="314"/>
                </a:lnTo>
                <a:lnTo>
                  <a:pt x="278" y="324"/>
                </a:lnTo>
                <a:lnTo>
                  <a:pt x="270" y="332"/>
                </a:lnTo>
                <a:lnTo>
                  <a:pt x="260" y="338"/>
                </a:lnTo>
                <a:lnTo>
                  <a:pt x="248" y="344"/>
                </a:lnTo>
                <a:lnTo>
                  <a:pt x="234" y="348"/>
                </a:lnTo>
                <a:lnTo>
                  <a:pt x="222" y="348"/>
                </a:lnTo>
                <a:lnTo>
                  <a:pt x="90" y="348"/>
                </a:lnTo>
                <a:lnTo>
                  <a:pt x="90" y="348"/>
                </a:lnTo>
                <a:lnTo>
                  <a:pt x="76" y="348"/>
                </a:lnTo>
                <a:lnTo>
                  <a:pt x="64" y="344"/>
                </a:lnTo>
                <a:lnTo>
                  <a:pt x="52" y="338"/>
                </a:lnTo>
                <a:lnTo>
                  <a:pt x="42" y="332"/>
                </a:lnTo>
                <a:lnTo>
                  <a:pt x="34" y="324"/>
                </a:lnTo>
                <a:lnTo>
                  <a:pt x="28" y="314"/>
                </a:lnTo>
                <a:lnTo>
                  <a:pt x="24" y="302"/>
                </a:lnTo>
                <a:lnTo>
                  <a:pt x="22" y="290"/>
                </a:lnTo>
                <a:lnTo>
                  <a:pt x="22" y="86"/>
                </a:lnTo>
                <a:lnTo>
                  <a:pt x="22" y="86"/>
                </a:lnTo>
                <a:lnTo>
                  <a:pt x="24" y="74"/>
                </a:lnTo>
                <a:lnTo>
                  <a:pt x="28" y="62"/>
                </a:lnTo>
                <a:lnTo>
                  <a:pt x="34" y="52"/>
                </a:lnTo>
                <a:lnTo>
                  <a:pt x="42" y="44"/>
                </a:lnTo>
                <a:lnTo>
                  <a:pt x="52" y="38"/>
                </a:lnTo>
                <a:lnTo>
                  <a:pt x="64" y="32"/>
                </a:lnTo>
                <a:lnTo>
                  <a:pt x="76" y="28"/>
                </a:lnTo>
                <a:lnTo>
                  <a:pt x="90" y="28"/>
                </a:lnTo>
                <a:lnTo>
                  <a:pt x="222" y="28"/>
                </a:lnTo>
                <a:lnTo>
                  <a:pt x="222" y="28"/>
                </a:lnTo>
                <a:lnTo>
                  <a:pt x="234" y="28"/>
                </a:lnTo>
                <a:lnTo>
                  <a:pt x="248" y="32"/>
                </a:lnTo>
                <a:lnTo>
                  <a:pt x="260" y="38"/>
                </a:lnTo>
                <a:lnTo>
                  <a:pt x="270" y="44"/>
                </a:lnTo>
                <a:lnTo>
                  <a:pt x="278" y="52"/>
                </a:lnTo>
                <a:lnTo>
                  <a:pt x="284" y="62"/>
                </a:lnTo>
                <a:lnTo>
                  <a:pt x="288" y="74"/>
                </a:lnTo>
                <a:lnTo>
                  <a:pt x="290" y="86"/>
                </a:lnTo>
                <a:lnTo>
                  <a:pt x="290" y="290"/>
                </a:lnTo>
                <a:close/>
              </a:path>
            </a:pathLst>
          </a:custGeom>
          <a:solidFill>
            <a:srgbClr val="E786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79" name="Freeform 665"/>
          <p:cNvSpPr>
            <a:spLocks/>
          </p:cNvSpPr>
          <p:nvPr/>
        </p:nvSpPr>
        <p:spPr bwMode="auto">
          <a:xfrm>
            <a:off x="8111645" y="3152189"/>
            <a:ext cx="306388" cy="236538"/>
          </a:xfrm>
          <a:custGeom>
            <a:avLst/>
            <a:gdLst>
              <a:gd name="T0" fmla="*/ 179 w 193"/>
              <a:gd name="T1" fmla="*/ 54 h 149"/>
              <a:gd name="T2" fmla="*/ 193 w 193"/>
              <a:gd name="T3" fmla="*/ 0 h 149"/>
              <a:gd name="T4" fmla="*/ 138 w 193"/>
              <a:gd name="T5" fmla="*/ 13 h 149"/>
              <a:gd name="T6" fmla="*/ 152 w 193"/>
              <a:gd name="T7" fmla="*/ 27 h 149"/>
              <a:gd name="T8" fmla="*/ 99 w 193"/>
              <a:gd name="T9" fmla="*/ 79 h 149"/>
              <a:gd name="T10" fmla="*/ 77 w 193"/>
              <a:gd name="T11" fmla="*/ 57 h 149"/>
              <a:gd name="T12" fmla="*/ 0 w 193"/>
              <a:gd name="T13" fmla="*/ 134 h 149"/>
              <a:gd name="T14" fmla="*/ 15 w 193"/>
              <a:gd name="T15" fmla="*/ 149 h 149"/>
              <a:gd name="T16" fmla="*/ 15 w 193"/>
              <a:gd name="T17" fmla="*/ 149 h 149"/>
              <a:gd name="T18" fmla="*/ 77 w 193"/>
              <a:gd name="T19" fmla="*/ 87 h 149"/>
              <a:gd name="T20" fmla="*/ 99 w 193"/>
              <a:gd name="T21" fmla="*/ 108 h 149"/>
              <a:gd name="T22" fmla="*/ 167 w 193"/>
              <a:gd name="T23" fmla="*/ 41 h 149"/>
              <a:gd name="T24" fmla="*/ 179 w 193"/>
              <a:gd name="T25" fmla="*/ 5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3" h="149">
                <a:moveTo>
                  <a:pt x="179" y="54"/>
                </a:moveTo>
                <a:lnTo>
                  <a:pt x="193" y="0"/>
                </a:lnTo>
                <a:lnTo>
                  <a:pt x="138" y="13"/>
                </a:lnTo>
                <a:lnTo>
                  <a:pt x="152" y="27"/>
                </a:lnTo>
                <a:lnTo>
                  <a:pt x="99" y="79"/>
                </a:lnTo>
                <a:lnTo>
                  <a:pt x="77" y="57"/>
                </a:lnTo>
                <a:lnTo>
                  <a:pt x="0" y="134"/>
                </a:lnTo>
                <a:lnTo>
                  <a:pt x="15" y="149"/>
                </a:lnTo>
                <a:lnTo>
                  <a:pt x="15" y="149"/>
                </a:lnTo>
                <a:lnTo>
                  <a:pt x="77" y="87"/>
                </a:lnTo>
                <a:lnTo>
                  <a:pt x="99" y="108"/>
                </a:lnTo>
                <a:lnTo>
                  <a:pt x="167" y="41"/>
                </a:lnTo>
                <a:lnTo>
                  <a:pt x="179" y="54"/>
                </a:lnTo>
                <a:close/>
              </a:path>
            </a:pathLst>
          </a:custGeom>
          <a:solidFill>
            <a:srgbClr val="68B14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80" name="Rectangle 666"/>
          <p:cNvSpPr>
            <a:spLocks noChangeArrowheads="1"/>
          </p:cNvSpPr>
          <p:nvPr/>
        </p:nvSpPr>
        <p:spPr bwMode="auto">
          <a:xfrm>
            <a:off x="8138632" y="3406190"/>
            <a:ext cx="44450" cy="80963"/>
          </a:xfrm>
          <a:prstGeom prst="rect">
            <a:avLst/>
          </a:prstGeom>
          <a:solidFill>
            <a:srgbClr val="68B14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81" name="Rectangle 667"/>
          <p:cNvSpPr>
            <a:spLocks noChangeArrowheads="1"/>
          </p:cNvSpPr>
          <p:nvPr/>
        </p:nvSpPr>
        <p:spPr bwMode="auto">
          <a:xfrm>
            <a:off x="8211658" y="3366502"/>
            <a:ext cx="44450" cy="120650"/>
          </a:xfrm>
          <a:prstGeom prst="rect">
            <a:avLst/>
          </a:prstGeom>
          <a:solidFill>
            <a:srgbClr val="68B14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82" name="Rectangle 668"/>
          <p:cNvSpPr>
            <a:spLocks noChangeArrowheads="1"/>
          </p:cNvSpPr>
          <p:nvPr/>
        </p:nvSpPr>
        <p:spPr bwMode="auto">
          <a:xfrm>
            <a:off x="8286270" y="3326814"/>
            <a:ext cx="44450" cy="160338"/>
          </a:xfrm>
          <a:prstGeom prst="rect">
            <a:avLst/>
          </a:prstGeom>
          <a:solidFill>
            <a:srgbClr val="68B14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3007776" y="2140638"/>
            <a:ext cx="1438135" cy="847946"/>
            <a:chOff x="4670492" y="1556661"/>
            <a:chExt cx="1438135" cy="847946"/>
          </a:xfrm>
        </p:grpSpPr>
        <p:sp>
          <p:nvSpPr>
            <p:cNvPr id="4" name="矩形 3"/>
            <p:cNvSpPr/>
            <p:nvPr/>
          </p:nvSpPr>
          <p:spPr>
            <a:xfrm>
              <a:off x="4670492" y="1556661"/>
              <a:ext cx="1438135" cy="847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冬青黑体简体中文 W3" panose="020B0300000000000000" pitchFamily="34" charset="-122"/>
              </a:endParaRPr>
            </a:p>
          </p:txBody>
        </p:sp>
        <p:grpSp>
          <p:nvGrpSpPr>
            <p:cNvPr id="2" name="组 1"/>
            <p:cNvGrpSpPr/>
            <p:nvPr/>
          </p:nvGrpSpPr>
          <p:grpSpPr>
            <a:xfrm>
              <a:off x="4670492" y="1556661"/>
              <a:ext cx="1438135" cy="847946"/>
              <a:chOff x="5349216" y="1506172"/>
              <a:chExt cx="777539" cy="414015"/>
            </a:xfrm>
          </p:grpSpPr>
          <p:sp>
            <p:nvSpPr>
              <p:cNvPr id="52" name="Freeform 104"/>
              <p:cNvSpPr>
                <a:spLocks/>
              </p:cNvSpPr>
              <p:nvPr/>
            </p:nvSpPr>
            <p:spPr bwMode="auto">
              <a:xfrm>
                <a:off x="6065446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53" name="Freeform 105"/>
              <p:cNvSpPr>
                <a:spLocks/>
              </p:cNvSpPr>
              <p:nvPr/>
            </p:nvSpPr>
            <p:spPr bwMode="auto">
              <a:xfrm>
                <a:off x="6029382" y="1765112"/>
                <a:ext cx="8655" cy="116126"/>
              </a:xfrm>
              <a:custGeom>
                <a:avLst/>
                <a:gdLst>
                  <a:gd name="T0" fmla="*/ 3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1 w 5"/>
                  <a:gd name="T7" fmla="*/ 67 h 68"/>
                  <a:gd name="T8" fmla="*/ 3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3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54" name="Freeform 106"/>
              <p:cNvSpPr>
                <a:spLocks/>
              </p:cNvSpPr>
              <p:nvPr/>
            </p:nvSpPr>
            <p:spPr bwMode="auto">
              <a:xfrm>
                <a:off x="5988269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2" y="67"/>
                      <a:pt x="3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5" name="Freeform 107"/>
              <p:cNvSpPr>
                <a:spLocks/>
              </p:cNvSpPr>
              <p:nvPr/>
            </p:nvSpPr>
            <p:spPr bwMode="auto">
              <a:xfrm>
                <a:off x="5952926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2" y="67"/>
                      <a:pt x="2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6" name="Freeform 108"/>
              <p:cNvSpPr>
                <a:spLocks/>
              </p:cNvSpPr>
              <p:nvPr/>
            </p:nvSpPr>
            <p:spPr bwMode="auto">
              <a:xfrm>
                <a:off x="5915420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7" name="Freeform 109"/>
              <p:cNvSpPr>
                <a:spLocks/>
              </p:cNvSpPr>
              <p:nvPr/>
            </p:nvSpPr>
            <p:spPr bwMode="auto">
              <a:xfrm>
                <a:off x="5879356" y="1765112"/>
                <a:ext cx="8655" cy="116126"/>
              </a:xfrm>
              <a:custGeom>
                <a:avLst/>
                <a:gdLst>
                  <a:gd name="T0" fmla="*/ 3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0 w 5"/>
                  <a:gd name="T7" fmla="*/ 67 h 68"/>
                  <a:gd name="T8" fmla="*/ 3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3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8" name="Freeform 110"/>
              <p:cNvSpPr>
                <a:spLocks/>
              </p:cNvSpPr>
              <p:nvPr/>
            </p:nvSpPr>
            <p:spPr bwMode="auto">
              <a:xfrm>
                <a:off x="5862045" y="1545121"/>
                <a:ext cx="10819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1" y="66"/>
                      <a:pt x="1" y="67"/>
                    </a:cubicBezTo>
                    <a:cubicBezTo>
                      <a:pt x="2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9" name="Freeform 111"/>
              <p:cNvSpPr>
                <a:spLocks/>
              </p:cNvSpPr>
              <p:nvPr/>
            </p:nvSpPr>
            <p:spPr bwMode="auto">
              <a:xfrm>
                <a:off x="5840407" y="1763669"/>
                <a:ext cx="10098" cy="117569"/>
              </a:xfrm>
              <a:custGeom>
                <a:avLst/>
                <a:gdLst>
                  <a:gd name="T0" fmla="*/ 3 w 6"/>
                  <a:gd name="T1" fmla="*/ 0 h 69"/>
                  <a:gd name="T2" fmla="*/ 0 w 6"/>
                  <a:gd name="T3" fmla="*/ 3 h 69"/>
                  <a:gd name="T4" fmla="*/ 0 w 6"/>
                  <a:gd name="T5" fmla="*/ 65 h 69"/>
                  <a:gd name="T6" fmla="*/ 1 w 6"/>
                  <a:gd name="T7" fmla="*/ 68 h 69"/>
                  <a:gd name="T8" fmla="*/ 3 w 6"/>
                  <a:gd name="T9" fmla="*/ 69 h 69"/>
                  <a:gd name="T10" fmla="*/ 6 w 6"/>
                  <a:gd name="T11" fmla="*/ 65 h 69"/>
                  <a:gd name="T12" fmla="*/ 6 w 6"/>
                  <a:gd name="T13" fmla="*/ 3 h 69"/>
                  <a:gd name="T14" fmla="*/ 5 w 6"/>
                  <a:gd name="T15" fmla="*/ 1 h 69"/>
                  <a:gd name="T16" fmla="*/ 3 w 6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1" y="68"/>
                      <a:pt x="2" y="69"/>
                      <a:pt x="3" y="69"/>
                    </a:cubicBezTo>
                    <a:cubicBezTo>
                      <a:pt x="4" y="69"/>
                      <a:pt x="6" y="67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70" name="Freeform 112"/>
              <p:cNvSpPr>
                <a:spLocks/>
              </p:cNvSpPr>
              <p:nvPr/>
            </p:nvSpPr>
            <p:spPr bwMode="auto">
              <a:xfrm>
                <a:off x="5826703" y="1545121"/>
                <a:ext cx="10098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71" name="Freeform 113"/>
              <p:cNvSpPr>
                <a:spLocks/>
              </p:cNvSpPr>
              <p:nvPr/>
            </p:nvSpPr>
            <p:spPr bwMode="auto">
              <a:xfrm>
                <a:off x="5804343" y="1763669"/>
                <a:ext cx="8655" cy="117569"/>
              </a:xfrm>
              <a:custGeom>
                <a:avLst/>
                <a:gdLst>
                  <a:gd name="T0" fmla="*/ 2 w 5"/>
                  <a:gd name="T1" fmla="*/ 0 h 69"/>
                  <a:gd name="T2" fmla="*/ 0 w 5"/>
                  <a:gd name="T3" fmla="*/ 3 h 69"/>
                  <a:gd name="T4" fmla="*/ 0 w 5"/>
                  <a:gd name="T5" fmla="*/ 65 h 69"/>
                  <a:gd name="T6" fmla="*/ 0 w 5"/>
                  <a:gd name="T7" fmla="*/ 68 h 69"/>
                  <a:gd name="T8" fmla="*/ 2 w 5"/>
                  <a:gd name="T9" fmla="*/ 69 h 69"/>
                  <a:gd name="T10" fmla="*/ 5 w 5"/>
                  <a:gd name="T11" fmla="*/ 65 h 69"/>
                  <a:gd name="T12" fmla="*/ 5 w 5"/>
                  <a:gd name="T13" fmla="*/ 3 h 69"/>
                  <a:gd name="T14" fmla="*/ 5 w 5"/>
                  <a:gd name="T15" fmla="*/ 1 h 69"/>
                  <a:gd name="T16" fmla="*/ 2 w 5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9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0" y="68"/>
                    </a:cubicBezTo>
                    <a:cubicBezTo>
                      <a:pt x="1" y="68"/>
                      <a:pt x="2" y="69"/>
                      <a:pt x="2" y="69"/>
                    </a:cubicBezTo>
                    <a:cubicBezTo>
                      <a:pt x="4" y="69"/>
                      <a:pt x="5" y="67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72" name="Freeform 114"/>
              <p:cNvSpPr>
                <a:spLocks/>
              </p:cNvSpPr>
              <p:nvPr/>
            </p:nvSpPr>
            <p:spPr bwMode="auto">
              <a:xfrm>
                <a:off x="5787032" y="1545121"/>
                <a:ext cx="10819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73" name="Freeform 115"/>
              <p:cNvSpPr>
                <a:spLocks noEditPoints="1"/>
              </p:cNvSpPr>
              <p:nvPr/>
            </p:nvSpPr>
            <p:spPr bwMode="auto">
              <a:xfrm>
                <a:off x="5751690" y="1726163"/>
                <a:ext cx="375065" cy="194024"/>
              </a:xfrm>
              <a:custGeom>
                <a:avLst/>
                <a:gdLst>
                  <a:gd name="T0" fmla="*/ 204 w 220"/>
                  <a:gd name="T1" fmla="*/ 0 h 114"/>
                  <a:gd name="T2" fmla="*/ 16 w 220"/>
                  <a:gd name="T3" fmla="*/ 0 h 114"/>
                  <a:gd name="T4" fmla="*/ 0 w 220"/>
                  <a:gd name="T5" fmla="*/ 17 h 114"/>
                  <a:gd name="T6" fmla="*/ 0 w 220"/>
                  <a:gd name="T7" fmla="*/ 96 h 114"/>
                  <a:gd name="T8" fmla="*/ 16 w 220"/>
                  <a:gd name="T9" fmla="*/ 114 h 114"/>
                  <a:gd name="T10" fmla="*/ 204 w 220"/>
                  <a:gd name="T11" fmla="*/ 114 h 114"/>
                  <a:gd name="T12" fmla="*/ 220 w 220"/>
                  <a:gd name="T13" fmla="*/ 96 h 114"/>
                  <a:gd name="T14" fmla="*/ 220 w 220"/>
                  <a:gd name="T15" fmla="*/ 17 h 114"/>
                  <a:gd name="T16" fmla="*/ 204 w 220"/>
                  <a:gd name="T17" fmla="*/ 0 h 114"/>
                  <a:gd name="T18" fmla="*/ 210 w 220"/>
                  <a:gd name="T19" fmla="*/ 89 h 114"/>
                  <a:gd name="T20" fmla="*/ 195 w 220"/>
                  <a:gd name="T21" fmla="*/ 103 h 114"/>
                  <a:gd name="T22" fmla="*/ 23 w 220"/>
                  <a:gd name="T23" fmla="*/ 103 h 114"/>
                  <a:gd name="T24" fmla="*/ 9 w 220"/>
                  <a:gd name="T25" fmla="*/ 89 h 114"/>
                  <a:gd name="T26" fmla="*/ 9 w 220"/>
                  <a:gd name="T27" fmla="*/ 24 h 114"/>
                  <a:gd name="T28" fmla="*/ 23 w 220"/>
                  <a:gd name="T29" fmla="*/ 11 h 114"/>
                  <a:gd name="T30" fmla="*/ 195 w 220"/>
                  <a:gd name="T31" fmla="*/ 11 h 114"/>
                  <a:gd name="T32" fmla="*/ 210 w 220"/>
                  <a:gd name="T33" fmla="*/ 24 h 114"/>
                  <a:gd name="T34" fmla="*/ 210 w 220"/>
                  <a:gd name="T35" fmla="*/ 8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114">
                    <a:moveTo>
                      <a:pt x="2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6"/>
                      <a:pt x="7" y="114"/>
                      <a:pt x="16" y="114"/>
                    </a:cubicBezTo>
                    <a:cubicBezTo>
                      <a:pt x="204" y="114"/>
                      <a:pt x="204" y="114"/>
                      <a:pt x="204" y="114"/>
                    </a:cubicBezTo>
                    <a:cubicBezTo>
                      <a:pt x="213" y="114"/>
                      <a:pt x="220" y="106"/>
                      <a:pt x="220" y="96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220" y="7"/>
                      <a:pt x="213" y="0"/>
                      <a:pt x="204" y="0"/>
                    </a:cubicBezTo>
                    <a:close/>
                    <a:moveTo>
                      <a:pt x="210" y="89"/>
                    </a:moveTo>
                    <a:cubicBezTo>
                      <a:pt x="210" y="97"/>
                      <a:pt x="203" y="103"/>
                      <a:pt x="195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15" y="103"/>
                      <a:pt x="9" y="97"/>
                      <a:pt x="9" y="89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17"/>
                      <a:pt x="15" y="11"/>
                      <a:pt x="23" y="11"/>
                    </a:cubicBezTo>
                    <a:cubicBezTo>
                      <a:pt x="195" y="11"/>
                      <a:pt x="195" y="11"/>
                      <a:pt x="195" y="11"/>
                    </a:cubicBezTo>
                    <a:cubicBezTo>
                      <a:pt x="203" y="11"/>
                      <a:pt x="210" y="17"/>
                      <a:pt x="210" y="24"/>
                    </a:cubicBezTo>
                    <a:lnTo>
                      <a:pt x="210" y="89"/>
                    </a:lnTo>
                    <a:close/>
                  </a:path>
                </a:pathLst>
              </a:custGeom>
              <a:solidFill>
                <a:srgbClr val="E78638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77" name="Freeform 116"/>
              <p:cNvSpPr>
                <a:spLocks/>
              </p:cNvSpPr>
              <p:nvPr/>
            </p:nvSpPr>
            <p:spPr bwMode="auto">
              <a:xfrm>
                <a:off x="5751690" y="1545121"/>
                <a:ext cx="8655" cy="116126"/>
              </a:xfrm>
              <a:custGeom>
                <a:avLst/>
                <a:gdLst>
                  <a:gd name="T0" fmla="*/ 3 w 5"/>
                  <a:gd name="T1" fmla="*/ 68 h 68"/>
                  <a:gd name="T2" fmla="*/ 5 w 5"/>
                  <a:gd name="T3" fmla="*/ 65 h 68"/>
                  <a:gd name="T4" fmla="*/ 5 w 5"/>
                  <a:gd name="T5" fmla="*/ 3 h 68"/>
                  <a:gd name="T6" fmla="*/ 5 w 5"/>
                  <a:gd name="T7" fmla="*/ 1 h 68"/>
                  <a:gd name="T8" fmla="*/ 3 w 5"/>
                  <a:gd name="T9" fmla="*/ 0 h 68"/>
                  <a:gd name="T10" fmla="*/ 0 w 5"/>
                  <a:gd name="T11" fmla="*/ 3 h 68"/>
                  <a:gd name="T12" fmla="*/ 0 w 5"/>
                  <a:gd name="T13" fmla="*/ 65 h 68"/>
                  <a:gd name="T14" fmla="*/ 0 w 5"/>
                  <a:gd name="T15" fmla="*/ 67 h 68"/>
                  <a:gd name="T16" fmla="*/ 3 w 5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68"/>
                    </a:move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78" name="Freeform 117"/>
              <p:cNvSpPr>
                <a:spLocks/>
              </p:cNvSpPr>
              <p:nvPr/>
            </p:nvSpPr>
            <p:spPr bwMode="auto">
              <a:xfrm>
                <a:off x="5712019" y="1545121"/>
                <a:ext cx="10819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86" name="Freeform 118"/>
              <p:cNvSpPr>
                <a:spLocks/>
              </p:cNvSpPr>
              <p:nvPr/>
            </p:nvSpPr>
            <p:spPr bwMode="auto">
              <a:xfrm>
                <a:off x="5676677" y="1545121"/>
                <a:ext cx="10098" cy="116126"/>
              </a:xfrm>
              <a:custGeom>
                <a:avLst/>
                <a:gdLst>
                  <a:gd name="T0" fmla="*/ 3 w 6"/>
                  <a:gd name="T1" fmla="*/ 68 h 68"/>
                  <a:gd name="T2" fmla="*/ 6 w 6"/>
                  <a:gd name="T3" fmla="*/ 65 h 68"/>
                  <a:gd name="T4" fmla="*/ 6 w 6"/>
                  <a:gd name="T5" fmla="*/ 3 h 68"/>
                  <a:gd name="T6" fmla="*/ 5 w 6"/>
                  <a:gd name="T7" fmla="*/ 1 h 68"/>
                  <a:gd name="T8" fmla="*/ 3 w 6"/>
                  <a:gd name="T9" fmla="*/ 0 h 68"/>
                  <a:gd name="T10" fmla="*/ 0 w 6"/>
                  <a:gd name="T11" fmla="*/ 3 h 68"/>
                  <a:gd name="T12" fmla="*/ 0 w 6"/>
                  <a:gd name="T13" fmla="*/ 65 h 68"/>
                  <a:gd name="T14" fmla="*/ 1 w 6"/>
                  <a:gd name="T15" fmla="*/ 67 h 68"/>
                  <a:gd name="T16" fmla="*/ 3 w 6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68"/>
                    </a:move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1" y="68"/>
                      <a:pt x="2" y="68"/>
                      <a:pt x="3" y="6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87" name="Freeform 119"/>
              <p:cNvSpPr>
                <a:spLocks/>
              </p:cNvSpPr>
              <p:nvPr/>
            </p:nvSpPr>
            <p:spPr bwMode="auto">
              <a:xfrm>
                <a:off x="5662972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88" name="Freeform 120"/>
              <p:cNvSpPr>
                <a:spLocks/>
              </p:cNvSpPr>
              <p:nvPr/>
            </p:nvSpPr>
            <p:spPr bwMode="auto">
              <a:xfrm>
                <a:off x="5637006" y="1543679"/>
                <a:ext cx="10819" cy="117569"/>
              </a:xfrm>
              <a:custGeom>
                <a:avLst/>
                <a:gdLst>
                  <a:gd name="T0" fmla="*/ 3 w 6"/>
                  <a:gd name="T1" fmla="*/ 69 h 69"/>
                  <a:gd name="T2" fmla="*/ 6 w 6"/>
                  <a:gd name="T3" fmla="*/ 66 h 69"/>
                  <a:gd name="T4" fmla="*/ 6 w 6"/>
                  <a:gd name="T5" fmla="*/ 4 h 69"/>
                  <a:gd name="T6" fmla="*/ 5 w 6"/>
                  <a:gd name="T7" fmla="*/ 1 h 69"/>
                  <a:gd name="T8" fmla="*/ 3 w 6"/>
                  <a:gd name="T9" fmla="*/ 0 h 69"/>
                  <a:gd name="T10" fmla="*/ 0 w 6"/>
                  <a:gd name="T11" fmla="*/ 4 h 69"/>
                  <a:gd name="T12" fmla="*/ 0 w 6"/>
                  <a:gd name="T13" fmla="*/ 66 h 69"/>
                  <a:gd name="T14" fmla="*/ 1 w 6"/>
                  <a:gd name="T15" fmla="*/ 68 h 69"/>
                  <a:gd name="T16" fmla="*/ 3 w 6"/>
                  <a:gd name="T1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69"/>
                    </a:moveTo>
                    <a:cubicBezTo>
                      <a:pt x="5" y="69"/>
                      <a:pt x="6" y="67"/>
                      <a:pt x="6" y="6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2" y="68"/>
                      <a:pt x="2" y="69"/>
                      <a:pt x="3" y="69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89" name="Freeform 121"/>
              <p:cNvSpPr>
                <a:spLocks/>
              </p:cNvSpPr>
              <p:nvPr/>
            </p:nvSpPr>
            <p:spPr bwMode="auto">
              <a:xfrm>
                <a:off x="5626908" y="1765112"/>
                <a:ext cx="8655" cy="116126"/>
              </a:xfrm>
              <a:custGeom>
                <a:avLst/>
                <a:gdLst>
                  <a:gd name="T0" fmla="*/ 3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0 w 5"/>
                  <a:gd name="T7" fmla="*/ 67 h 68"/>
                  <a:gd name="T8" fmla="*/ 3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3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0" name="Freeform 122"/>
              <p:cNvSpPr>
                <a:spLocks/>
              </p:cNvSpPr>
              <p:nvPr/>
            </p:nvSpPr>
            <p:spPr bwMode="auto">
              <a:xfrm>
                <a:off x="5601664" y="1543679"/>
                <a:ext cx="10098" cy="117569"/>
              </a:xfrm>
              <a:custGeom>
                <a:avLst/>
                <a:gdLst>
                  <a:gd name="T0" fmla="*/ 3 w 6"/>
                  <a:gd name="T1" fmla="*/ 69 h 69"/>
                  <a:gd name="T2" fmla="*/ 6 w 6"/>
                  <a:gd name="T3" fmla="*/ 66 h 69"/>
                  <a:gd name="T4" fmla="*/ 6 w 6"/>
                  <a:gd name="T5" fmla="*/ 4 h 69"/>
                  <a:gd name="T6" fmla="*/ 5 w 6"/>
                  <a:gd name="T7" fmla="*/ 1 h 69"/>
                  <a:gd name="T8" fmla="*/ 3 w 6"/>
                  <a:gd name="T9" fmla="*/ 0 h 69"/>
                  <a:gd name="T10" fmla="*/ 0 w 6"/>
                  <a:gd name="T11" fmla="*/ 4 h 69"/>
                  <a:gd name="T12" fmla="*/ 0 w 6"/>
                  <a:gd name="T13" fmla="*/ 66 h 69"/>
                  <a:gd name="T14" fmla="*/ 1 w 6"/>
                  <a:gd name="T15" fmla="*/ 68 h 69"/>
                  <a:gd name="T16" fmla="*/ 3 w 6"/>
                  <a:gd name="T1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69"/>
                    </a:moveTo>
                    <a:cubicBezTo>
                      <a:pt x="5" y="69"/>
                      <a:pt x="6" y="67"/>
                      <a:pt x="6" y="6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1" y="68"/>
                      <a:pt x="2" y="69"/>
                      <a:pt x="3" y="69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1" name="Freeform 123"/>
              <p:cNvSpPr>
                <a:spLocks/>
              </p:cNvSpPr>
              <p:nvPr/>
            </p:nvSpPr>
            <p:spPr bwMode="auto">
              <a:xfrm>
                <a:off x="5585795" y="1765112"/>
                <a:ext cx="10819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2" y="67"/>
                      <a:pt x="2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2" name="Freeform 124"/>
              <p:cNvSpPr>
                <a:spLocks noEditPoints="1"/>
              </p:cNvSpPr>
              <p:nvPr/>
            </p:nvSpPr>
            <p:spPr bwMode="auto">
              <a:xfrm>
                <a:off x="5548289" y="1506172"/>
                <a:ext cx="375065" cy="194024"/>
              </a:xfrm>
              <a:custGeom>
                <a:avLst/>
                <a:gdLst>
                  <a:gd name="T0" fmla="*/ 16 w 220"/>
                  <a:gd name="T1" fmla="*/ 114 h 114"/>
                  <a:gd name="T2" fmla="*/ 204 w 220"/>
                  <a:gd name="T3" fmla="*/ 114 h 114"/>
                  <a:gd name="T4" fmla="*/ 220 w 220"/>
                  <a:gd name="T5" fmla="*/ 97 h 114"/>
                  <a:gd name="T6" fmla="*/ 220 w 220"/>
                  <a:gd name="T7" fmla="*/ 17 h 114"/>
                  <a:gd name="T8" fmla="*/ 204 w 220"/>
                  <a:gd name="T9" fmla="*/ 0 h 114"/>
                  <a:gd name="T10" fmla="*/ 16 w 220"/>
                  <a:gd name="T11" fmla="*/ 0 h 114"/>
                  <a:gd name="T12" fmla="*/ 0 w 220"/>
                  <a:gd name="T13" fmla="*/ 17 h 114"/>
                  <a:gd name="T14" fmla="*/ 0 w 220"/>
                  <a:gd name="T15" fmla="*/ 97 h 114"/>
                  <a:gd name="T16" fmla="*/ 16 w 220"/>
                  <a:gd name="T17" fmla="*/ 114 h 114"/>
                  <a:gd name="T18" fmla="*/ 9 w 220"/>
                  <a:gd name="T19" fmla="*/ 25 h 114"/>
                  <a:gd name="T20" fmla="*/ 24 w 220"/>
                  <a:gd name="T21" fmla="*/ 11 h 114"/>
                  <a:gd name="T22" fmla="*/ 196 w 220"/>
                  <a:gd name="T23" fmla="*/ 11 h 114"/>
                  <a:gd name="T24" fmla="*/ 210 w 220"/>
                  <a:gd name="T25" fmla="*/ 25 h 114"/>
                  <a:gd name="T26" fmla="*/ 210 w 220"/>
                  <a:gd name="T27" fmla="*/ 89 h 114"/>
                  <a:gd name="T28" fmla="*/ 196 w 220"/>
                  <a:gd name="T29" fmla="*/ 103 h 114"/>
                  <a:gd name="T30" fmla="*/ 24 w 220"/>
                  <a:gd name="T31" fmla="*/ 103 h 114"/>
                  <a:gd name="T32" fmla="*/ 9 w 220"/>
                  <a:gd name="T33" fmla="*/ 89 h 114"/>
                  <a:gd name="T34" fmla="*/ 9 w 220"/>
                  <a:gd name="T35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114">
                    <a:moveTo>
                      <a:pt x="16" y="114"/>
                    </a:moveTo>
                    <a:cubicBezTo>
                      <a:pt x="204" y="114"/>
                      <a:pt x="204" y="114"/>
                      <a:pt x="204" y="114"/>
                    </a:cubicBezTo>
                    <a:cubicBezTo>
                      <a:pt x="213" y="114"/>
                      <a:pt x="220" y="106"/>
                      <a:pt x="220" y="97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220" y="8"/>
                      <a:pt x="213" y="0"/>
                      <a:pt x="20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8" y="114"/>
                      <a:pt x="16" y="114"/>
                    </a:cubicBezTo>
                    <a:close/>
                    <a:moveTo>
                      <a:pt x="9" y="25"/>
                    </a:moveTo>
                    <a:cubicBezTo>
                      <a:pt x="9" y="17"/>
                      <a:pt x="16" y="11"/>
                      <a:pt x="24" y="11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204" y="11"/>
                      <a:pt x="210" y="17"/>
                      <a:pt x="210" y="25"/>
                    </a:cubicBezTo>
                    <a:cubicBezTo>
                      <a:pt x="210" y="89"/>
                      <a:pt x="210" y="89"/>
                      <a:pt x="210" y="89"/>
                    </a:cubicBezTo>
                    <a:cubicBezTo>
                      <a:pt x="210" y="97"/>
                      <a:pt x="204" y="103"/>
                      <a:pt x="196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16" y="103"/>
                      <a:pt x="9" y="97"/>
                      <a:pt x="9" y="89"/>
                    </a:cubicBezTo>
                    <a:lnTo>
                      <a:pt x="9" y="25"/>
                    </a:lnTo>
                    <a:close/>
                  </a:path>
                </a:pathLst>
              </a:custGeom>
              <a:solidFill>
                <a:srgbClr val="E78638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3" name="Freeform 125"/>
              <p:cNvSpPr>
                <a:spLocks/>
              </p:cNvSpPr>
              <p:nvPr/>
            </p:nvSpPr>
            <p:spPr bwMode="auto">
              <a:xfrm>
                <a:off x="5550453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2" y="67"/>
                      <a:pt x="2" y="68"/>
                      <a:pt x="3" y="68"/>
                    </a:cubicBezTo>
                    <a:cubicBezTo>
                      <a:pt x="5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4" name="Freeform 126"/>
              <p:cNvSpPr>
                <a:spLocks/>
              </p:cNvSpPr>
              <p:nvPr/>
            </p:nvSpPr>
            <p:spPr bwMode="auto">
              <a:xfrm>
                <a:off x="5512946" y="1765112"/>
                <a:ext cx="10098" cy="116126"/>
              </a:xfrm>
              <a:custGeom>
                <a:avLst/>
                <a:gdLst>
                  <a:gd name="T0" fmla="*/ 3 w 6"/>
                  <a:gd name="T1" fmla="*/ 0 h 68"/>
                  <a:gd name="T2" fmla="*/ 0 w 6"/>
                  <a:gd name="T3" fmla="*/ 3 h 68"/>
                  <a:gd name="T4" fmla="*/ 0 w 6"/>
                  <a:gd name="T5" fmla="*/ 65 h 68"/>
                  <a:gd name="T6" fmla="*/ 1 w 6"/>
                  <a:gd name="T7" fmla="*/ 67 h 68"/>
                  <a:gd name="T8" fmla="*/ 3 w 6"/>
                  <a:gd name="T9" fmla="*/ 68 h 68"/>
                  <a:gd name="T10" fmla="*/ 6 w 6"/>
                  <a:gd name="T11" fmla="*/ 65 h 68"/>
                  <a:gd name="T12" fmla="*/ 6 w 6"/>
                  <a:gd name="T13" fmla="*/ 3 h 68"/>
                  <a:gd name="T14" fmla="*/ 5 w 6"/>
                  <a:gd name="T15" fmla="*/ 1 h 68"/>
                  <a:gd name="T16" fmla="*/ 3 w 6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8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1" y="67"/>
                    </a:cubicBezTo>
                    <a:cubicBezTo>
                      <a:pt x="1" y="67"/>
                      <a:pt x="2" y="68"/>
                      <a:pt x="3" y="68"/>
                    </a:cubicBezTo>
                    <a:cubicBezTo>
                      <a:pt x="4" y="68"/>
                      <a:pt x="6" y="66"/>
                      <a:pt x="6" y="6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5" name="Freeform 127"/>
              <p:cNvSpPr>
                <a:spLocks/>
              </p:cNvSpPr>
              <p:nvPr/>
            </p:nvSpPr>
            <p:spPr bwMode="auto">
              <a:xfrm>
                <a:off x="5476882" y="1765112"/>
                <a:ext cx="8655" cy="116126"/>
              </a:xfrm>
              <a:custGeom>
                <a:avLst/>
                <a:gdLst>
                  <a:gd name="T0" fmla="*/ 2 w 5"/>
                  <a:gd name="T1" fmla="*/ 0 h 68"/>
                  <a:gd name="T2" fmla="*/ 0 w 5"/>
                  <a:gd name="T3" fmla="*/ 3 h 68"/>
                  <a:gd name="T4" fmla="*/ 0 w 5"/>
                  <a:gd name="T5" fmla="*/ 65 h 68"/>
                  <a:gd name="T6" fmla="*/ 0 w 5"/>
                  <a:gd name="T7" fmla="*/ 67 h 68"/>
                  <a:gd name="T8" fmla="*/ 2 w 5"/>
                  <a:gd name="T9" fmla="*/ 68 h 68"/>
                  <a:gd name="T10" fmla="*/ 5 w 5"/>
                  <a:gd name="T11" fmla="*/ 65 h 68"/>
                  <a:gd name="T12" fmla="*/ 5 w 5"/>
                  <a:gd name="T13" fmla="*/ 3 h 68"/>
                  <a:gd name="T14" fmla="*/ 5 w 5"/>
                  <a:gd name="T15" fmla="*/ 1 h 68"/>
                  <a:gd name="T16" fmla="*/ 2 w 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8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7"/>
                    </a:cubicBezTo>
                    <a:cubicBezTo>
                      <a:pt x="1" y="67"/>
                      <a:pt x="2" y="68"/>
                      <a:pt x="2" y="68"/>
                    </a:cubicBezTo>
                    <a:cubicBezTo>
                      <a:pt x="4" y="68"/>
                      <a:pt x="5" y="66"/>
                      <a:pt x="5" y="6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6" name="Freeform 128"/>
              <p:cNvSpPr>
                <a:spLocks/>
              </p:cNvSpPr>
              <p:nvPr/>
            </p:nvSpPr>
            <p:spPr bwMode="auto">
              <a:xfrm>
                <a:off x="5437933" y="1763669"/>
                <a:ext cx="10098" cy="117569"/>
              </a:xfrm>
              <a:custGeom>
                <a:avLst/>
                <a:gdLst>
                  <a:gd name="T0" fmla="*/ 3 w 6"/>
                  <a:gd name="T1" fmla="*/ 0 h 69"/>
                  <a:gd name="T2" fmla="*/ 0 w 6"/>
                  <a:gd name="T3" fmla="*/ 4 h 69"/>
                  <a:gd name="T4" fmla="*/ 0 w 6"/>
                  <a:gd name="T5" fmla="*/ 65 h 69"/>
                  <a:gd name="T6" fmla="*/ 1 w 6"/>
                  <a:gd name="T7" fmla="*/ 68 h 69"/>
                  <a:gd name="T8" fmla="*/ 3 w 6"/>
                  <a:gd name="T9" fmla="*/ 69 h 69"/>
                  <a:gd name="T10" fmla="*/ 6 w 6"/>
                  <a:gd name="T11" fmla="*/ 65 h 69"/>
                  <a:gd name="T12" fmla="*/ 6 w 6"/>
                  <a:gd name="T13" fmla="*/ 4 h 69"/>
                  <a:gd name="T14" fmla="*/ 5 w 6"/>
                  <a:gd name="T15" fmla="*/ 1 h 69"/>
                  <a:gd name="T16" fmla="*/ 3 w 6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9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1" y="68"/>
                    </a:cubicBezTo>
                    <a:cubicBezTo>
                      <a:pt x="1" y="68"/>
                      <a:pt x="2" y="69"/>
                      <a:pt x="3" y="69"/>
                    </a:cubicBezTo>
                    <a:cubicBezTo>
                      <a:pt x="4" y="69"/>
                      <a:pt x="6" y="67"/>
                      <a:pt x="6" y="6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9" name="Freeform 129"/>
              <p:cNvSpPr>
                <a:spLocks/>
              </p:cNvSpPr>
              <p:nvPr/>
            </p:nvSpPr>
            <p:spPr bwMode="auto">
              <a:xfrm>
                <a:off x="5401869" y="1763669"/>
                <a:ext cx="8655" cy="117569"/>
              </a:xfrm>
              <a:custGeom>
                <a:avLst/>
                <a:gdLst>
                  <a:gd name="T0" fmla="*/ 2 w 5"/>
                  <a:gd name="T1" fmla="*/ 0 h 69"/>
                  <a:gd name="T2" fmla="*/ 0 w 5"/>
                  <a:gd name="T3" fmla="*/ 4 h 69"/>
                  <a:gd name="T4" fmla="*/ 0 w 5"/>
                  <a:gd name="T5" fmla="*/ 65 h 69"/>
                  <a:gd name="T6" fmla="*/ 0 w 5"/>
                  <a:gd name="T7" fmla="*/ 68 h 69"/>
                  <a:gd name="T8" fmla="*/ 2 w 5"/>
                  <a:gd name="T9" fmla="*/ 69 h 69"/>
                  <a:gd name="T10" fmla="*/ 5 w 5"/>
                  <a:gd name="T11" fmla="*/ 65 h 69"/>
                  <a:gd name="T12" fmla="*/ 5 w 5"/>
                  <a:gd name="T13" fmla="*/ 4 h 69"/>
                  <a:gd name="T14" fmla="*/ 4 w 5"/>
                  <a:gd name="T15" fmla="*/ 1 h 69"/>
                  <a:gd name="T16" fmla="*/ 2 w 5"/>
                  <a:gd name="T1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9">
                    <a:moveTo>
                      <a:pt x="2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7"/>
                      <a:pt x="0" y="68"/>
                    </a:cubicBezTo>
                    <a:cubicBezTo>
                      <a:pt x="1" y="68"/>
                      <a:pt x="2" y="69"/>
                      <a:pt x="2" y="69"/>
                    </a:cubicBezTo>
                    <a:cubicBezTo>
                      <a:pt x="4" y="69"/>
                      <a:pt x="5" y="67"/>
                      <a:pt x="5" y="6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4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100" name="Freeform 130"/>
              <p:cNvSpPr>
                <a:spLocks noEditPoints="1"/>
              </p:cNvSpPr>
              <p:nvPr/>
            </p:nvSpPr>
            <p:spPr bwMode="auto">
              <a:xfrm>
                <a:off x="5349216" y="1726163"/>
                <a:ext cx="375065" cy="194024"/>
              </a:xfrm>
              <a:custGeom>
                <a:avLst/>
                <a:gdLst>
                  <a:gd name="T0" fmla="*/ 204 w 220"/>
                  <a:gd name="T1" fmla="*/ 0 h 114"/>
                  <a:gd name="T2" fmla="*/ 16 w 220"/>
                  <a:gd name="T3" fmla="*/ 0 h 114"/>
                  <a:gd name="T4" fmla="*/ 0 w 220"/>
                  <a:gd name="T5" fmla="*/ 17 h 114"/>
                  <a:gd name="T6" fmla="*/ 0 w 220"/>
                  <a:gd name="T7" fmla="*/ 96 h 114"/>
                  <a:gd name="T8" fmla="*/ 16 w 220"/>
                  <a:gd name="T9" fmla="*/ 114 h 114"/>
                  <a:gd name="T10" fmla="*/ 204 w 220"/>
                  <a:gd name="T11" fmla="*/ 114 h 114"/>
                  <a:gd name="T12" fmla="*/ 220 w 220"/>
                  <a:gd name="T13" fmla="*/ 96 h 114"/>
                  <a:gd name="T14" fmla="*/ 220 w 220"/>
                  <a:gd name="T15" fmla="*/ 17 h 114"/>
                  <a:gd name="T16" fmla="*/ 204 w 220"/>
                  <a:gd name="T17" fmla="*/ 0 h 114"/>
                  <a:gd name="T18" fmla="*/ 210 w 220"/>
                  <a:gd name="T19" fmla="*/ 89 h 114"/>
                  <a:gd name="T20" fmla="*/ 195 w 220"/>
                  <a:gd name="T21" fmla="*/ 103 h 114"/>
                  <a:gd name="T22" fmla="*/ 23 w 220"/>
                  <a:gd name="T23" fmla="*/ 103 h 114"/>
                  <a:gd name="T24" fmla="*/ 9 w 220"/>
                  <a:gd name="T25" fmla="*/ 89 h 114"/>
                  <a:gd name="T26" fmla="*/ 9 w 220"/>
                  <a:gd name="T27" fmla="*/ 24 h 114"/>
                  <a:gd name="T28" fmla="*/ 23 w 220"/>
                  <a:gd name="T29" fmla="*/ 11 h 114"/>
                  <a:gd name="T30" fmla="*/ 195 w 220"/>
                  <a:gd name="T31" fmla="*/ 11 h 114"/>
                  <a:gd name="T32" fmla="*/ 210 w 220"/>
                  <a:gd name="T33" fmla="*/ 24 h 114"/>
                  <a:gd name="T34" fmla="*/ 210 w 220"/>
                  <a:gd name="T35" fmla="*/ 8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114">
                    <a:moveTo>
                      <a:pt x="2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6"/>
                      <a:pt x="7" y="114"/>
                      <a:pt x="16" y="114"/>
                    </a:cubicBezTo>
                    <a:cubicBezTo>
                      <a:pt x="204" y="114"/>
                      <a:pt x="204" y="114"/>
                      <a:pt x="204" y="114"/>
                    </a:cubicBezTo>
                    <a:cubicBezTo>
                      <a:pt x="213" y="114"/>
                      <a:pt x="220" y="106"/>
                      <a:pt x="220" y="96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220" y="7"/>
                      <a:pt x="213" y="0"/>
                      <a:pt x="204" y="0"/>
                    </a:cubicBezTo>
                    <a:close/>
                    <a:moveTo>
                      <a:pt x="210" y="89"/>
                    </a:moveTo>
                    <a:cubicBezTo>
                      <a:pt x="210" y="97"/>
                      <a:pt x="203" y="103"/>
                      <a:pt x="195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15" y="103"/>
                      <a:pt x="9" y="97"/>
                      <a:pt x="9" y="89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17"/>
                      <a:pt x="15" y="11"/>
                      <a:pt x="23" y="11"/>
                    </a:cubicBezTo>
                    <a:cubicBezTo>
                      <a:pt x="195" y="11"/>
                      <a:pt x="195" y="11"/>
                      <a:pt x="195" y="11"/>
                    </a:cubicBezTo>
                    <a:cubicBezTo>
                      <a:pt x="203" y="11"/>
                      <a:pt x="210" y="17"/>
                      <a:pt x="210" y="24"/>
                    </a:cubicBezTo>
                    <a:lnTo>
                      <a:pt x="210" y="89"/>
                    </a:lnTo>
                    <a:close/>
                  </a:path>
                </a:pathLst>
              </a:custGeom>
              <a:solidFill>
                <a:srgbClr val="E78638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 panose="020B0604020202020204" pitchFamily="34" charset="0"/>
                  <a:ea typeface="冬青黑体简体中文 W3" panose="020B0300000000000000" pitchFamily="34" charset="-122"/>
                </a:endParaRPr>
              </a:p>
            </p:txBody>
          </p:sp>
        </p:grpSp>
      </p:grpSp>
      <p:sp>
        <p:nvSpPr>
          <p:cNvPr id="83" name="Rectangle 669"/>
          <p:cNvSpPr>
            <a:spLocks noChangeArrowheads="1"/>
          </p:cNvSpPr>
          <p:nvPr/>
        </p:nvSpPr>
        <p:spPr bwMode="auto">
          <a:xfrm>
            <a:off x="8359294" y="3287126"/>
            <a:ext cx="44450" cy="200025"/>
          </a:xfrm>
          <a:prstGeom prst="rect">
            <a:avLst/>
          </a:prstGeom>
          <a:solidFill>
            <a:srgbClr val="68B14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99" y="143759"/>
            <a:ext cx="1241301" cy="391419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要体现大数据之美，就得随需应变，快速构建市场急需的应用。</a:t>
            </a:r>
            <a:endParaRPr lang="en-US" altLang="zh-CN" sz="1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 defTabSz="914400"/>
            <a:r>
              <a:rPr lang="en-US" altLang="zh-CN" sz="1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DataFoundry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使用 </a:t>
            </a: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Docker 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容器技术，提供给开发者随心所欲的应用构建方式，实现一次构建处处部署。</a:t>
            </a:r>
          </a:p>
        </p:txBody>
      </p:sp>
      <p:cxnSp>
        <p:nvCxnSpPr>
          <p:cNvPr id="97" name="直线连接符 31"/>
          <p:cNvCxnSpPr/>
          <p:nvPr/>
        </p:nvCxnSpPr>
        <p:spPr>
          <a:xfrm>
            <a:off x="64843" y="3923884"/>
            <a:ext cx="9000000" cy="0"/>
          </a:xfrm>
          <a:prstGeom prst="line">
            <a:avLst/>
          </a:prstGeom>
          <a:ln w="412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椭圆 97"/>
          <p:cNvSpPr/>
          <p:nvPr/>
        </p:nvSpPr>
        <p:spPr>
          <a:xfrm>
            <a:off x="3659081" y="3874173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7978656" y="3874173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458870" y="3869818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5843373" y="3874173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693230" y="139356"/>
            <a:ext cx="244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15559D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Linked Data Platform</a:t>
            </a:r>
            <a:endParaRPr lang="zh-CN" altLang="en-US" sz="1600" b="1" dirty="0">
              <a:solidFill>
                <a:srgbClr val="15559D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21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0"/>
    </mc:Choice>
    <mc:Fallback xmlns="">
      <p:transition spd="slow"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8.64198E-7 C 0.03143 8.64198E-7 0.06355 8.64198E-7 0.09584 0.00062 C 0.1007 0.00062 0.12553 0.01173 0.12969 0.0179 C 0.13542 0.02284 0.14011 0.03025 0.14636 0.03364 C 0.15313 0.04506 0.16164 0.05247 0.1698 0.05864 C 0.17275 0.05988 0.17605 0.05988 0.17917 0.06327 C 0.18299 0.06821 0.18681 0.07222 0.1908 0.07685 C 0.19185 0.07809 0.1948 0.08086 0.1948 0.08241 " pathEditMode="relative" rAng="0" ptsTypes="AAAAAA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4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8.64198E-7 C -0.00052 0.02839 -0.00138 0.05617 -0.00156 0.08549 C -0.00156 0.10617 -0.00156 0.12747 -0.00138 0.14846 C -0.00138 0.17068 0.00174 0.18642 0.00261 0.2071 C 0.00296 0.2179 0.00313 0.22222 0.00382 0.23086 C 0.00434 0.24753 0.004 0.24105 0.00434 0.25123 C 0.00487 0.27068 0.00487 0.26204 0.00487 0.27932 " pathEditMode="relative" rAng="0" ptsTypes="ffffff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7 2.96296E-6 L 0.22222 2.96296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-3.95062E-6 L 0.22222 -3.9506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1" grpId="0"/>
      <p:bldP spid="41" grpId="1"/>
      <p:bldP spid="64" grpId="0" animBg="1"/>
      <p:bldP spid="75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98948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6228</TotalTime>
  <Words>1365</Words>
  <Application>Microsoft Office PowerPoint</Application>
  <PresentationFormat>全屏显示(16:9)</PresentationFormat>
  <Paragraphs>352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冬青黑体简体中文 W3</vt:lpstr>
      <vt:lpstr>冬青黑体简体中文 W6</vt:lpstr>
      <vt:lpstr>迷你简祥隶</vt:lpstr>
      <vt:lpstr>宋体</vt:lpstr>
      <vt:lpstr>Arial</vt:lpstr>
      <vt:lpstr>Arial Black</vt:lpstr>
      <vt:lpstr>Calibri</vt:lpstr>
      <vt:lpstr>Open Sans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LDP</dc:title>
  <dc:creator>Liang Fang</dc:creator>
  <cp:lastModifiedBy>Liang Fang</cp:lastModifiedBy>
  <cp:revision>1285</cp:revision>
  <dcterms:created xsi:type="dcterms:W3CDTF">2016-05-04T14:05:41Z</dcterms:created>
  <dcterms:modified xsi:type="dcterms:W3CDTF">2016-09-09T05:07:58Z</dcterms:modified>
</cp:coreProperties>
</file>